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2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80" r:id="rId26"/>
    <p:sldId id="279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718" autoAdjust="0"/>
  </p:normalViewPr>
  <p:slideViewPr>
    <p:cSldViewPr>
      <p:cViewPr>
        <p:scale>
          <a:sx n="62" d="100"/>
          <a:sy n="62" d="100"/>
        </p:scale>
        <p:origin x="-822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913;&#957;&#945;&#963;&#964;&#945;&#963;&#943;&#945;\Documents\&#917;&#961;&#949;&#965;&#957;&#945;\&#917;&#961;&#949;&#965;&#957;&#945;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Πόσες ώρες παρακολουθείς τηλεόραση;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Φύλλο1!$A$2:$A$6</c:f>
              <c:strCache>
                <c:ptCount val="5"/>
                <c:pt idx="0">
                  <c:v>Ώρες μπροστα στην τηλεόραση</c:v>
                </c:pt>
                <c:pt idx="1">
                  <c:v>1 ώρα</c:v>
                </c:pt>
                <c:pt idx="2">
                  <c:v>2 ώρες</c:v>
                </c:pt>
                <c:pt idx="3">
                  <c:v>3-5 ώρες</c:v>
                </c:pt>
                <c:pt idx="4">
                  <c:v>5 ώρες και πάνω</c:v>
                </c:pt>
              </c:strCache>
            </c:strRef>
          </c:cat>
          <c:val>
            <c:numRef>
              <c:f>Φύλλο1!$B$2:$B$6</c:f>
              <c:numCache>
                <c:formatCode>0%</c:formatCode>
                <c:ptCount val="5"/>
                <c:pt idx="1">
                  <c:v>0.2</c:v>
                </c:pt>
                <c:pt idx="2">
                  <c:v>0.4</c:v>
                </c:pt>
                <c:pt idx="3">
                  <c:v>0.30000000000000027</c:v>
                </c:pt>
                <c:pt idx="4">
                  <c:v>0.1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Φύλλο1!$A$2:$A$6</c:f>
              <c:strCache>
                <c:ptCount val="5"/>
                <c:pt idx="0">
                  <c:v>Ώρες μπροστα στην τηλεόραση</c:v>
                </c:pt>
                <c:pt idx="1">
                  <c:v>1 ώρα</c:v>
                </c:pt>
                <c:pt idx="2">
                  <c:v>2 ώρες</c:v>
                </c:pt>
                <c:pt idx="3">
                  <c:v>3-5 ώρες</c:v>
                </c:pt>
                <c:pt idx="4">
                  <c:v>5 ώρες και πάνω</c:v>
                </c:pt>
              </c:strCache>
            </c:strRef>
          </c:cat>
          <c:val>
            <c:numRef>
              <c:f>Φύλλο1!$C$2:$C$6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0001436123386"/>
          <c:y val="0.19838095897045588"/>
          <c:w val="0.52941252500649716"/>
          <c:h val="0.72874637989147084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dLbl>
              <c:idx val="1"/>
              <c:layout>
                <c:manualLayout>
                  <c:x val="-0.16661963154887566"/>
                  <c:y val="-0.1964809465614935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Φύλλο1!$I$48:$I$50</c:f>
              <c:strCache>
                <c:ptCount val="3"/>
                <c:pt idx="0">
                  <c:v>Πιστεύεις ότι ο χρόνος που περνάς μπροστα στην τηλεόραση είναι χαμένος χρόνος;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Φύλλο1!$J$48:$J$50</c:f>
              <c:numCache>
                <c:formatCode>0%</c:formatCode>
                <c:ptCount val="3"/>
                <c:pt idx="1">
                  <c:v>0.60000000000000053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2251968503937005"/>
          <c:y val="4.048582995951424E-3"/>
          <c:w val="0.37748031496063073"/>
          <c:h val="0.87449562731784125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058962917858274E-2"/>
          <c:y val="0.18772596268255493"/>
          <c:w val="0.49705953736721298"/>
          <c:h val="0.61010937871830362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Φύλλο1!$A$62:$A$64</c:f>
              <c:strCache>
                <c:ptCount val="3"/>
                <c:pt idx="0">
                  <c:v>Προτιμάς την τηλεόραση από άλλα ΜΜΕ;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Φύλλο1!$B$62:$B$64</c:f>
              <c:numCache>
                <c:formatCode>0%</c:formatCode>
                <c:ptCount val="3"/>
                <c:pt idx="1">
                  <c:v>0.6500000000000008</c:v>
                </c:pt>
                <c:pt idx="2">
                  <c:v>0.35000000000000026</c:v>
                </c:pt>
              </c:numCache>
            </c:numRef>
          </c:val>
        </c:ser>
        <c:ser>
          <c:idx val="1"/>
          <c:order val="1"/>
          <c:cat>
            <c:strRef>
              <c:f>Φύλλο1!$A$62:$A$64</c:f>
              <c:strCache>
                <c:ptCount val="3"/>
                <c:pt idx="0">
                  <c:v>Προτιμάς την τηλεόραση από άλλα ΜΜΕ;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Φύλλο1!$C$62:$C$64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0000092635479483"/>
          <c:y val="1.8050541516245487E-2"/>
          <c:w val="0.27647089702022615"/>
          <c:h val="0.82069871229995273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05896291785833E-2"/>
          <c:y val="0.18772596268255493"/>
          <c:w val="0.49705953736721314"/>
          <c:h val="0.61010937871830362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Φύλλο1!$I$62:$I$64</c:f>
              <c:strCache>
                <c:ptCount val="3"/>
                <c:pt idx="0">
                  <c:v>Προτιμάς την τηλεόραση από άλλα ΜΜΕ;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Φύλλο1!$J$62:$J$64</c:f>
              <c:numCache>
                <c:formatCode>0%</c:formatCode>
                <c:ptCount val="3"/>
                <c:pt idx="1">
                  <c:v>0.4</c:v>
                </c:pt>
                <c:pt idx="2">
                  <c:v>0.60000000000000053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0000092635479483"/>
          <c:y val="1.8050541516245487E-2"/>
          <c:w val="0.27647089702022615"/>
          <c:h val="0.43978328672443701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18744342631657"/>
          <c:y val="0.1932777074532798"/>
          <c:w val="0.4210538338753938"/>
          <c:h val="0.6050432581146159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Φύλλο1!$A$75:$A$78</c:f>
              <c:strCache>
                <c:ptCount val="4"/>
                <c:pt idx="0">
                  <c:v>Ποια είναι η γνώμη σου για την τηλεόραση ως ΜΜΕ;</c:v>
                </c:pt>
                <c:pt idx="1">
                  <c:v>Ενημερωτική</c:v>
                </c:pt>
                <c:pt idx="2">
                  <c:v>Παραπλανητική</c:v>
                </c:pt>
                <c:pt idx="3">
                  <c:v>Ψυχαγωγική</c:v>
                </c:pt>
              </c:strCache>
            </c:strRef>
          </c:cat>
          <c:val>
            <c:numRef>
              <c:f>Φύλλο1!$B$75:$B$78</c:f>
              <c:numCache>
                <c:formatCode>0%</c:formatCode>
                <c:ptCount val="4"/>
                <c:pt idx="1">
                  <c:v>0.1</c:v>
                </c:pt>
                <c:pt idx="2">
                  <c:v>0.45</c:v>
                </c:pt>
                <c:pt idx="3">
                  <c:v>0.45</c:v>
                </c:pt>
              </c:numCache>
            </c:numRef>
          </c:val>
        </c:ser>
        <c:ser>
          <c:idx val="1"/>
          <c:order val="1"/>
          <c:cat>
            <c:strRef>
              <c:f>Φύλλο1!$A$75:$A$78</c:f>
              <c:strCache>
                <c:ptCount val="4"/>
                <c:pt idx="0">
                  <c:v>Ποια είναι η γνώμη σου για την τηλεόραση ως ΜΜΕ;</c:v>
                </c:pt>
                <c:pt idx="1">
                  <c:v>Ενημερωτική</c:v>
                </c:pt>
                <c:pt idx="2">
                  <c:v>Παραπλανητική</c:v>
                </c:pt>
                <c:pt idx="3">
                  <c:v>Ψυχαγωγική</c:v>
                </c:pt>
              </c:strCache>
            </c:strRef>
          </c:cat>
          <c:val>
            <c:numRef>
              <c:f>Φύλλο1!$C$75:$C$78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6530398612454169"/>
          <c:y val="2.100840336134454E-2"/>
          <c:w val="0.41130696382250559"/>
          <c:h val="0.95098215664218511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1874434263166"/>
          <c:y val="0.1932777074532798"/>
          <c:w val="0.4210538338753938"/>
          <c:h val="0.60504325811461612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Φύλλο1!$I$77:$I$80</c:f>
              <c:strCache>
                <c:ptCount val="4"/>
                <c:pt idx="0">
                  <c:v>Ποια είναι η γνώμη σου για την τηλεόραση ως ΜΜΕ;</c:v>
                </c:pt>
                <c:pt idx="1">
                  <c:v>Ενημερωτική</c:v>
                </c:pt>
                <c:pt idx="2">
                  <c:v>Παραπλανητική</c:v>
                </c:pt>
                <c:pt idx="3">
                  <c:v>Ψυχαγωγική</c:v>
                </c:pt>
              </c:strCache>
            </c:strRef>
          </c:cat>
          <c:val>
            <c:numRef>
              <c:f>Φύλλο1!$J$77:$J$80</c:f>
              <c:numCache>
                <c:formatCode>0%</c:formatCode>
                <c:ptCount val="4"/>
                <c:pt idx="1">
                  <c:v>0.05</c:v>
                </c:pt>
                <c:pt idx="2">
                  <c:v>0.75000000000000056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6530398612454169"/>
          <c:y val="2.100840336134454E-2"/>
          <c:w val="0.41130696382250559"/>
          <c:h val="0.9285731930567495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Φύλλο1!$A$85:$A$87</c:f>
              <c:strCache>
                <c:ptCount val="3"/>
                <c:pt idx="0">
                  <c:v>Παρακολουθείς διαφημίσεις;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Φύλλο1!$B$85:$B$87</c:f>
              <c:numCache>
                <c:formatCode>0%</c:formatCode>
                <c:ptCount val="3"/>
                <c:pt idx="1">
                  <c:v>0.35000000000000026</c:v>
                </c:pt>
                <c:pt idx="2">
                  <c:v>0.6500000000000008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Φύλλο1!$A$85:$A$87</c:f>
              <c:strCache>
                <c:ptCount val="3"/>
                <c:pt idx="0">
                  <c:v>Παρακολουθείς διαφημίσεις;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Φύλλο1!$C$85:$C$87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Φύλλο1!$I$86:$I$88</c:f>
              <c:strCache>
                <c:ptCount val="3"/>
                <c:pt idx="0">
                  <c:v>Παρακολουθείς διαφημίσεις;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Φύλλο1!$J$86:$J$88</c:f>
              <c:numCache>
                <c:formatCode>0%</c:formatCode>
                <c:ptCount val="3"/>
                <c:pt idx="1">
                  <c:v>0.4</c:v>
                </c:pt>
                <c:pt idx="2">
                  <c:v>0.60000000000000053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Φύλλο1!$I$86:$I$88</c:f>
              <c:strCache>
                <c:ptCount val="3"/>
                <c:pt idx="0">
                  <c:v>Παρακολουθείς διαφημίσεις;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Φύλλο1!$K$86:$K$88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688776798508072E-2"/>
          <c:y val="0.21666754828917761"/>
          <c:w val="0.41433147856879921"/>
          <c:h val="0.55416892158578124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pPr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B/>
              </a:sp3d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Φύλλο1!$A$98:$A$100</c:f>
              <c:strCache>
                <c:ptCount val="3"/>
                <c:pt idx="0">
                  <c:v>Επηρεάζεσαι από τις διαφημίσεις;</c:v>
                </c:pt>
                <c:pt idx="1">
                  <c:v>Ναι </c:v>
                </c:pt>
                <c:pt idx="2">
                  <c:v>Όχι</c:v>
                </c:pt>
              </c:strCache>
            </c:strRef>
          </c:cat>
          <c:val>
            <c:numRef>
              <c:f>Φύλλο1!$B$98:$B$100</c:f>
              <c:numCache>
                <c:formatCode>0%</c:formatCode>
                <c:ptCount val="3"/>
                <c:pt idx="1">
                  <c:v>0.15000000000000005</c:v>
                </c:pt>
                <c:pt idx="2">
                  <c:v>0.8500000000000002</c:v>
                </c:pt>
              </c:numCache>
            </c:numRef>
          </c:val>
        </c:ser>
        <c:ser>
          <c:idx val="1"/>
          <c:order val="1"/>
          <c:cat>
            <c:strRef>
              <c:f>Φύλλο1!$A$98:$A$100</c:f>
              <c:strCache>
                <c:ptCount val="3"/>
                <c:pt idx="0">
                  <c:v>Επηρεάζεσαι από τις διαφημίσεις;</c:v>
                </c:pt>
                <c:pt idx="1">
                  <c:v>Ναι </c:v>
                </c:pt>
                <c:pt idx="2">
                  <c:v>Όχι</c:v>
                </c:pt>
              </c:strCache>
            </c:strRef>
          </c:cat>
          <c:val>
            <c:numRef>
              <c:f>Φύλλο1!$C$98:$C$100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783872344778066"/>
          <c:y val="2.0833333333333356E-2"/>
          <c:w val="0.39669370595504516"/>
          <c:h val="0.867539969338589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688776798508072E-2"/>
          <c:y val="0.21666754828917761"/>
          <c:w val="0.41433147856879921"/>
          <c:h val="0.55416892158578124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Φύλλο1!$I$98:$I$100</c:f>
              <c:strCache>
                <c:ptCount val="3"/>
                <c:pt idx="0">
                  <c:v>Επηρεάζεσαι από τις διαφημίσεις;</c:v>
                </c:pt>
                <c:pt idx="1">
                  <c:v>Ναι </c:v>
                </c:pt>
                <c:pt idx="2">
                  <c:v>Όχι</c:v>
                </c:pt>
              </c:strCache>
            </c:strRef>
          </c:cat>
          <c:val>
            <c:numRef>
              <c:f>Φύλλο1!$J$98:$J$100</c:f>
              <c:numCache>
                <c:formatCode>0%</c:formatCode>
                <c:ptCount val="3"/>
                <c:pt idx="1">
                  <c:v>0.1</c:v>
                </c:pt>
                <c:pt idx="2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4797712785901762"/>
          <c:y val="2.0833333333333356E-2"/>
          <c:w val="0.32710379952505964"/>
          <c:h val="0.62222397200350044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481214564127"/>
          <c:y val="0.19087175601286147"/>
          <c:w val="0.42608816261368537"/>
          <c:h val="0.60995974204110126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Φύλλο1!$A$115:$A$118</c:f>
              <c:strCache>
                <c:ptCount val="4"/>
                <c:pt idx="0">
                  <c:v>Σε ποιο τομέα;</c:v>
                </c:pt>
                <c:pt idx="1">
                  <c:v>Καταναλωτικό</c:v>
                </c:pt>
                <c:pt idx="2">
                  <c:v>Ψυχολογικό</c:v>
                </c:pt>
                <c:pt idx="3">
                  <c:v>Ηθικό</c:v>
                </c:pt>
              </c:strCache>
            </c:strRef>
          </c:cat>
          <c:val>
            <c:numRef>
              <c:f>Φύλλο1!$B$115:$B$118</c:f>
              <c:numCache>
                <c:formatCode>0%</c:formatCode>
                <c:ptCount val="4"/>
                <c:pt idx="1">
                  <c:v>0.25</c:v>
                </c:pt>
                <c:pt idx="2">
                  <c:v>0.6000000000000002</c:v>
                </c:pt>
                <c:pt idx="3">
                  <c:v>0.15000000000000005</c:v>
                </c:pt>
              </c:numCache>
            </c:numRef>
          </c:val>
        </c:ser>
        <c:ser>
          <c:idx val="1"/>
          <c:order val="1"/>
          <c:cat>
            <c:strRef>
              <c:f>Φύλλο1!$A$115:$A$118</c:f>
              <c:strCache>
                <c:ptCount val="4"/>
                <c:pt idx="0">
                  <c:v>Σε ποιο τομέα;</c:v>
                </c:pt>
                <c:pt idx="1">
                  <c:v>Καταναλωτικό</c:v>
                </c:pt>
                <c:pt idx="2">
                  <c:v>Ψυχολογικό</c:v>
                </c:pt>
                <c:pt idx="3">
                  <c:v>Ηθικό</c:v>
                </c:pt>
              </c:strCache>
            </c:strRef>
          </c:cat>
          <c:val>
            <c:numRef>
              <c:f>Φύλλο1!$C$115:$C$118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7069466316710513"/>
          <c:y val="2.0746887966804982E-2"/>
          <c:w val="0.30611986001749802"/>
          <c:h val="0.6625177247034991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Πόσες ώρες</a:t>
            </a:r>
            <a:r>
              <a:rPr lang="el-GR" baseline="0" dirty="0" smtClean="0"/>
              <a:t> παρακολουθείς τηλεόραση;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Φύλλο1!$J$3:$J$7</c:f>
              <c:strCache>
                <c:ptCount val="5"/>
                <c:pt idx="0">
                  <c:v>Ώρες μπροστα στην τηλεόραση</c:v>
                </c:pt>
                <c:pt idx="1">
                  <c:v>1 ώρα</c:v>
                </c:pt>
                <c:pt idx="2">
                  <c:v>2 ώρες</c:v>
                </c:pt>
                <c:pt idx="3">
                  <c:v>3-5 ώρες</c:v>
                </c:pt>
                <c:pt idx="4">
                  <c:v>5 ώρες και πάνω</c:v>
                </c:pt>
              </c:strCache>
            </c:strRef>
          </c:cat>
          <c:val>
            <c:numRef>
              <c:f>Φύλλο1!$K$3:$K$7</c:f>
              <c:numCache>
                <c:formatCode>0%</c:formatCode>
                <c:ptCount val="5"/>
                <c:pt idx="1">
                  <c:v>0.5</c:v>
                </c:pt>
                <c:pt idx="2">
                  <c:v>0.33300000000000041</c:v>
                </c:pt>
                <c:pt idx="3">
                  <c:v>0.11</c:v>
                </c:pt>
                <c:pt idx="4">
                  <c:v>6.0000000000000032E-2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4812145641273"/>
          <c:y val="0.19087175601286147"/>
          <c:w val="0.42608816261368554"/>
          <c:h val="0.6099597420411017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Φύλλο1!$L$111:$L$114</c:f>
              <c:strCache>
                <c:ptCount val="4"/>
                <c:pt idx="0">
                  <c:v>Σε ποιο τομέα;</c:v>
                </c:pt>
                <c:pt idx="1">
                  <c:v>Καταναλωτικό</c:v>
                </c:pt>
                <c:pt idx="2">
                  <c:v>Ψυχολογικό</c:v>
                </c:pt>
                <c:pt idx="3">
                  <c:v>Ηθικό</c:v>
                </c:pt>
              </c:strCache>
            </c:strRef>
          </c:cat>
          <c:val>
            <c:numRef>
              <c:f>Φύλλο1!$M$111:$M$114</c:f>
              <c:numCache>
                <c:formatCode>0%</c:formatCode>
                <c:ptCount val="4"/>
                <c:pt idx="1">
                  <c:v>0.56000000000000005</c:v>
                </c:pt>
                <c:pt idx="2">
                  <c:v>0.39000000000000012</c:v>
                </c:pt>
                <c:pt idx="3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6699095946340137"/>
          <c:y val="2.0746887966804982E-2"/>
          <c:w val="0.30982356372120207"/>
          <c:h val="0.83955783535356865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2"/>
                <c:pt idx="0">
                  <c:v>Ναι</c:v>
                </c:pt>
                <c:pt idx="1">
                  <c:v>Όχι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37.5</c:v>
                </c:pt>
                <c:pt idx="1">
                  <c:v>62.5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2729472"/>
        <c:axId val="131260416"/>
        <c:axId val="0"/>
      </c:bar3DChart>
      <c:catAx>
        <c:axId val="42729472"/>
        <c:scaling>
          <c:orientation val="minMax"/>
        </c:scaling>
        <c:delete val="0"/>
        <c:axPos val="b"/>
        <c:majorTickMark val="out"/>
        <c:minorTickMark val="none"/>
        <c:tickLblPos val="nextTo"/>
        <c:crossAx val="131260416"/>
        <c:crosses val="autoZero"/>
        <c:auto val="1"/>
        <c:lblAlgn val="ctr"/>
        <c:lblOffset val="100"/>
        <c:noMultiLvlLbl val="0"/>
      </c:catAx>
      <c:valAx>
        <c:axId val="131260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7294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270268299795859E-2"/>
          <c:y val="5.2874890638670159E-2"/>
          <c:w val="0.92747047244094505"/>
          <c:h val="0.843727252843395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Καταναλωτικό</c:v>
                </c:pt>
                <c:pt idx="1">
                  <c:v>Ηθικό</c:v>
                </c:pt>
                <c:pt idx="2">
                  <c:v>Ψυχολογικό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10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Καταναλωτικό</c:v>
                </c:pt>
                <c:pt idx="1">
                  <c:v>Ηθικό</c:v>
                </c:pt>
                <c:pt idx="2">
                  <c:v>Ψυχολογικό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3"/>
                <c:pt idx="0">
                  <c:v>Καταναλωτικό</c:v>
                </c:pt>
                <c:pt idx="1">
                  <c:v>Ηθικό</c:v>
                </c:pt>
                <c:pt idx="2">
                  <c:v>Ψυχολογικό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731520"/>
        <c:axId val="131262720"/>
      </c:barChart>
      <c:catAx>
        <c:axId val="42731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31262720"/>
        <c:crosses val="autoZero"/>
        <c:auto val="1"/>
        <c:lblAlgn val="ctr"/>
        <c:lblOffset val="100"/>
        <c:noMultiLvlLbl val="0"/>
      </c:catAx>
      <c:valAx>
        <c:axId val="13126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731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 dirty="0" smtClean="0"/>
              <a:t>Επηρεάζεσαι από τις διαφημίσεις;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Ναι</c:v>
                </c:pt>
                <c:pt idx="1">
                  <c:v>Όχι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87.5</c:v>
                </c:pt>
                <c:pt idx="1">
                  <c:v>12.5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555873925501674E-2"/>
          <c:y val="0.20467983607312243"/>
          <c:w val="0.5272213680008847"/>
          <c:h val="0.64561624731444478"/>
        </c:manualLayout>
      </c:layout>
      <c:pieChart>
        <c:varyColors val="1"/>
        <c:ser>
          <c:idx val="0"/>
          <c:order val="0"/>
          <c:dPt>
            <c:idx val="4"/>
            <c:bubble3D val="0"/>
            <c:explosion val="2"/>
          </c:dPt>
          <c:dLbls>
            <c:dLbl>
              <c:idx val="0"/>
              <c:delete val="1"/>
            </c:dLbl>
            <c:dLbl>
              <c:idx val="2"/>
              <c:layout>
                <c:manualLayout>
                  <c:x val="-0.16943708683978992"/>
                  <c:y val="9.25542201961599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312326933345366"/>
                  <c:y val="-8.0305751254777357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402844442882814E-2"/>
                  <c:y val="-1.444685450079985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Φύλλο1!$A$16:$A$20</c:f>
              <c:strCache>
                <c:ptCount val="5"/>
                <c:pt idx="0">
                  <c:v>Προγράμματα</c:v>
                </c:pt>
                <c:pt idx="1">
                  <c:v>Σειρές</c:v>
                </c:pt>
                <c:pt idx="2">
                  <c:v>Σαπουνοπερες</c:v>
                </c:pt>
                <c:pt idx="3">
                  <c:v>Επιμορφωτικά</c:v>
                </c:pt>
                <c:pt idx="4">
                  <c:v>Ενημερωτικά</c:v>
                </c:pt>
              </c:strCache>
            </c:strRef>
          </c:cat>
          <c:val>
            <c:numRef>
              <c:f>Φύλλο1!$B$16:$B$20</c:f>
              <c:numCache>
                <c:formatCode>0%</c:formatCode>
                <c:ptCount val="5"/>
                <c:pt idx="1">
                  <c:v>0.95000000000000051</c:v>
                </c:pt>
                <c:pt idx="2">
                  <c:v>0</c:v>
                </c:pt>
                <c:pt idx="3">
                  <c:v>0</c:v>
                </c:pt>
                <c:pt idx="4">
                  <c:v>0.05</c:v>
                </c:pt>
              </c:numCache>
            </c:numRef>
          </c:val>
        </c:ser>
        <c:ser>
          <c:idx val="1"/>
          <c:order val="1"/>
          <c:cat>
            <c:strRef>
              <c:f>Φύλλο1!$A$16:$A$20</c:f>
              <c:strCache>
                <c:ptCount val="5"/>
                <c:pt idx="0">
                  <c:v>Προγράμματα</c:v>
                </c:pt>
                <c:pt idx="1">
                  <c:v>Σειρές</c:v>
                </c:pt>
                <c:pt idx="2">
                  <c:v>Σαπουνοπερες</c:v>
                </c:pt>
                <c:pt idx="3">
                  <c:v>Επιμορφωτικά</c:v>
                </c:pt>
                <c:pt idx="4">
                  <c:v>Ενημερωτικά</c:v>
                </c:pt>
              </c:strCache>
            </c:strRef>
          </c:cat>
          <c:val>
            <c:numRef>
              <c:f>Φύλλο1!$C$16:$C$20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6571245929502365"/>
          <c:y val="1.7543859649122851E-2"/>
          <c:w val="0.31136610788981012"/>
          <c:h val="0.82807128056361445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556006217550212E-2"/>
          <c:y val="0.21403582112054934"/>
          <c:w val="0.5272213680008847"/>
          <c:h val="0.645616247314445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dLbl>
              <c:idx val="2"/>
              <c:layout>
                <c:manualLayout>
                  <c:x val="0.15147984634978681"/>
                  <c:y val="1.302222911217372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417317591490805E-2"/>
                  <c:y val="-3.610074622696880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402844442882814E-2"/>
                  <c:y val="-1.4446854500799858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Φύλλο1!$I$13:$I$17</c:f>
              <c:strCache>
                <c:ptCount val="5"/>
                <c:pt idx="0">
                  <c:v>Προγράμματα</c:v>
                </c:pt>
                <c:pt idx="1">
                  <c:v>Σειρές</c:v>
                </c:pt>
                <c:pt idx="2">
                  <c:v>Σαπουνοπερες</c:v>
                </c:pt>
                <c:pt idx="3">
                  <c:v>Επιμορφωτικά</c:v>
                </c:pt>
                <c:pt idx="4">
                  <c:v>Ενημερωτικά</c:v>
                </c:pt>
              </c:strCache>
            </c:strRef>
          </c:cat>
          <c:val>
            <c:numRef>
              <c:f>Φύλλο1!$J$13:$J$17</c:f>
              <c:numCache>
                <c:formatCode>0%</c:formatCode>
                <c:ptCount val="5"/>
                <c:pt idx="1">
                  <c:v>0.4</c:v>
                </c:pt>
                <c:pt idx="2">
                  <c:v>8.0000000000000043E-2</c:v>
                </c:pt>
                <c:pt idx="3">
                  <c:v>0.3300000000000004</c:v>
                </c:pt>
                <c:pt idx="4">
                  <c:v>0.19</c:v>
                </c:pt>
              </c:numCache>
            </c:numRef>
          </c:val>
        </c:ser>
        <c:ser>
          <c:idx val="1"/>
          <c:order val="1"/>
          <c:cat>
            <c:strRef>
              <c:f>Φύλλο1!$I$13:$I$17</c:f>
              <c:strCache>
                <c:ptCount val="5"/>
                <c:pt idx="0">
                  <c:v>Προγράμματα</c:v>
                </c:pt>
                <c:pt idx="1">
                  <c:v>Σειρές</c:v>
                </c:pt>
                <c:pt idx="2">
                  <c:v>Σαπουνοπερες</c:v>
                </c:pt>
                <c:pt idx="3">
                  <c:v>Επιμορφωτικά</c:v>
                </c:pt>
                <c:pt idx="4">
                  <c:v>Ενημερωτικά</c:v>
                </c:pt>
              </c:strCache>
            </c:strRef>
          </c:cat>
          <c:val>
            <c:numRef>
              <c:f>Φύλλο1!$K$13:$K$17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3896938384134649"/>
          <c:y val="1.7543859649122851E-2"/>
          <c:w val="0.33810918334348683"/>
          <c:h val="0.33684321038817538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913084140344479E-2"/>
          <c:y val="0.15849096221462891"/>
          <c:w val="0.51436925952221257"/>
          <c:h val="0.67547294271989822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dLbl>
              <c:idx val="2"/>
              <c:layout>
                <c:manualLayout>
                  <c:x val="6.7331583552055999E-2"/>
                  <c:y val="2.151953647303521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4009533291097256"/>
                  <c:y val="3.2498390531372303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5475548881625501E-3"/>
                  <c:y val="0.1020886831978521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Φύλλο1!$A$30:$A$34</c:f>
              <c:strCache>
                <c:ptCount val="5"/>
                <c:pt idx="0">
                  <c:v>Λόγοι παρακολούθησης</c:v>
                </c:pt>
                <c:pt idx="1">
                  <c:v>Ξεκούραση</c:v>
                </c:pt>
                <c:pt idx="2">
                  <c:v>Ενημέρωση</c:v>
                </c:pt>
                <c:pt idx="3">
                  <c:v>Επιμόρφωση</c:v>
                </c:pt>
                <c:pt idx="4">
                  <c:v>Αναπήρωση χρόνου</c:v>
                </c:pt>
              </c:strCache>
            </c:strRef>
          </c:cat>
          <c:val>
            <c:numRef>
              <c:f>Φύλλο1!$B$30:$B$34</c:f>
              <c:numCache>
                <c:formatCode>0%</c:formatCode>
                <c:ptCount val="5"/>
                <c:pt idx="1">
                  <c:v>0.5</c:v>
                </c:pt>
                <c:pt idx="2">
                  <c:v>4.5454500000000002E-2</c:v>
                </c:pt>
                <c:pt idx="3">
                  <c:v>0</c:v>
                </c:pt>
                <c:pt idx="4">
                  <c:v>0.45450000000000002</c:v>
                </c:pt>
              </c:numCache>
            </c:numRef>
          </c:val>
        </c:ser>
        <c:ser>
          <c:idx val="1"/>
          <c:order val="1"/>
          <c:cat>
            <c:strRef>
              <c:f>Φύλλο1!$A$30:$A$34</c:f>
              <c:strCache>
                <c:ptCount val="5"/>
                <c:pt idx="0">
                  <c:v>Λόγοι παρακολούθησης</c:v>
                </c:pt>
                <c:pt idx="1">
                  <c:v>Ξεκούραση</c:v>
                </c:pt>
                <c:pt idx="2">
                  <c:v>Ενημέρωση</c:v>
                </c:pt>
                <c:pt idx="3">
                  <c:v>Επιμόρφωση</c:v>
                </c:pt>
                <c:pt idx="4">
                  <c:v>Αναπήρωση χρόνου</c:v>
                </c:pt>
              </c:strCache>
            </c:strRef>
          </c:cat>
          <c:val>
            <c:numRef>
              <c:f>Φύλλο1!$C$30:$C$34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4080640781971265"/>
          <c:y val="2.8930817610062942E-2"/>
          <c:w val="0.3553648897336118"/>
          <c:h val="0.80754835834199967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7499487864496"/>
          <c:y val="0.20377396037360032"/>
          <c:w val="0.51436925952221257"/>
          <c:h val="0.67547294271989844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dLbl>
              <c:idx val="2"/>
              <c:layout>
                <c:manualLayout>
                  <c:x val="-0.12423918810375889"/>
                  <c:y val="-7.40772382857205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1129706099354248E-2"/>
                  <c:y val="-2.1907003825974519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5475548881625527E-3"/>
                  <c:y val="0.10208868319785207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Φύλλο1!$I$27:$I$31</c:f>
              <c:strCache>
                <c:ptCount val="5"/>
                <c:pt idx="0">
                  <c:v>Λόγοι παρακολούθησης</c:v>
                </c:pt>
                <c:pt idx="1">
                  <c:v>Ξεκούραση</c:v>
                </c:pt>
                <c:pt idx="2">
                  <c:v>Ενημέρωση</c:v>
                </c:pt>
                <c:pt idx="3">
                  <c:v>Επιμόρφωση</c:v>
                </c:pt>
                <c:pt idx="4">
                  <c:v>Αναπήρωση χρόνου</c:v>
                </c:pt>
              </c:strCache>
            </c:strRef>
          </c:cat>
          <c:val>
            <c:numRef>
              <c:f>Φύλλο1!$J$27:$J$31</c:f>
              <c:numCache>
                <c:formatCode>0%</c:formatCode>
                <c:ptCount val="5"/>
                <c:pt idx="1">
                  <c:v>0.30000000000000027</c:v>
                </c:pt>
                <c:pt idx="2">
                  <c:v>0.19</c:v>
                </c:pt>
                <c:pt idx="3">
                  <c:v>0.12000000000000002</c:v>
                </c:pt>
                <c:pt idx="4">
                  <c:v>0.39000000000000035</c:v>
                </c:pt>
              </c:numCache>
            </c:numRef>
          </c:val>
        </c:ser>
        <c:ser>
          <c:idx val="1"/>
          <c:order val="1"/>
          <c:cat>
            <c:strRef>
              <c:f>Φύλλο1!$I$27:$I$31</c:f>
              <c:strCache>
                <c:ptCount val="5"/>
                <c:pt idx="0">
                  <c:v>Λόγοι παρακολούθησης</c:v>
                </c:pt>
                <c:pt idx="1">
                  <c:v>Ξεκούραση</c:v>
                </c:pt>
                <c:pt idx="2">
                  <c:v>Ενημέρωση</c:v>
                </c:pt>
                <c:pt idx="3">
                  <c:v>Επιμόρφωση</c:v>
                </c:pt>
                <c:pt idx="4">
                  <c:v>Αναπήρωση χρόνου</c:v>
                </c:pt>
              </c:strCache>
            </c:strRef>
          </c:cat>
          <c:val>
            <c:numRef>
              <c:f>Φύλλο1!$K$27:$K$31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062352357676748"/>
          <c:y val="1.8867924528301886E-2"/>
          <c:w val="0.37077897437209711"/>
          <c:h val="0.83270559104640263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25727382265626"/>
          <c:y val="0.26161154827822924"/>
          <c:w val="0.67517053412982908"/>
          <c:h val="0.66770120274801947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Φύλλο1!$A$38:$A$40</c:f>
              <c:strCache>
                <c:ptCount val="3"/>
                <c:pt idx="0">
                  <c:v>Σε ικανοποιεί το περιεχόμενο της τηλεόρασης;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Φύλλο1!$B$38:$B$40</c:f>
              <c:numCache>
                <c:formatCode>0%</c:formatCode>
                <c:ptCount val="3"/>
                <c:pt idx="1">
                  <c:v>0.6500000000000008</c:v>
                </c:pt>
                <c:pt idx="2">
                  <c:v>0.35000000000000026</c:v>
                </c:pt>
              </c:numCache>
            </c:numRef>
          </c:val>
        </c:ser>
        <c:ser>
          <c:idx val="1"/>
          <c:order val="1"/>
          <c:cat>
            <c:strRef>
              <c:f>Φύλλο1!$A$38:$A$40</c:f>
              <c:strCache>
                <c:ptCount val="3"/>
                <c:pt idx="0">
                  <c:v>Σε ικανοποιεί το περιεχόμενο της τηλεόρασης;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Φύλλο1!$C$38:$C$40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24292218514686667"/>
          <c:y val="1.969538901823617E-2"/>
          <c:w val="0.42926356589147335"/>
          <c:h val="0.27771764158685008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57821039405667"/>
          <c:y val="0.31699613918032421"/>
          <c:w val="0.66724835056149512"/>
          <c:h val="0.55341595616945505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Φύλλο1!$I$39:$I$41</c:f>
              <c:strCache>
                <c:ptCount val="3"/>
                <c:pt idx="0">
                  <c:v>Σε ικανοποιεί το περιεχόμενο της τηλεόρασης;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Φύλλο1!$J$39:$J$41</c:f>
              <c:numCache>
                <c:formatCode>0%</c:formatCode>
                <c:ptCount val="3"/>
                <c:pt idx="1">
                  <c:v>0.25</c:v>
                </c:pt>
                <c:pt idx="2">
                  <c:v>0.75000000000000056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8.629348769006269E-2"/>
          <c:y val="3.8493854925538876E-2"/>
          <c:w val="0.36708311461067406"/>
          <c:h val="0.32112006802478593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0001436123386"/>
          <c:y val="0.19838095897045588"/>
          <c:w val="0.52941252500649738"/>
          <c:h val="0.72874637989147084"/>
        </c:manualLayout>
      </c:layout>
      <c:pieChart>
        <c:varyColors val="1"/>
        <c:ser>
          <c:idx val="0"/>
          <c:order val="0"/>
          <c:dLbls>
            <c:dLbl>
              <c:idx val="0"/>
              <c:delete val="1"/>
            </c:dLbl>
            <c:dLbl>
              <c:idx val="1"/>
              <c:layout>
                <c:manualLayout>
                  <c:x val="-0.21087492805089816"/>
                  <c:y val="6.977701441212434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Φύλλο1!$A$50:$A$52</c:f>
              <c:strCache>
                <c:ptCount val="3"/>
                <c:pt idx="0">
                  <c:v>Πιστεύεις ότι ο χρόνος που περνάς μπροστα στην τηλεόραση είναι χαμένος χρόνος;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Φύλλο1!$B$50:$B$52</c:f>
              <c:numCache>
                <c:formatCode>0%</c:formatCode>
                <c:ptCount val="3"/>
                <c:pt idx="1">
                  <c:v>0.45</c:v>
                </c:pt>
                <c:pt idx="2">
                  <c:v>0.55000000000000004</c:v>
                </c:pt>
              </c:numCache>
            </c:numRef>
          </c:val>
        </c:ser>
        <c:ser>
          <c:idx val="1"/>
          <c:order val="1"/>
          <c:cat>
            <c:strRef>
              <c:f>Φύλλο1!$A$50:$A$52</c:f>
              <c:strCache>
                <c:ptCount val="3"/>
                <c:pt idx="0">
                  <c:v>Πιστεύεις ότι ο χρόνος που περνάς μπροστα στην τηλεόραση είναι χαμένος χρόνος;</c:v>
                </c:pt>
                <c:pt idx="1">
                  <c:v>Ναι</c:v>
                </c:pt>
                <c:pt idx="2">
                  <c:v>Όχι</c:v>
                </c:pt>
              </c:strCache>
            </c:strRef>
          </c:cat>
          <c:val>
            <c:numRef>
              <c:f>Φύλλο1!$C$52:$C$54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9900870725737843"/>
          <c:y val="1.1479163845931941E-4"/>
          <c:w val="0.38431434306005957"/>
          <c:h val="0.63470289342853092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3D8A0-E645-446A-8D47-F202BEB56A1C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71371-2EF7-45CE-9D6E-6CB6B222E1C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336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1371-2EF7-45CE-9D6E-6CB6B222E1CD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71371-2EF7-45CE-9D6E-6CB6B222E1CD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5ECBA23-4F7D-46F2-96ED-EDAEB9693D89}" type="datetimeFigureOut">
              <a:rPr lang="el-GR" smtClean="0"/>
              <a:pPr/>
              <a:t>25/3/2012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745D56D-24CB-4017-9AA5-127DD151EFF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1434989" y="6106579"/>
            <a:ext cx="720080" cy="782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5400" dirty="0" smtClean="0"/>
              <a:t>Τ</a:t>
            </a:r>
            <a:br>
              <a:rPr lang="el-GR" sz="5400" dirty="0" smtClean="0"/>
            </a:br>
            <a:r>
              <a:rPr lang="el-GR" sz="5400" dirty="0" smtClean="0"/>
              <a:t>ηλεΟραση</a:t>
            </a:r>
            <a:endParaRPr lang="el-GR" sz="5400" dirty="0"/>
          </a:p>
        </p:txBody>
      </p:sp>
      <p:pic>
        <p:nvPicPr>
          <p:cNvPr id="7" name="Picture Placeholder 6" descr="tv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635896" y="620688"/>
            <a:ext cx="3850977" cy="28882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3707904" y="4293096"/>
            <a:ext cx="4003848" cy="804862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l-GR" sz="2400" dirty="0" smtClean="0"/>
              <a:t>Γιατί την προτιμούν οι έφηβοι;</a:t>
            </a:r>
            <a:endParaRPr lang="el-GR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Λόγοι για τους οποίους παρακολουθούν τηλεόραση</a:t>
            </a:r>
            <a:endParaRPr lang="el-GR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11560" y="1844824"/>
          <a:ext cx="3817590" cy="46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716016" y="1844824"/>
          <a:ext cx="3673574" cy="46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ικανοποιεί το περιεχόμενο της τηλεόρασης;</a:t>
            </a:r>
            <a:endParaRPr lang="el-GR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11560" y="2060849"/>
          <a:ext cx="36004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860032" y="2060849"/>
          <a:ext cx="345638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Πιστεύεις ότι ο χρόνος που ξοδεύεις μπροστά στην τηλεόραση είναι χαμένος;</a:t>
            </a:r>
            <a:endParaRPr lang="el-GR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467544" y="1988840"/>
          <a:ext cx="3707482" cy="4416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427984" y="1988840"/>
          <a:ext cx="403244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Προτιμάς την τηλεόραση από άλλα ΜΜΕ</a:t>
            </a:r>
            <a:endParaRPr lang="el-GR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11560" y="1916832"/>
          <a:ext cx="3563466" cy="4559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788024" y="1844824"/>
          <a:ext cx="3635474" cy="4559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Ποια είναι η γνώμη σου για την τηλεόραση;</a:t>
            </a:r>
            <a:endParaRPr lang="el-GR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683568" y="1844824"/>
          <a:ext cx="3500983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860032" y="1916832"/>
          <a:ext cx="3356967" cy="4562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Παρακολουθείς διαφημίσεις;</a:t>
            </a:r>
            <a:endParaRPr lang="el-GR" dirty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539552" y="2060848"/>
          <a:ext cx="3323629" cy="4378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788024" y="2060848"/>
          <a:ext cx="3179614" cy="4378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Επηρεάζεσαι από τις διαφημίσεις;</a:t>
            </a:r>
            <a:endParaRPr lang="el-GR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23528" y="2060848"/>
          <a:ext cx="3832448" cy="438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716016" y="2060848"/>
          <a:ext cx="388843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ποιο τόμεα;</a:t>
            </a:r>
            <a:endParaRPr lang="el-GR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395536" y="1484784"/>
          <a:ext cx="40187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4572000" y="1556792"/>
          <a:ext cx="4032448" cy="4820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8352928" cy="172819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Έρευνες έχουν δείξει ότι τα παιδιά που παρακολουθούν τηλεόραση περισσότερες ώρες από άλλα παιδιά τείνουν: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645024"/>
            <a:ext cx="8229600" cy="1225608"/>
          </a:xfrm>
        </p:spPr>
        <p:txBody>
          <a:bodyPr/>
          <a:lstStyle/>
          <a:p>
            <a:r>
              <a:rPr lang="el-GR" dirty="0" smtClean="0"/>
              <a:t>Να ασκούνται λιγότερο</a:t>
            </a:r>
            <a:endParaRPr lang="el-G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4725144"/>
            <a:ext cx="8229600" cy="1225608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l-G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Να είναι βιαιότερα και να αποκτούν εξωπραγματικές</a:t>
            </a:r>
            <a:r>
              <a:rPr kumimoji="0" lang="el-G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αντιλήψεις(ψευδογεγονός και νεοπραγματικότητα)</a:t>
            </a: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Να είναι υπέρβαρα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91264" cy="2122256"/>
          </a:xfrm>
        </p:spPr>
        <p:txBody>
          <a:bodyPr/>
          <a:lstStyle/>
          <a:p>
            <a:r>
              <a:rPr lang="el-GR" dirty="0" smtClean="0"/>
              <a:t>Να έχουν χαμηλότερους βαθμούς στο σχολείο και να έχουν λιγότερες εξωσχολικές δραστηριότητες από τα υπόλοιπα παιδιά</a:t>
            </a:r>
            <a:endParaRPr lang="el-G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400506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Να διαβάζουν λιγότερα εξωσχολικά</a:t>
            </a:r>
            <a:r>
              <a:rPr kumimoji="0" lang="el-GR" sz="42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βιβλία</a:t>
            </a:r>
            <a:endParaRPr kumimoji="0" lang="el-G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01008"/>
            <a:ext cx="8208912" cy="1008112"/>
          </a:xfrm>
        </p:spPr>
        <p:txBody>
          <a:bodyPr>
            <a:normAutofit fontScale="90000"/>
          </a:bodyPr>
          <a:lstStyle/>
          <a:p>
            <a:pPr algn="ctr">
              <a:buFont typeface="Arial" pitchFamily="34" charset="0"/>
              <a:buChar char="•"/>
            </a:pPr>
            <a:r>
              <a:rPr lang="el-GR" sz="4000" b="1" dirty="0" smtClean="0"/>
              <a:t>Προσφέρει οπτικοακουστικά και διαδραστικά ερεθίσματα</a:t>
            </a:r>
            <a:endParaRPr lang="el-G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869560" cy="10801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dirty="0" smtClean="0"/>
              <a:t>Π.χ. Μουσικά προγράμματα, ταινίες, ντοκιμαντέρ, σίριαλ και πολλά άλλα</a:t>
            </a:r>
            <a:endParaRPr lang="el-G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476672"/>
            <a:ext cx="8443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Μεγάλη ποικιλία στον ψυχαγωγικό τομέα.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Έφηβοι και ΜΜΕ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0" y="1882808"/>
            <a:ext cx="4834880" cy="4572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dirty="0" smtClean="0"/>
              <a:t>Την τελευταία δεκαετία παρακολουθούμε καθώς βαθμιαία η τηλεόραση αρχίζει και χάνει τους οπαδούς της από άλλα ΜΜΕ όπως το διαδύκτιο.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Αυτό κατά κύριο λόγο συμβαίνει διότι:</a:t>
            </a:r>
            <a:endParaRPr lang="el-G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844824"/>
            <a:ext cx="410445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Δεν είναι αρκετά άμμεση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003232" cy="1114144"/>
          </a:xfrm>
        </p:spPr>
        <p:txBody>
          <a:bodyPr>
            <a:noAutofit/>
          </a:bodyPr>
          <a:lstStyle/>
          <a:p>
            <a:r>
              <a:rPr lang="el-GR" sz="3200" dirty="0" smtClean="0"/>
              <a:t>Ο δέκτης νιώθει ότι έχει αποκλειστικά ένα παθητικό ρόλο, του παρατηρητή</a:t>
            </a:r>
            <a:endParaRPr lang="el-GR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3356992"/>
            <a:ext cx="8229600" cy="1728192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Τείνει να υπερβάλλει και να καταφεύγει στον εντυπωσιασμό για να προσελκύσει τους δέκτες της</a:t>
            </a:r>
            <a:endParaRPr kumimoji="0" lang="el-G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απλό αν απλώς σκεφτούμε ότι ουσιαστικά το διαδύκτιο λειτουργεί όπως μια μεγάλη βιβλιοθήκη, τα πάντα είναι αποθηκευμένα, ενώ στην τηλεόραση το πρόγραμμα ρέει συνεχώς.</a:t>
            </a:r>
            <a:endParaRPr lang="el-GR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4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Λειτουργεί με πρόγραμμα</a:t>
            </a:r>
            <a:endParaRPr kumimoji="0" lang="el-G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9600" dirty="0" smtClean="0"/>
              <a:t>Διαφήμιση</a:t>
            </a:r>
            <a:endParaRPr lang="el-GR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20502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3600" dirty="0" smtClean="0"/>
              <a:t>Καταναλωτικός καταιγισμός ή ενημερωτικός ανταγωνισμός;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Παρακολουθούν οι έφηβοι διαφημίσεις;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Όσον αφορά των τομέα επηρεασμού: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Το σύνολο των εφήβων πιστεύουν:</a:t>
            </a:r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36912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Οι έρευνες δείχνουν ότι η εποχή μας είναι η πλέον καταναλωτική εποχή, με τους έφηβους να αυξάνουν το φαινόμενο.</a:t>
            </a:r>
            <a:endParaRPr lang="el-GR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Τηλεόραση και αντιλήψεις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848" y="1882808"/>
            <a:ext cx="5482952" cy="4572000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Η τηλεόραση εισάγει νέες αντιλήψεις στον κοινωνικό κόσμο και αλλάζει διάφορους θεσμούς. Ας εξετάσουμε αυτό το φαινόμενο: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Αλλάζει τον θεσμό της οικογένειας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4544" y="1916832"/>
            <a:ext cx="4258816" cy="4572000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Θυμάστε τις οικογένειες που μαζεύονταν γύρω από το τραπέζι; Τώρα θα τις βρείτε γύρω από την τηλεόραση.</a:t>
            </a:r>
            <a:endParaRPr lang="el-GR" dirty="0"/>
          </a:p>
        </p:txBody>
      </p:sp>
      <p:pic>
        <p:nvPicPr>
          <p:cNvPr id="37890" name="Picture 2" descr="C:\Users\Αναστασία\Documents\Ερευνα\generation_g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4000" y="1484784"/>
            <a:ext cx="4756472" cy="50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an_of_steel_5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8" y="1700808"/>
            <a:ext cx="4857750" cy="3590925"/>
          </a:xfrm>
        </p:spPr>
      </p:pic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4000" b="1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Ταύτιση με τον εικονιζόμενο</a:t>
            </a:r>
            <a:endParaRPr kumimoji="0" lang="el-GR" sz="40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484784"/>
            <a:ext cx="3491880" cy="4752527"/>
          </a:xfrm>
          <a:prstGeom prst="rect">
            <a:avLst/>
          </a:prstGeom>
        </p:spPr>
        <p:txBody>
          <a:bodyPr vert="horz" anchor="t">
            <a:normAutofit fontScale="92500" lnSpcReduction="10000"/>
          </a:bodyPr>
          <a:lstStyle/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l-G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Μέσω</a:t>
            </a:r>
            <a:r>
              <a:rPr kumimoji="0" lang="el-G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των προτύπων που προβάλλει η τηλεόραση(π.χ. τραγουδιστές, ηθοποιοί, δημοσιογράφοι) οι νέοι προσπαθούν  να ταυτιστούν με αυτούς</a:t>
            </a: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Αλλάζει τις σεξουαλικές μας αντιλήψεις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1618200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Έρευνες δείχνουν ότι όχι μόνο η τηλεόραση αλλά και άλλα ΜΜΕ προβάλλουν σεξουαλικά πρότυπα σε συνεχή ρυθμό</a:t>
            </a:r>
            <a:endParaRPr lang="el-G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3356992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Κάνει την καθημερινότητα μας πιο βαρετή</a:t>
            </a:r>
            <a:endParaRPr kumimoji="0" lang="el-G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4725144"/>
            <a:ext cx="8229600" cy="1618200"/>
          </a:xfrm>
          <a:prstGeom prst="rect">
            <a:avLst/>
          </a:prstGeom>
        </p:spPr>
        <p:txBody>
          <a:bodyPr vert="horz" anchor="t">
            <a:normAutofit fontScale="92500"/>
          </a:bodyPr>
          <a:lstStyle/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l-G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Οι γρήγορα εναλλασσόμενες</a:t>
            </a:r>
            <a:r>
              <a:rPr kumimoji="0" lang="el-G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εικόνες κάνουν τον έφηβο και το παιδί να βρίσκει βαρετές τις πιο αργές δραστηριότητες όπως το σχολείο</a:t>
            </a: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Άμεση ενημέρωση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144016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dirty="0" smtClean="0"/>
              <a:t>Έκτακτα δελτία ειδήσεων και ρεπορτάζ για ποικίλα θέματα κάθε ενδιαφέροντος από όλο τον κόσμο</a:t>
            </a:r>
            <a:endParaRPr lang="el-G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3528" y="3140968"/>
            <a:ext cx="7992888" cy="1152128"/>
          </a:xfrm>
          <a:prstGeom prst="rect">
            <a:avLst/>
          </a:prstGeom>
        </p:spPr>
        <p:txBody>
          <a:bodyPr vert="horz" anchor="ctr">
            <a:normAutofit fontScale="92500" lnSpcReduction="200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4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Αποτελεί διάλειμμα από την καθημερινότητα</a:t>
            </a:r>
            <a:endParaRPr kumimoji="0" lang="el-G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d3d54460-d299-4611-990b-c01ac01b1ab5_TV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933056"/>
            <a:ext cx="1685925" cy="20669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Το κόστος της ως συσκευή είναι σχετικά μικρό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8" cy="2448272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Αν απλώς σκεφτούμε πόσα παιδιά και έφηβοι έχουν τηλεόραση στα δωμάτια τους, μπορούμε να συμπεράνουμε ότι οι γονείς δεν την εκλαμβάνουν ως ένα ιδιαίτερα μεγάλο έξοδο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buFont typeface="Arial" pitchFamily="34" charset="0"/>
              <a:buChar char="•"/>
            </a:pPr>
            <a:r>
              <a:rPr lang="el-GR" dirty="0" smtClean="0"/>
              <a:t>Εκπέμπει επί 24ώρου βάσεως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91264" cy="133016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dirty="0" smtClean="0"/>
              <a:t>Ιδιαίτερα οι μαθητές, οι οποίοι μελετούν μέχρι αργά το βράδυ, εκτιμούν αυτή της την ιδιότητα (π.χ. μαθητές 2ας και 3</a:t>
            </a:r>
            <a:r>
              <a:rPr lang="el-GR" baseline="30000" dirty="0" smtClean="0"/>
              <a:t>ης</a:t>
            </a:r>
            <a:r>
              <a:rPr lang="el-GR" dirty="0" smtClean="0"/>
              <a:t> λυκείου.)</a:t>
            </a:r>
            <a:endParaRPr lang="el-G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3284984"/>
            <a:ext cx="8229600" cy="1399032"/>
          </a:xfrm>
          <a:prstGeom prst="rect">
            <a:avLst/>
          </a:prstGeom>
        </p:spPr>
        <p:txBody>
          <a:bodyPr vert="horz" anchor="ctr">
            <a:normAutofit fontScale="77500" lnSpcReduction="20000"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420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Μέσω απάνθρωπων καταστάσεων, ο τηλεθεατής βρίσκει αυτοπεποίθηση και αυτοεκτίμηση για το άτομο του</a:t>
            </a:r>
            <a:endParaRPr kumimoji="0" lang="el-GR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4725144"/>
            <a:ext cx="8291264" cy="1330168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/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l-GR" sz="3000" dirty="0" smtClean="0"/>
              <a:t>Αυτός είναι ο βασικός ενδόμυχος λόγος για τον οποίον οι άνθρωποι παρακολουθούν τα γνωστά σε όλους μας ριάλιτι… </a:t>
            </a: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Μελέτη και τηλεόραση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1402176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Μια σχέση αγάπης και μίσους.</a:t>
            </a:r>
          </a:p>
          <a:p>
            <a:pPr>
              <a:buNone/>
            </a:pPr>
            <a:r>
              <a:rPr lang="el-GR" dirty="0" smtClean="0"/>
              <a:t>				Που ξεκινάς, που σταματάω;</a:t>
            </a:r>
            <a:endParaRPr lang="el-GR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95536" y="4149080"/>
            <a:ext cx="8229600" cy="1440160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/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l-G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Σύγκριση αποτελεσμάτων</a:t>
            </a:r>
            <a:r>
              <a:rPr kumimoji="0" lang="el-G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l-G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ερωτηματολογίου</a:t>
            </a:r>
            <a:r>
              <a:rPr kumimoji="0" lang="el-G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που μοιράστηκε σε μαθητές  πρώτης και δευτέρας λυκείου</a:t>
            </a:r>
            <a:endParaRPr kumimoji="0" lang="el-G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3034680" cy="1399032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Αποτελέσματα α΄λυκείου</a:t>
            </a:r>
            <a:endParaRPr lang="el-GR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32040" y="0"/>
            <a:ext cx="303468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Αποτελέσματα β΄λυκείου</a:t>
            </a:r>
            <a:endParaRPr kumimoji="0" lang="el-GR" sz="24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51520" y="2060848"/>
          <a:ext cx="42233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716016" y="2060848"/>
          <a:ext cx="41044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l-GR" sz="3200" dirty="0" smtClean="0"/>
              <a:t>Προγράμματα που παρακολουθούν στον ελεύθερο χρόνο</a:t>
            </a:r>
            <a:endParaRPr lang="el-GR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323528" y="1772816"/>
          <a:ext cx="4079180" cy="4681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932040" y="1700808"/>
          <a:ext cx="3894361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505</TotalTime>
  <Words>563</Words>
  <Application>Microsoft Office PowerPoint</Application>
  <PresentationFormat>Προβολή στην οθόνη (4:3)</PresentationFormat>
  <Paragraphs>65</Paragraphs>
  <Slides>30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Verve</vt:lpstr>
      <vt:lpstr>Τ ηλεΟραση</vt:lpstr>
      <vt:lpstr>Προσφέρει οπτικοακουστικά και διαδραστικά ερεθίσματα</vt:lpstr>
      <vt:lpstr>Ταύτιση με τον εικονιζόμενο</vt:lpstr>
      <vt:lpstr>Άμεση ενημέρωση</vt:lpstr>
      <vt:lpstr>Το κόστος της ως συσκευή είναι σχετικά μικρό</vt:lpstr>
      <vt:lpstr>Εκπέμπει επί 24ώρου βάσεως</vt:lpstr>
      <vt:lpstr>Μελέτη και τηλεόραση</vt:lpstr>
      <vt:lpstr>Αποτελέσματα α΄λυκείου</vt:lpstr>
      <vt:lpstr>Προγράμματα που παρακολουθούν στον ελεύθερο χρόνο</vt:lpstr>
      <vt:lpstr>Λόγοι για τους οποίους παρακολουθούν τηλεόραση</vt:lpstr>
      <vt:lpstr>Σε ικανοποιεί το περιεχόμενο της τηλεόρασης;</vt:lpstr>
      <vt:lpstr>Πιστεύεις ότι ο χρόνος που ξοδεύεις μπροστά στην τηλεόραση είναι χαμένος;</vt:lpstr>
      <vt:lpstr>Προτιμάς την τηλεόραση από άλλα ΜΜΕ</vt:lpstr>
      <vt:lpstr>Ποια είναι η γνώμη σου για την τηλεόραση;</vt:lpstr>
      <vt:lpstr>Παρακολουθείς διαφημίσεις;</vt:lpstr>
      <vt:lpstr>Επηρεάζεσαι από τις διαφημίσεις;</vt:lpstr>
      <vt:lpstr>Σε ποιο τόμεα;</vt:lpstr>
      <vt:lpstr>Έρευνες έχουν δείξει ότι τα παιδιά που παρακολουθούν τηλεόραση περισσότερες ώρες από άλλα παιδιά τείνουν:</vt:lpstr>
      <vt:lpstr>Να είναι υπέρβαρα</vt:lpstr>
      <vt:lpstr>Έφηβοι και ΜΜΕ</vt:lpstr>
      <vt:lpstr>Δεν είναι αρκετά άμμεση</vt:lpstr>
      <vt:lpstr>Λειτουργεί με πρόγραμμα</vt:lpstr>
      <vt:lpstr>Διαφήμιση</vt:lpstr>
      <vt:lpstr>Παρακολουθούν οι έφηβοι διαφημίσεις;</vt:lpstr>
      <vt:lpstr>Όσον αφορά των τομέα επηρεασμού:</vt:lpstr>
      <vt:lpstr>Το σύνολο των εφήβων πιστεύουν:</vt:lpstr>
      <vt:lpstr>Οι έρευνες δείχνουν ότι η εποχή μας είναι η πλέον καταναλωτική εποχή, με τους έφηβους να αυξάνουν το φαινόμενο.</vt:lpstr>
      <vt:lpstr>Τηλεόραση και αντιλήψεις</vt:lpstr>
      <vt:lpstr>Αλλάζει τον θεσμό της οικογένειας</vt:lpstr>
      <vt:lpstr>Αλλάζει τις σεξουαλικές μας αντιλήψεις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Τηλεόραση</dc:title>
  <dc:creator>Αναστασία</dc:creator>
  <cp:lastModifiedBy>Evi</cp:lastModifiedBy>
  <cp:revision>51</cp:revision>
  <dcterms:created xsi:type="dcterms:W3CDTF">2011-11-07T19:27:58Z</dcterms:created>
  <dcterms:modified xsi:type="dcterms:W3CDTF">2012-03-25T14:44:26Z</dcterms:modified>
</cp:coreProperties>
</file>