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086600" cy="1470025"/>
          </a:xfrm>
        </p:spPr>
        <p:txBody>
          <a:bodyPr/>
          <a:lstStyle>
            <a:lvl1pPr algn="r">
              <a:defRPr>
                <a:solidFill>
                  <a:schemeClr val="tx1"/>
                </a:solidFill>
              </a:defRPr>
            </a:lvl1pPr>
          </a:lstStyle>
          <a:p>
            <a:r>
              <a:rPr lang="el-GR" smtClean="0"/>
              <a:t>Kλικ για επεξεργασία του τίτλου</a:t>
            </a:r>
            <a:endParaRPr/>
          </a:p>
        </p:txBody>
      </p:sp>
      <p:sp>
        <p:nvSpPr>
          <p:cNvPr id="3" name="Subtitle 2"/>
          <p:cNvSpPr>
            <a:spLocks noGrp="1"/>
          </p:cNvSpPr>
          <p:nvPr>
            <p:ph type="subTitle" idx="1"/>
          </p:nvPr>
        </p:nvSpPr>
        <p:spPr>
          <a:xfrm>
            <a:off x="3352800" y="2946400"/>
            <a:ext cx="4432300" cy="1752600"/>
          </a:xfrm>
        </p:spPr>
        <p:txBody>
          <a:bodyPr anchor="ctr" anchorCtr="0">
            <a:normAutofit/>
            <a:scene3d>
              <a:camera prst="orthographicFront"/>
              <a:lightRig rig="threePt" dir="t"/>
            </a:scene3d>
            <a:sp3d extrusionH="25400"/>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a:p>
        </p:txBody>
      </p:sp>
      <p:sp>
        <p:nvSpPr>
          <p:cNvPr id="4" name="Date Placeholder 3"/>
          <p:cNvSpPr>
            <a:spLocks noGrp="1"/>
          </p:cNvSpPr>
          <p:nvPr>
            <p:ph type="dt" sz="half" idx="10"/>
          </p:nvPr>
        </p:nvSpPr>
        <p:spPr>
          <a:xfrm>
            <a:off x="6477000" y="6521824"/>
            <a:ext cx="2133600" cy="259976"/>
          </a:xfrm>
        </p:spPr>
        <p:txBody>
          <a:bodyPr/>
          <a:lstStyle>
            <a:lvl1pPr algn="r">
              <a:defRPr/>
            </a:lvl1pPr>
          </a:lstStyle>
          <a:p>
            <a:fld id="{C230D7DF-9A54-4C7F-9080-78A2353D6258}" type="datetime1">
              <a:rPr/>
              <a:pPr/>
              <a:t>3/5/2008</a:t>
            </a:fld>
            <a:endParaRPr/>
          </a:p>
        </p:txBody>
      </p:sp>
      <p:sp>
        <p:nvSpPr>
          <p:cNvPr id="5" name="Footer Placeholder 4"/>
          <p:cNvSpPr>
            <a:spLocks noGrp="1"/>
          </p:cNvSpPr>
          <p:nvPr>
            <p:ph type="ftr" sz="quarter" idx="11"/>
          </p:nvPr>
        </p:nvSpPr>
        <p:spPr>
          <a:xfrm>
            <a:off x="3124200" y="6521824"/>
            <a:ext cx="2895600" cy="259976"/>
          </a:xfrm>
        </p:spPr>
        <p:txBody>
          <a:bodyPr/>
          <a:lstStyle/>
          <a:p>
            <a:endParaRPr/>
          </a:p>
        </p:txBody>
      </p:sp>
      <p:sp>
        <p:nvSpPr>
          <p:cNvPr id="6" name="Slide Number Placeholder 5"/>
          <p:cNvSpPr>
            <a:spLocks noGrp="1"/>
          </p:cNvSpPr>
          <p:nvPr>
            <p:ph type="sldNum" sz="quarter" idx="12"/>
          </p:nvPr>
        </p:nvSpPr>
        <p:spPr>
          <a:xfrm>
            <a:off x="8534400" y="6293224"/>
            <a:ext cx="609600" cy="259976"/>
          </a:xfrm>
        </p:spPr>
        <p:txBody>
          <a:bodyPr/>
          <a:lstStyle>
            <a:lvl1pPr algn="ctr">
              <a:defRPr/>
            </a:lvl1pPr>
          </a:lstStyle>
          <a:p>
            <a:fld id="{A4A21382-D60C-42BF-80B2-71C971838E6F}" type="slidenum">
              <a:rPr/>
              <a:pPr/>
              <a:t>‹#›</a:t>
            </a:fld>
            <a:endParaRPr/>
          </a:p>
        </p:txBody>
      </p:sp>
      <p:grpSp>
        <p:nvGrpSpPr>
          <p:cNvPr id="7" name="Group 6"/>
          <p:cNvGrpSpPr/>
          <p:nvPr/>
        </p:nvGrpSpPr>
        <p:grpSpPr>
          <a:xfrm>
            <a:off x="685798" y="0"/>
            <a:ext cx="8001004" cy="7950200"/>
            <a:chOff x="685798" y="0"/>
            <a:chExt cx="8001004" cy="7950200"/>
          </a:xfrm>
        </p:grpSpPr>
        <p:sp>
          <p:nvSpPr>
            <p:cNvPr id="8" name="Pie 7"/>
            <p:cNvSpPr/>
            <p:nvPr/>
          </p:nvSpPr>
          <p:spPr>
            <a:xfrm flipH="1" flipV="1">
              <a:off x="1257300" y="5778500"/>
              <a:ext cx="2171700" cy="2171700"/>
            </a:xfrm>
            <a:prstGeom prst="pie">
              <a:avLst>
                <a:gd name="adj1" fmla="val 0"/>
                <a:gd name="adj2" fmla="val 10800000"/>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9" name="Group 52"/>
            <p:cNvGrpSpPr/>
            <p:nvPr/>
          </p:nvGrpSpPr>
          <p:grpSpPr>
            <a:xfrm>
              <a:off x="685798" y="0"/>
              <a:ext cx="8001004" cy="6855714"/>
              <a:chOff x="685798" y="0"/>
              <a:chExt cx="8001004" cy="6855714"/>
            </a:xfrm>
          </p:grpSpPr>
          <p:sp>
            <p:nvSpPr>
              <p:cNvPr id="10" name="Freeform 9"/>
              <p:cNvSpPr/>
              <p:nvPr/>
            </p:nvSpPr>
            <p:spPr>
              <a:xfrm>
                <a:off x="685798" y="5880101"/>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2590800" y="51816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838200" y="57912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2362200" y="59436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56261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81200" y="53340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943100" y="5562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Oval 16"/>
              <p:cNvSpPr/>
              <p:nvPr/>
            </p:nvSpPr>
            <p:spPr>
              <a:xfrm>
                <a:off x="2362200" y="50292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3009900" y="44196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2971800" y="46482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0" name="Oval 19"/>
              <p:cNvSpPr/>
              <p:nvPr/>
            </p:nvSpPr>
            <p:spPr>
              <a:xfrm>
                <a:off x="3314700" y="47244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619500" y="50292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3843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Oval 22"/>
              <p:cNvSpPr/>
              <p:nvPr/>
            </p:nvSpPr>
            <p:spPr>
              <a:xfrm>
                <a:off x="3505200" y="52578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Oval 23"/>
              <p:cNvSpPr/>
              <p:nvPr/>
            </p:nvSpPr>
            <p:spPr>
              <a:xfrm>
                <a:off x="1295400" y="56642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Oval 24"/>
              <p:cNvSpPr/>
              <p:nvPr/>
            </p:nvSpPr>
            <p:spPr>
              <a:xfrm>
                <a:off x="1447800" y="55118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a:off x="16002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a:off x="3352800" y="5943600"/>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8" name="Freeform 27"/>
              <p:cNvSpPr/>
              <p:nvPr/>
            </p:nvSpPr>
            <p:spPr>
              <a:xfrm flipV="1">
                <a:off x="5486400" y="0"/>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flipV="1">
                <a:off x="7391402" y="759714"/>
                <a:ext cx="914400" cy="9144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flipV="1">
                <a:off x="5638802" y="6073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1" name="Oval 30"/>
              <p:cNvSpPr/>
              <p:nvPr/>
            </p:nvSpPr>
            <p:spPr>
              <a:xfrm flipV="1">
                <a:off x="7162802" y="1501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2" name="Oval 31"/>
              <p:cNvSpPr/>
              <p:nvPr/>
            </p:nvSpPr>
            <p:spPr>
              <a:xfrm flipV="1">
                <a:off x="6477002" y="7724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3" name="Oval 32"/>
              <p:cNvSpPr/>
              <p:nvPr/>
            </p:nvSpPr>
            <p:spPr>
              <a:xfrm flipV="1">
                <a:off x="6781802" y="11661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Oval 33"/>
              <p:cNvSpPr/>
              <p:nvPr/>
            </p:nvSpPr>
            <p:spPr>
              <a:xfrm flipV="1">
                <a:off x="6743702" y="8613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flipV="1">
                <a:off x="7162802" y="10645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6" name="Oval 35"/>
              <p:cNvSpPr/>
              <p:nvPr/>
            </p:nvSpPr>
            <p:spPr>
              <a:xfrm flipV="1">
                <a:off x="7810502" y="20805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flipV="1">
                <a:off x="7772402" y="17757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Oval 37"/>
              <p:cNvSpPr/>
              <p:nvPr/>
            </p:nvSpPr>
            <p:spPr>
              <a:xfrm flipV="1">
                <a:off x="8115302" y="1928114"/>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9" name="Oval 38"/>
              <p:cNvSpPr/>
              <p:nvPr/>
            </p:nvSpPr>
            <p:spPr>
              <a:xfrm flipV="1">
                <a:off x="8420102" y="16233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Oval 39"/>
              <p:cNvSpPr/>
              <p:nvPr/>
            </p:nvSpPr>
            <p:spPr>
              <a:xfrm flipV="1">
                <a:off x="61849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Oval 40"/>
              <p:cNvSpPr/>
              <p:nvPr/>
            </p:nvSpPr>
            <p:spPr>
              <a:xfrm flipV="1">
                <a:off x="8305802" y="13947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Oval 41"/>
              <p:cNvSpPr/>
              <p:nvPr/>
            </p:nvSpPr>
            <p:spPr>
              <a:xfrm flipV="1">
                <a:off x="6096002" y="10645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3" name="Oval 42"/>
              <p:cNvSpPr/>
              <p:nvPr/>
            </p:nvSpPr>
            <p:spPr>
              <a:xfrm flipV="1">
                <a:off x="6248402" y="12169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4" name="Oval 43"/>
              <p:cNvSpPr/>
              <p:nvPr/>
            </p:nvSpPr>
            <p:spPr>
              <a:xfrm flipV="1">
                <a:off x="64008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Oval 44"/>
              <p:cNvSpPr/>
              <p:nvPr/>
            </p:nvSpPr>
            <p:spPr>
              <a:xfrm flipV="1">
                <a:off x="8153402" y="378714"/>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grpSp>
      <p:sp>
        <p:nvSpPr>
          <p:cNvPr id="46" name="Oval 45"/>
          <p:cNvSpPr/>
          <p:nvPr/>
        </p:nvSpPr>
        <p:spPr>
          <a:xfrm>
            <a:off x="86360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7" name="Oval 46"/>
          <p:cNvSpPr/>
          <p:nvPr/>
        </p:nvSpPr>
        <p:spPr>
          <a:xfrm>
            <a:off x="8788400" y="6589059"/>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8" name="Oval 47"/>
          <p:cNvSpPr/>
          <p:nvPr/>
        </p:nvSpPr>
        <p:spPr>
          <a:xfrm>
            <a:off x="89408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l-GR" smtClean="0"/>
              <a:t>Kλικ για επεξεργασία του τίτλου</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E03350F8-5C4B-490E-9517-90EEC27D2A76}"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4A21382-D60C-42BF-80B2-71C971838E6F}" type="slidenum">
              <a:rPr/>
              <a:pPr/>
              <a:t>‹#›</a:t>
            </a:fld>
            <a:endParaRPr/>
          </a:p>
        </p:txBody>
      </p:sp>
      <p:grpSp>
        <p:nvGrpSpPr>
          <p:cNvPr id="22"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4" name="Picture Placeholder 2"/>
          <p:cNvSpPr>
            <a:spLocks noGrp="1"/>
          </p:cNvSpPr>
          <p:nvPr>
            <p:ph type="pic" idx="1"/>
          </p:nvPr>
        </p:nvSpPr>
        <p:spPr>
          <a:xfrm>
            <a:off x="5638800" y="838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a:p>
        </p:txBody>
      </p:sp>
      <p:sp>
        <p:nvSpPr>
          <p:cNvPr id="25"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Pictures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l-GR" smtClean="0"/>
              <a:t>Kλικ για επεξεργασία του τίτλου</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9824F948-BAEC-4412-8865-2ED9A393D0E8}"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4A21382-D60C-42BF-80B2-71C971838E6F}" type="slidenum">
              <a:rPr/>
              <a:pPr/>
              <a:t>‹#›</a:t>
            </a:fld>
            <a:endParaRPr/>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2" name="Picture Placeholder 2"/>
          <p:cNvSpPr>
            <a:spLocks noGrp="1"/>
          </p:cNvSpPr>
          <p:nvPr>
            <p:ph type="pic" idx="1"/>
          </p:nvPr>
        </p:nvSpPr>
        <p:spPr>
          <a:xfrm>
            <a:off x="5715000" y="76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a:p>
        </p:txBody>
      </p:sp>
      <p:sp>
        <p:nvSpPr>
          <p:cNvPr id="23"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a:p>
        </p:txBody>
      </p:sp>
      <p:sp>
        <p:nvSpPr>
          <p:cNvPr id="24" name="Picture Placeholder 2"/>
          <p:cNvSpPr>
            <a:spLocks noGrp="1"/>
          </p:cNvSpPr>
          <p:nvPr>
            <p:ph type="pic" idx="14"/>
          </p:nvPr>
        </p:nvSpPr>
        <p:spPr>
          <a:xfrm>
            <a:off x="2667000" y="3810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10"/>
          </p:nvPr>
        </p:nvSpPr>
        <p:spPr/>
        <p:txBody>
          <a:bodyPr/>
          <a:lstStyle/>
          <a:p>
            <a:fld id="{64651A9C-1FA6-46C3-A2C5-DDD93EB5705A}"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4A21382-D60C-42BF-80B2-71C971838E6F}" type="slidenum">
              <a: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a:p>
        </p:txBody>
      </p:sp>
      <p:sp>
        <p:nvSpPr>
          <p:cNvPr id="3" name="Vertical Text Placeholder 2"/>
          <p:cNvSpPr>
            <a:spLocks noGrp="1"/>
          </p:cNvSpPr>
          <p:nvPr>
            <p:ph type="body" orient="vert" idx="1"/>
          </p:nvPr>
        </p:nvSpPr>
        <p:spPr>
          <a:xfrm>
            <a:off x="6096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10"/>
          </p:nvPr>
        </p:nvSpPr>
        <p:spPr/>
        <p:txBody>
          <a:bodyPr/>
          <a:lstStyle/>
          <a:p>
            <a:fld id="{C3733F2D-3C69-4B09-8961-04B1CF41F150}"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4A21382-D60C-42BF-80B2-71C971838E6F}"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a:p>
        </p:txBody>
      </p:sp>
      <p:sp>
        <p:nvSpPr>
          <p:cNvPr id="3" name="Content Placehold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10"/>
          </p:nvPr>
        </p:nvSpPr>
        <p:spPr/>
        <p:txBody>
          <a:bodyPr/>
          <a:lstStyle/>
          <a:p>
            <a:fld id="{4E9B1422-0C4D-4F10-98EE-853822C28068}"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230B6E8-161A-4DA9-8069-964CFF350849}" type="slidenum">
              <a: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AEFF5B-7591-4B29-A74A-08C8D69ED84B}"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4A21382-D60C-42BF-80B2-71C971838E6F}" type="slidenum">
              <a:rPr/>
              <a:pPr/>
              <a:t>‹#›</a:t>
            </a:fld>
            <a:endParaRPr/>
          </a:p>
        </p:txBody>
      </p:sp>
      <p:grpSp>
        <p:nvGrpSpPr>
          <p:cNvPr id="7" name="Group 6"/>
          <p:cNvGrpSpPr/>
          <p:nvPr/>
        </p:nvGrpSpPr>
        <p:grpSpPr>
          <a:xfrm>
            <a:off x="4592782" y="2133600"/>
            <a:ext cx="3865418" cy="4172197"/>
            <a:chOff x="0" y="0"/>
            <a:chExt cx="1600200" cy="17272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33" name="Group 32"/>
          <p:cNvGrpSpPr/>
          <p:nvPr/>
        </p:nvGrpSpPr>
        <p:grpSpPr>
          <a:xfrm>
            <a:off x="609600" y="990600"/>
            <a:ext cx="1179761" cy="1356814"/>
            <a:chOff x="266700" y="914400"/>
            <a:chExt cx="1179761" cy="1356814"/>
          </a:xfrm>
        </p:grpSpPr>
        <p:sp>
          <p:nvSpPr>
            <p:cNvPr id="23" name="Oval 22"/>
            <p:cNvSpPr/>
            <p:nvPr/>
          </p:nvSpPr>
          <p:spPr>
            <a:xfrm>
              <a:off x="555812" y="1380565"/>
              <a:ext cx="890649" cy="8906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flipV="1">
              <a:off x="304800" y="12192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flipV="1">
              <a:off x="266700" y="914400"/>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flipV="1">
              <a:off x="609600" y="1066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Text Placeholder 2"/>
          <p:cNvSpPr>
            <a:spLocks noGrp="1"/>
          </p:cNvSpPr>
          <p:nvPr>
            <p:ph type="body" idx="1"/>
          </p:nvPr>
        </p:nvSpPr>
        <p:spPr>
          <a:xfrm>
            <a:off x="4724400" y="2590800"/>
            <a:ext cx="1905000" cy="1905000"/>
          </a:xfrm>
          <a:prstGeom prst="ellipse">
            <a:avLst/>
          </a:prstGeom>
          <a:solidFill>
            <a:schemeClr val="tx2"/>
          </a:solidFill>
        </p:spPr>
        <p:txBody>
          <a:bodyPr anchor="ctr" anchorCtr="0">
            <a:normAutofit/>
          </a:bodyPr>
          <a:lstStyle>
            <a:lvl1pPr marL="0" indent="0" algn="ctr">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2" name="Title 1"/>
          <p:cNvSpPr>
            <a:spLocks noGrp="1"/>
          </p:cNvSpPr>
          <p:nvPr>
            <p:ph type="title"/>
          </p:nvPr>
        </p:nvSpPr>
        <p:spPr>
          <a:xfrm>
            <a:off x="1295400" y="1143000"/>
            <a:ext cx="7086600" cy="1472184"/>
          </a:xfrm>
        </p:spPr>
        <p:txBody>
          <a:bodyPr anchor="ctr" anchorCtr="0">
            <a:normAutofit/>
          </a:bodyPr>
          <a:lstStyle>
            <a:lvl1pPr algn="l">
              <a:defRPr sz="3600" b="0" cap="none" baseline="0"/>
            </a:lvl1pPr>
          </a:lstStyle>
          <a:p>
            <a:r>
              <a:rPr lang="el-GR" smtClean="0"/>
              <a:t>Kλικ για επεξεργασία του τίτλου</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5" name="Date Placeholder 4"/>
          <p:cNvSpPr>
            <a:spLocks noGrp="1"/>
          </p:cNvSpPr>
          <p:nvPr>
            <p:ph type="dt" sz="half" idx="10"/>
          </p:nvPr>
        </p:nvSpPr>
        <p:spPr/>
        <p:txBody>
          <a:bodyPr/>
          <a:lstStyle/>
          <a:p>
            <a:fld id="{E0C72B68-D3DE-4D15-8775-7265D37D5442}"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4A21382-D60C-42BF-80B2-71C971838E6F}" type="slidenum">
              <a:rPr/>
              <a:pPr/>
              <a:t>‹#›</a:t>
            </a:fld>
            <a:endParaRPr/>
          </a:p>
        </p:txBody>
      </p:sp>
      <p:sp>
        <p:nvSpPr>
          <p:cNvPr id="2" name="Title 1"/>
          <p:cNvSpPr>
            <a:spLocks noGrp="1"/>
          </p:cNvSpPr>
          <p:nvPr>
            <p:ph type="title"/>
          </p:nvPr>
        </p:nvSpPr>
        <p:spPr>
          <a:xfrm>
            <a:off x="1447800" y="609600"/>
            <a:ext cx="6629400" cy="1143000"/>
          </a:xfrm>
        </p:spPr>
        <p:txBody>
          <a:bodyPr/>
          <a:lstStyle/>
          <a:p>
            <a:r>
              <a:rPr lang="el-GR" smtClean="0"/>
              <a:t>Kλικ για επεξεργασία του τίτλου</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a:p>
        </p:txBody>
      </p:sp>
      <p:sp>
        <p:nvSpPr>
          <p:cNvPr id="3" name="Text Placeholder 2"/>
          <p:cNvSpPr>
            <a:spLocks noGrp="1"/>
          </p:cNvSpPr>
          <p:nvPr>
            <p:ph type="body" idx="1"/>
          </p:nvPr>
        </p:nvSpPr>
        <p:spPr>
          <a:xfrm rot="16200000">
            <a:off x="-870003" y="31472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1066800" y="1755648"/>
            <a:ext cx="3200400" cy="3429000"/>
          </a:xfrm>
        </p:spPr>
        <p:txBody>
          <a:bodyPr>
            <a:no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5" name="Text Placeholder 4"/>
          <p:cNvSpPr>
            <a:spLocks noGrp="1"/>
          </p:cNvSpPr>
          <p:nvPr>
            <p:ph type="body" sz="quarter" idx="3"/>
          </p:nvPr>
        </p:nvSpPr>
        <p:spPr>
          <a:xfrm rot="16200000">
            <a:off x="3259278" y="37568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5181600" y="2359152"/>
            <a:ext cx="3200400" cy="3429000"/>
          </a:xfrm>
        </p:spPr>
        <p:txBody>
          <a:bodyPr>
            <a:no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7" name="Date Placeholder 6"/>
          <p:cNvSpPr>
            <a:spLocks noGrp="1"/>
          </p:cNvSpPr>
          <p:nvPr>
            <p:ph type="dt" sz="half" idx="10"/>
          </p:nvPr>
        </p:nvSpPr>
        <p:spPr/>
        <p:txBody>
          <a:bodyPr/>
          <a:lstStyle/>
          <a:p>
            <a:fld id="{5199F8DD-171E-4103-BDCF-360604A90395}" type="datetime1">
              <a:rPr/>
              <a:pPr/>
              <a:t>3/5/2008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A4A21382-D60C-42BF-80B2-71C971838E6F}" type="slidenum">
              <a: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a:p>
        </p:txBody>
      </p:sp>
      <p:sp>
        <p:nvSpPr>
          <p:cNvPr id="3" name="Date Placeholder 2"/>
          <p:cNvSpPr>
            <a:spLocks noGrp="1"/>
          </p:cNvSpPr>
          <p:nvPr>
            <p:ph type="dt" sz="half" idx="10"/>
          </p:nvPr>
        </p:nvSpPr>
        <p:spPr/>
        <p:txBody>
          <a:bodyPr/>
          <a:lstStyle/>
          <a:p>
            <a:fld id="{F856A308-50E9-40BB-93A3-480D9EF55114}" type="datetime1">
              <a:rPr/>
              <a:pPr/>
              <a:t>3/5/2008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A4A21382-D60C-42BF-80B2-71C971838E6F}" type="slidenum">
              <a: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bg>
      <p:bgRef idx="1003">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CA8AE-17A6-44FE-A8D6-2BACC4B287BB}" type="datetime1">
              <a:rPr/>
              <a:pPr/>
              <a:t>3/5/2008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A4A21382-D60C-42BF-80B2-71C971838E6F}" type="slidenum">
              <a: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2130552" cy="3044952"/>
          </a:xfrm>
          <a:noFill/>
          <a:ln>
            <a:noFill/>
          </a:ln>
          <a:scene3d>
            <a:camera prst="orthographicFront"/>
            <a:lightRig rig="threePt" dir="t"/>
          </a:scene3d>
          <a:sp3d>
            <a:bevelT w="12700" h="12700"/>
          </a:sp3d>
        </p:spPr>
        <p:txBody>
          <a:bodyPr vert="horz" lIns="91440" tIns="45720" rIns="91440" bIns="45720" rtlCol="0" anchor="b">
            <a:noAutofit/>
            <a:scene3d>
              <a:camera prst="orthographicFront"/>
              <a:lightRig rig="threePt" dir="t"/>
            </a:scene3d>
            <a:sp3d extrusionH="25400">
              <a:bevelT w="12700" h="12700"/>
              <a:extrusionClr>
                <a:schemeClr val="bg1">
                  <a:lumMod val="10000"/>
                  <a:lumOff val="90000"/>
                </a:schemeClr>
              </a:extrusionClr>
            </a:sp3d>
          </a:bodyPr>
          <a:lstStyle>
            <a:lvl1pPr algn="l" defTabSz="914400" rtl="0" eaLnBrk="1" latinLnBrk="0" hangingPunct="1">
              <a:spcBef>
                <a:spcPct val="0"/>
              </a:spcBef>
              <a:buNone/>
              <a:defRPr sz="4000" kern="1200" spc="200" baseline="0">
                <a:solidFill>
                  <a:schemeClr val="tx1"/>
                </a:solidFill>
                <a:effectLst/>
                <a:latin typeface="+mj-lt"/>
                <a:ea typeface="+mj-ea"/>
                <a:cs typeface="+mj-cs"/>
              </a:defRPr>
            </a:lvl1pPr>
          </a:lstStyle>
          <a:p>
            <a:r>
              <a:rPr lang="el-GR" smtClean="0"/>
              <a:t>Kλικ για επεξεργασία του τίτλου</a:t>
            </a:r>
            <a:endParaRPr/>
          </a:p>
        </p:txBody>
      </p:sp>
      <p:sp>
        <p:nvSpPr>
          <p:cNvPr id="5" name="Date Placeholder 4"/>
          <p:cNvSpPr>
            <a:spLocks noGrp="1"/>
          </p:cNvSpPr>
          <p:nvPr>
            <p:ph type="dt" sz="half" idx="10"/>
          </p:nvPr>
        </p:nvSpPr>
        <p:spPr/>
        <p:txBody>
          <a:bodyPr/>
          <a:lstStyle/>
          <a:p>
            <a:fld id="{AAA1667D-E1E4-4A24-8096-9861A741B26D}"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4A21382-D60C-42BF-80B2-71C971838E6F}" type="slidenum">
              <a:rPr/>
              <a:pPr/>
              <a:t>‹#›</a:t>
            </a:fld>
            <a:endParaRPr/>
          </a:p>
        </p:txBody>
      </p:sp>
      <p:grpSp>
        <p:nvGrpSpPr>
          <p:cNvPr id="23" name="Group 22"/>
          <p:cNvGrpSpPr/>
          <p:nvPr/>
        </p:nvGrpSpPr>
        <p:grpSpPr>
          <a:xfrm>
            <a:off x="4695702" y="2133600"/>
            <a:ext cx="4448298" cy="4018808"/>
            <a:chOff x="4695702" y="2133600"/>
            <a:chExt cx="4448298" cy="4018808"/>
          </a:xfrm>
        </p:grpSpPr>
        <p:sp>
          <p:nvSpPr>
            <p:cNvPr id="10" name="Oval 9"/>
            <p:cNvSpPr/>
            <p:nvPr/>
          </p:nvSpPr>
          <p:spPr>
            <a:xfrm>
              <a:off x="4695702" y="5048003"/>
              <a:ext cx="1104405" cy="1104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7065818" y="4572000"/>
              <a:ext cx="858982" cy="85898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5339938" y="489461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Oval 12"/>
            <p:cNvSpPr/>
            <p:nvPr/>
          </p:nvSpPr>
          <p:spPr>
            <a:xfrm>
              <a:off x="6693725" y="3048000"/>
              <a:ext cx="1840675" cy="184067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7916883" y="2133600"/>
              <a:ext cx="858982" cy="85898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7824849" y="268580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8653153" y="2869870"/>
              <a:ext cx="490847" cy="4908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8" name="Oval 17"/>
            <p:cNvSpPr/>
            <p:nvPr/>
          </p:nvSpPr>
          <p:spPr>
            <a:xfrm>
              <a:off x="6552210"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6781800" y="5562600"/>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6705600" y="5181600"/>
              <a:ext cx="306779" cy="30677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2" name="Oval 21"/>
            <p:cNvSpPr/>
            <p:nvPr/>
          </p:nvSpPr>
          <p:spPr>
            <a:xfrm>
              <a:off x="7073735"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idx="1"/>
          </p:nvPr>
        </p:nvSpPr>
        <p:spPr>
          <a:xfrm>
            <a:off x="2895600" y="927847"/>
            <a:ext cx="4114800" cy="4114800"/>
          </a:xfr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vert="horz" lIns="45720" tIns="91440" rIns="45720" bIns="45720" rtlCol="0" anchor="t" anchorCtr="0">
            <a:normAutofit/>
            <a:scene3d>
              <a:camera prst="orthographicFront"/>
              <a:lightRig rig="threePt" dir="t"/>
            </a:scene3d>
            <a:sp3d extrusionH="25400"/>
          </a:bodyPr>
          <a:lstStyle>
            <a:lvl1pPr marL="228600" indent="-228600" algn="l" defTabSz="914400" rtl="0" eaLnBrk="1" latinLnBrk="0" hangingPunct="1">
              <a:spcBef>
                <a:spcPts val="1800"/>
              </a:spcBef>
              <a:buFont typeface="Wingdings" pitchFamily="2" charset="2"/>
              <a:buChar char="l"/>
              <a:defRPr sz="1800" kern="1200">
                <a:solidFill>
                  <a:schemeClr val="lt1"/>
                </a:solidFill>
                <a:latin typeface="+mn-lt"/>
                <a:ea typeface="+mn-ea"/>
                <a:cs typeface="+mn-cs"/>
              </a:defRPr>
            </a:lvl1pPr>
            <a:lvl2pPr marL="51117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2pPr>
            <a:lvl3pPr marL="80645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3pPr>
            <a:lvl4pPr marL="108902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4pPr>
            <a:lvl5pPr marL="137160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25" name="Oval 24"/>
          <p:cNvSpPr/>
          <p:nvPr/>
        </p:nvSpPr>
        <p:spPr>
          <a:xfrm>
            <a:off x="3886200" y="5638800"/>
            <a:ext cx="304800" cy="304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Text Placeholder 3"/>
          <p:cNvSpPr>
            <a:spLocks noGrp="1"/>
          </p:cNvSpPr>
          <p:nvPr>
            <p:ph type="body" sz="half" idx="2"/>
          </p:nvPr>
        </p:nvSpPr>
        <p:spPr>
          <a:xfrm>
            <a:off x="457199" y="4645152"/>
            <a:ext cx="2514600" cy="1600200"/>
          </a:xfrm>
          <a:solidFill>
            <a:schemeClr val="tx2">
              <a:alpha val="20000"/>
            </a:schemeClr>
          </a:solidFill>
          <a:ln>
            <a:noFill/>
          </a:ln>
        </p:spPr>
        <p:txBody>
          <a:bodyPr vert="horz" lIns="0" tIns="45720" rIns="0" bIns="45720" rtlCol="0" anchor="t" anchorCtr="0">
            <a:normAutofit/>
            <a:scene3d>
              <a:camera prst="orthographicFront"/>
              <a:lightRig rig="threePt" dir="t"/>
            </a:scene3d>
            <a:sp3d extrusionH="25400"/>
          </a:bodyPr>
          <a:lstStyle>
            <a:lvl1pPr marL="0" indent="0" algn="ctr">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1800"/>
              </a:spcBef>
              <a:buFont typeface="Wingdings" pitchFamily="2" charset="2"/>
              <a:buNone/>
            </a:pPr>
            <a:r>
              <a:rPr lang="el-GR" smtClean="0"/>
              <a:t>Kλικ για επεξεργασία των στυλ του υποδείγματος</a:t>
            </a:r>
          </a:p>
        </p:txBody>
      </p:sp>
      <p:sp>
        <p:nvSpPr>
          <p:cNvPr id="26" name="Oval 25"/>
          <p:cNvSpPr/>
          <p:nvPr/>
        </p:nvSpPr>
        <p:spPr>
          <a:xfrm>
            <a:off x="3319153" y="5147953"/>
            <a:ext cx="186047" cy="186047"/>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4" name="Oval 23"/>
          <p:cNvSpPr/>
          <p:nvPr/>
        </p:nvSpPr>
        <p:spPr>
          <a:xfrm>
            <a:off x="3225024" y="5103129"/>
            <a:ext cx="186047" cy="1860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l-GR" smtClean="0"/>
              <a:t>Kλικ για επεξεργασία του τίτλου</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5B700348-8346-46E7-9CC2-98F108BF95F5}"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4A21382-D60C-42BF-80B2-71C971838E6F}" type="slidenum">
              <a:rPr/>
              <a:pPr/>
              <a:t>‹#›</a:t>
            </a:fld>
            <a:endParaRPr/>
          </a:p>
        </p:txBody>
      </p:sp>
      <p:grpSp>
        <p:nvGrpSpPr>
          <p:cNvPr id="22"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Picture Placeholder 2"/>
          <p:cNvSpPr>
            <a:spLocks noGrp="1"/>
          </p:cNvSpPr>
          <p:nvPr>
            <p:ph type="pic" idx="1"/>
          </p:nvPr>
        </p:nvSpPr>
        <p:spPr>
          <a:xfrm>
            <a:off x="2514600" y="685800"/>
            <a:ext cx="4572000" cy="45720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609600"/>
            <a:ext cx="6629400" cy="1143000"/>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r>
              <a:rPr lang="el-GR" smtClean="0"/>
              <a:t>Kλικ για επεξεργασία του τίτλου</a:t>
            </a:r>
            <a:endParaRPr/>
          </a:p>
        </p:txBody>
      </p:sp>
      <p:sp>
        <p:nvSpPr>
          <p:cNvPr id="3" name="Text Placeholder 2"/>
          <p:cNvSpPr>
            <a:spLocks noGrp="1"/>
          </p:cNvSpPr>
          <p:nvPr>
            <p:ph type="body" idx="1"/>
          </p:nvPr>
        </p:nvSpPr>
        <p:spPr>
          <a:xfrm>
            <a:off x="1447800" y="1901952"/>
            <a:ext cx="6629400" cy="4224528"/>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2"/>
          </p:nvPr>
        </p:nvSpPr>
        <p:spPr>
          <a:xfrm>
            <a:off x="457200" y="6521824"/>
            <a:ext cx="2133600" cy="259976"/>
          </a:xfrm>
          <a:prstGeom prst="rect">
            <a:avLst/>
          </a:prstGeom>
        </p:spPr>
        <p:txBody>
          <a:bodyPr vert="horz" lIns="91440" tIns="45720" rIns="91440" bIns="45720" rtlCol="0" anchor="ctr"/>
          <a:lstStyle>
            <a:lvl1pPr algn="l">
              <a:defRPr sz="1100">
                <a:solidFill>
                  <a:schemeClr val="tx1">
                    <a:tint val="75000"/>
                  </a:schemeClr>
                </a:solidFill>
              </a:defRPr>
            </a:lvl1pPr>
          </a:lstStyle>
          <a:p>
            <a:fld id="{2B76A05E-13CC-4D8D-8C18-087C8EABDD89}" type="datetime1">
              <a:rPr/>
              <a:pPr/>
              <a:t>3/5/2008</a:t>
            </a:fld>
            <a:endParaRPr/>
          </a:p>
        </p:txBody>
      </p:sp>
      <p:sp>
        <p:nvSpPr>
          <p:cNvPr id="5" name="Footer Placeholder 4"/>
          <p:cNvSpPr>
            <a:spLocks noGrp="1"/>
          </p:cNvSpPr>
          <p:nvPr>
            <p:ph type="ftr" sz="quarter" idx="3"/>
          </p:nvPr>
        </p:nvSpPr>
        <p:spPr>
          <a:xfrm>
            <a:off x="3124200" y="6521824"/>
            <a:ext cx="2895600" cy="259976"/>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6553200" y="6521824"/>
            <a:ext cx="2133600" cy="259976"/>
          </a:xfrm>
          <a:prstGeom prst="rect">
            <a:avLst/>
          </a:prstGeom>
        </p:spPr>
        <p:txBody>
          <a:bodyPr vert="horz" lIns="91440" tIns="45720" rIns="91440" bIns="45720" rtlCol="0" anchor="ctr"/>
          <a:lstStyle>
            <a:lvl1pPr algn="r">
              <a:defRPr sz="1100">
                <a:solidFill>
                  <a:schemeClr val="tx1">
                    <a:tint val="75000"/>
                  </a:schemeClr>
                </a:solidFill>
              </a:defRPr>
            </a:lvl1pPr>
          </a:lstStyle>
          <a:p>
            <a:fld id="{A4A21382-D60C-42BF-80B2-71C971838E6F}" type="slidenum">
              <a:rPr/>
              <a:pPr/>
              <a:t>‹#›</a:t>
            </a:fld>
            <a:endParaRPr/>
          </a:p>
        </p:txBody>
      </p:sp>
      <p:sp>
        <p:nvSpPr>
          <p:cNvPr id="59" name="Oval 58"/>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2" name="Oval 61"/>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Oval 62"/>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4" name="Oval 63"/>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5" name="Oval 64"/>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Oval 65"/>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Oval 66"/>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8" name="Oval 67"/>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9" name="Oval 68"/>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Oval 69"/>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1" name="Oval 70"/>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Oval 71"/>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Oval 72"/>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4" name="Oval 73"/>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7" name="Oval 76"/>
          <p:cNvSpPr/>
          <p:nvPr/>
        </p:nvSpPr>
        <p:spPr>
          <a:xfrm rot="6197586" flipV="1">
            <a:off x="7932464" y="5568366"/>
            <a:ext cx="914400" cy="914400"/>
          </a:xfrm>
          <a:prstGeom prst="ellipse">
            <a:avLst/>
          </a:prstGeom>
          <a:solidFill>
            <a:schemeClr val="tx2">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Oval 79"/>
          <p:cNvSpPr/>
          <p:nvPr/>
        </p:nvSpPr>
        <p:spPr>
          <a:xfrm rot="6197586" flipV="1">
            <a:off x="8633992" y="473423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1" name="Oval 80"/>
          <p:cNvSpPr/>
          <p:nvPr/>
        </p:nvSpPr>
        <p:spPr>
          <a:xfrm rot="6197586" flipV="1">
            <a:off x="8292676" y="495338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Oval 81"/>
          <p:cNvSpPr/>
          <p:nvPr/>
        </p:nvSpPr>
        <p:spPr>
          <a:xfrm rot="6197586" flipV="1">
            <a:off x="8514131" y="4976607"/>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Oval 82"/>
          <p:cNvSpPr/>
          <p:nvPr/>
        </p:nvSpPr>
        <p:spPr>
          <a:xfrm rot="6197586" flipV="1">
            <a:off x="7856272" y="5295370"/>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4" name="Oval 83"/>
          <p:cNvSpPr/>
          <p:nvPr/>
        </p:nvSpPr>
        <p:spPr>
          <a:xfrm rot="6197586" flipV="1">
            <a:off x="199818" y="5914818"/>
            <a:ext cx="216774" cy="21677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Oval 84"/>
          <p:cNvSpPr/>
          <p:nvPr/>
        </p:nvSpPr>
        <p:spPr>
          <a:xfrm rot="6197586" flipV="1">
            <a:off x="7387699" y="576749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Oval 85"/>
          <p:cNvSpPr/>
          <p:nvPr/>
        </p:nvSpPr>
        <p:spPr>
          <a:xfrm rot="6197586" flipV="1">
            <a:off x="7412357" y="6095509"/>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7" name="Oval 86"/>
          <p:cNvSpPr/>
          <p:nvPr/>
        </p:nvSpPr>
        <p:spPr>
          <a:xfrm rot="6197586" flipV="1">
            <a:off x="7638907" y="6462226"/>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Oval 87"/>
          <p:cNvSpPr/>
          <p:nvPr/>
        </p:nvSpPr>
        <p:spPr>
          <a:xfrm rot="6197586" flipV="1">
            <a:off x="8607584" y="43843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Oval 88"/>
          <p:cNvSpPr/>
          <p:nvPr/>
        </p:nvSpPr>
        <p:spPr>
          <a:xfrm rot="6197586" flipV="1">
            <a:off x="7887663" y="6403551"/>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0" name="Oval 89"/>
          <p:cNvSpPr/>
          <p:nvPr/>
        </p:nvSpPr>
        <p:spPr>
          <a:xfrm rot="6197586" flipV="1">
            <a:off x="8801061" y="433866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1" name="Oval 90"/>
          <p:cNvSpPr/>
          <p:nvPr/>
        </p:nvSpPr>
        <p:spPr>
          <a:xfrm rot="6197586" flipV="1">
            <a:off x="8617702" y="445193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2" name="Oval 91"/>
          <p:cNvSpPr/>
          <p:nvPr/>
        </p:nvSpPr>
        <p:spPr>
          <a:xfrm rot="6197586" flipV="1">
            <a:off x="8557941" y="459441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5" name="Oval 94"/>
          <p:cNvSpPr/>
          <p:nvPr/>
        </p:nvSpPr>
        <p:spPr>
          <a:xfrm rot="6197586" flipV="1">
            <a:off x="243115" y="6241508"/>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Oval 95"/>
          <p:cNvSpPr/>
          <p:nvPr/>
        </p:nvSpPr>
        <p:spPr>
          <a:xfrm rot="6197586" flipV="1">
            <a:off x="436592" y="6195872"/>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7" name="Oval 96"/>
          <p:cNvSpPr/>
          <p:nvPr/>
        </p:nvSpPr>
        <p:spPr>
          <a:xfrm rot="6197586" flipV="1">
            <a:off x="253233" y="6309147"/>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8" name="Oval 97"/>
          <p:cNvSpPr/>
          <p:nvPr/>
        </p:nvSpPr>
        <p:spPr>
          <a:xfrm rot="6197586" flipV="1">
            <a:off x="193472" y="645162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dk1" tx1="lt1" bg2="dk2" tx2="lt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62" r:id="rId11"/>
    <p:sldLayoutId id="2147483658" r:id="rId12"/>
    <p:sldLayoutId id="2147483659" r:id="rId13"/>
  </p:sldLayoutIdLst>
  <p:hf sldNum="0" hdr="0" ftr="0" dt="0"/>
  <p:txStyles>
    <p:titleStyle>
      <a:lvl1pPr algn="l" defTabSz="914400" rtl="0" eaLnBrk="1" latinLnBrk="0" hangingPunct="1">
        <a:spcBef>
          <a:spcPct val="0"/>
        </a:spcBef>
        <a:buNone/>
        <a:defRPr sz="4000" kern="1200" spc="200" baseline="0">
          <a:solidFill>
            <a:schemeClr val="tx1"/>
          </a:solidFill>
          <a:effectLst/>
          <a:latin typeface="+mj-lt"/>
          <a:ea typeface="+mj-ea"/>
          <a:cs typeface="+mj-cs"/>
        </a:defRPr>
      </a:lvl1pPr>
    </p:titleStyle>
    <p:bodyStyle>
      <a:lvl1pPr marL="228600" indent="-228600" algn="l" defTabSz="914400" rtl="0" eaLnBrk="1" latinLnBrk="0" hangingPunct="1">
        <a:spcBef>
          <a:spcPts val="18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1pPr>
      <a:lvl2pPr marL="514350" indent="-228600" algn="l" defTabSz="914400" rtl="0"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2pPr>
      <a:lvl3pPr marL="806450" indent="-228600" algn="l" defTabSz="914400" rtl="0" eaLnBrk="1" latinLnBrk="0" hangingPunct="1">
        <a:spcBef>
          <a:spcPts val="10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3pPr>
      <a:lvl4pPr marL="1089025" indent="-228600" algn="l" defTabSz="914400" rtl="0"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4pPr>
      <a:lvl5pPr marL="1371600" indent="-228600" algn="l" defTabSz="914400" rtl="0" eaLnBrk="1" latinLnBrk="0" hangingPunct="1">
        <a:spcBef>
          <a:spcPts val="1000"/>
        </a:spcBef>
        <a:buFont typeface="Wingdings" pitchFamily="2" charset="2"/>
        <a:buChar char="l"/>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924;&#940;&#961;&#953;&#959;&#962;\Documents\HyperCam3\2012_01_11_21_57_50_1366x768.av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het.colorado.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chemeClr val="accent4"/>
                </a:solidFill>
              </a:rPr>
              <a:t>Εικονικό εργαστήρι θετικών επιστημών</a:t>
            </a:r>
            <a:endParaRPr lang="el-GR" dirty="0">
              <a:solidFill>
                <a:schemeClr val="accent4"/>
              </a:solidFill>
            </a:endParaRPr>
          </a:p>
        </p:txBody>
      </p:sp>
      <p:sp>
        <p:nvSpPr>
          <p:cNvPr id="3" name="2 - Υπότιτλος"/>
          <p:cNvSpPr>
            <a:spLocks noGrp="1"/>
          </p:cNvSpPr>
          <p:nvPr>
            <p:ph type="subTitle" idx="1"/>
          </p:nvPr>
        </p:nvSpPr>
        <p:spPr>
          <a:xfrm>
            <a:off x="3143240" y="2946400"/>
            <a:ext cx="4641860" cy="1839922"/>
          </a:xfrm>
        </p:spPr>
        <p:txBody>
          <a:bodyPr/>
          <a:lstStyle/>
          <a:p>
            <a:r>
              <a:rPr lang="el-GR" dirty="0" err="1" smtClean="0">
                <a:solidFill>
                  <a:schemeClr val="accent4"/>
                </a:solidFill>
              </a:rPr>
              <a:t>Χαρίτος</a:t>
            </a:r>
            <a:r>
              <a:rPr lang="el-GR" dirty="0" smtClean="0">
                <a:solidFill>
                  <a:schemeClr val="accent4"/>
                </a:solidFill>
              </a:rPr>
              <a:t> Μάριος</a:t>
            </a:r>
            <a:endParaRPr lang="el-GR" dirty="0">
              <a:solidFill>
                <a:schemeClr val="accent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47800" y="609600"/>
            <a:ext cx="6267472" cy="1143000"/>
          </a:xfrm>
        </p:spPr>
        <p:txBody>
          <a:bodyPr/>
          <a:lstStyle/>
          <a:p>
            <a:r>
              <a:rPr lang="el-GR" u="sng" dirty="0" smtClean="0">
                <a:solidFill>
                  <a:schemeClr val="accent4"/>
                </a:solidFill>
              </a:rPr>
              <a:t>Γενικά για το πείραμα μου</a:t>
            </a:r>
            <a:endParaRPr lang="el-GR" u="sng" dirty="0">
              <a:solidFill>
                <a:schemeClr val="accent4"/>
              </a:solidFill>
            </a:endParaRPr>
          </a:p>
        </p:txBody>
      </p:sp>
      <p:pic>
        <p:nvPicPr>
          <p:cNvPr id="5" name="4 - Θέση περιεχομένου" descr="Καταγραφή.PNG"/>
          <p:cNvPicPr>
            <a:picLocks noGrp="1" noChangeAspect="1"/>
          </p:cNvPicPr>
          <p:nvPr>
            <p:ph idx="1"/>
          </p:nvPr>
        </p:nvPicPr>
        <p:blipFill>
          <a:blip r:embed="rId2"/>
          <a:stretch>
            <a:fillRect/>
          </a:stretch>
        </p:blipFill>
        <p:spPr>
          <a:xfrm>
            <a:off x="3214678" y="3571876"/>
            <a:ext cx="5286412" cy="2970460"/>
          </a:xfrm>
          <a:prstGeom prst="rect">
            <a:avLst/>
          </a:prstGeom>
        </p:spPr>
      </p:pic>
      <p:sp>
        <p:nvSpPr>
          <p:cNvPr id="6" name="5 - Ορθογώνιο"/>
          <p:cNvSpPr/>
          <p:nvPr/>
        </p:nvSpPr>
        <p:spPr>
          <a:xfrm>
            <a:off x="1000100" y="1500174"/>
            <a:ext cx="7358114" cy="2379762"/>
          </a:xfrm>
          <a:prstGeom prst="rect">
            <a:avLst/>
          </a:prstGeom>
        </p:spPr>
        <p:txBody>
          <a:bodyPr wrap="square">
            <a:spAutoFit/>
          </a:bodyPr>
          <a:lstStyle/>
          <a:p>
            <a:r>
              <a:rPr lang="el-GR" dirty="0" smtClean="0">
                <a:solidFill>
                  <a:schemeClr val="accent4"/>
                </a:solidFill>
              </a:rPr>
              <a:t>Το πρόγραμμα που επέλεξα να ασχοληθώ ονομάζεται </a:t>
            </a:r>
            <a:r>
              <a:rPr lang="en-US" dirty="0" smtClean="0">
                <a:solidFill>
                  <a:schemeClr val="accent4"/>
                </a:solidFill>
              </a:rPr>
              <a:t>Circuit Construction Kit (AC-DC). </a:t>
            </a:r>
            <a:r>
              <a:rPr lang="el-GR" dirty="0" smtClean="0">
                <a:solidFill>
                  <a:schemeClr val="accent4"/>
                </a:solidFill>
              </a:rPr>
              <a:t>Όπως δείχνει η παρακάτω εικόνα, στο πρόγραμμα αυτό μπορώ να χρησιμοποιήσω διάφορα υλικά πράγματα όπως πχ σκύλο, συνδετήρας, χαρτονόμισμα κ.α. Μπορώ να δημιουργήσω ηλεκτρικά κυκλώματα και να μετρήσω οποιαδήποτε στιγμή τα </a:t>
            </a:r>
            <a:r>
              <a:rPr lang="en-US" dirty="0" smtClean="0">
                <a:solidFill>
                  <a:schemeClr val="accent4"/>
                </a:solidFill>
              </a:rPr>
              <a:t>Volt </a:t>
            </a:r>
            <a:r>
              <a:rPr lang="el-GR" dirty="0" smtClean="0">
                <a:solidFill>
                  <a:schemeClr val="accent4"/>
                </a:solidFill>
              </a:rPr>
              <a:t>και τα </a:t>
            </a:r>
            <a:r>
              <a:rPr lang="en-US" dirty="0" smtClean="0">
                <a:solidFill>
                  <a:schemeClr val="accent4"/>
                </a:solidFill>
              </a:rPr>
              <a:t>Amber. </a:t>
            </a:r>
            <a:r>
              <a:rPr lang="el-GR" dirty="0" smtClean="0">
                <a:solidFill>
                  <a:schemeClr val="accent4"/>
                </a:solidFill>
              </a:rPr>
              <a:t>Με λίγα λόγια μπορώ να δημιουργήσω πραγματικές και ιδανικές καταστάσεις ενός πραγματικού εργαστηρίου και πειράματος</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47800" y="609600"/>
            <a:ext cx="7696200" cy="1143000"/>
          </a:xfrm>
        </p:spPr>
        <p:txBody>
          <a:bodyPr>
            <a:normAutofit/>
          </a:bodyPr>
          <a:lstStyle/>
          <a:p>
            <a:r>
              <a:rPr lang="el-GR" u="sng" dirty="0" smtClean="0">
                <a:solidFill>
                  <a:schemeClr val="accent4"/>
                </a:solidFill>
              </a:rPr>
              <a:t>Η χρήση του προγράμματος μου  </a:t>
            </a:r>
            <a:endParaRPr lang="el-GR" u="sng" dirty="0">
              <a:solidFill>
                <a:schemeClr val="accent4"/>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solidFill>
                  <a:schemeClr val="accent4"/>
                </a:solidFill>
              </a:rPr>
              <a:t>Το πρόγραμμα αυτό είναι αρκετά εύκολο και μπορεί να χρησιμοποιηθεί από άτομα χωρίς ειδικότερες γνώσεις για τους Η/Υ. </a:t>
            </a:r>
          </a:p>
          <a:p>
            <a:r>
              <a:rPr lang="el-GR" dirty="0" smtClean="0">
                <a:solidFill>
                  <a:schemeClr val="accent4"/>
                </a:solidFill>
              </a:rPr>
              <a:t>Ωστόσο, το πρόγραμμα αυτό, μπορεί να αλλάζει βαθμό δυσκολίας ανάλογα με το είδος του ηλεκτρικού κυκλώματος. Μπορούμε δηλαδή να φτιάξουμε απλά ηλεκτρικά κυκλώματα με καλώδια μπαταρία και λάμπα αλλά ακόμα και σύνθετα με </a:t>
            </a:r>
            <a:r>
              <a:rPr lang="el-GR" dirty="0" err="1" smtClean="0">
                <a:solidFill>
                  <a:schemeClr val="accent4"/>
                </a:solidFill>
              </a:rPr>
              <a:t>κλαλώδια</a:t>
            </a:r>
            <a:r>
              <a:rPr lang="el-GR" dirty="0" smtClean="0">
                <a:solidFill>
                  <a:schemeClr val="accent4"/>
                </a:solidFill>
              </a:rPr>
              <a:t>, λάμπες, διακόπτες, Αμπερόμετρα και Βολτόμετρα</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5984" y="500042"/>
            <a:ext cx="6858016" cy="1252558"/>
          </a:xfrm>
        </p:spPr>
        <p:txBody>
          <a:bodyPr>
            <a:normAutofit fontScale="90000"/>
          </a:bodyPr>
          <a:lstStyle/>
          <a:p>
            <a:r>
              <a:rPr lang="el-GR" u="sng" dirty="0" smtClean="0">
                <a:solidFill>
                  <a:schemeClr val="accent4"/>
                </a:solidFill>
              </a:rPr>
              <a:t>Ένα γρήγορο πείραμα ηλεκτρικού κυκλώματος</a:t>
            </a:r>
            <a:endParaRPr lang="el-GR" u="sng" dirty="0">
              <a:solidFill>
                <a:schemeClr val="accent4"/>
              </a:solidFill>
            </a:endParaRPr>
          </a:p>
        </p:txBody>
      </p:sp>
      <p:pic>
        <p:nvPicPr>
          <p:cNvPr id="4" name="2012_01_11_21_57_50_1366x768.avi">
            <a:hlinkClick r:id="" action="ppaction://media"/>
          </p:cNvPr>
          <p:cNvPicPr>
            <a:picLocks noGrp="1" noRot="1" noChangeAspect="1"/>
          </p:cNvPicPr>
          <p:nvPr>
            <p:ph idx="1"/>
            <a:videoFile r:link="rId1"/>
          </p:nvPr>
        </p:nvPicPr>
        <p:blipFill>
          <a:blip r:embed="rId3"/>
          <a:stretch>
            <a:fillRect/>
          </a:stretch>
        </p:blipFill>
        <p:spPr>
          <a:xfrm>
            <a:off x="285720" y="1785926"/>
            <a:ext cx="8627627" cy="4857784"/>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16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solidFill>
                  <a:schemeClr val="accent4"/>
                </a:solidFill>
              </a:rPr>
              <a:t>Συμπεράσματα του πειράματος</a:t>
            </a:r>
            <a:endParaRPr lang="el-GR" u="sng" dirty="0">
              <a:solidFill>
                <a:schemeClr val="accent4"/>
              </a:solidFill>
            </a:endParaRPr>
          </a:p>
        </p:txBody>
      </p:sp>
      <p:sp>
        <p:nvSpPr>
          <p:cNvPr id="3" name="2 - Θέση περιεχομένου"/>
          <p:cNvSpPr>
            <a:spLocks noGrp="1"/>
          </p:cNvSpPr>
          <p:nvPr>
            <p:ph idx="1"/>
          </p:nvPr>
        </p:nvSpPr>
        <p:spPr>
          <a:xfrm>
            <a:off x="0" y="1714488"/>
            <a:ext cx="8786842" cy="4697744"/>
          </a:xfrm>
        </p:spPr>
        <p:txBody>
          <a:bodyPr/>
          <a:lstStyle/>
          <a:p>
            <a:r>
              <a:rPr lang="el-GR" dirty="0" smtClean="0">
                <a:solidFill>
                  <a:schemeClr val="accent4"/>
                </a:solidFill>
              </a:rPr>
              <a:t>Στο παραπάνω πείραμα , έχω χρησιμοποιήσει μια λάμπα, μια μπαταρία, καλώδια και ένα διακόπτη. Κλείνω το κύκλωμα και η λάμπα ανάβει. Η μπαταρία παρέχει στην αρχή 30 </a:t>
            </a:r>
            <a:r>
              <a:rPr lang="en-US" dirty="0" smtClean="0">
                <a:solidFill>
                  <a:schemeClr val="accent4"/>
                </a:solidFill>
              </a:rPr>
              <a:t>Volt</a:t>
            </a:r>
            <a:r>
              <a:rPr lang="el-GR" dirty="0" smtClean="0">
                <a:solidFill>
                  <a:schemeClr val="accent4"/>
                </a:solidFill>
              </a:rPr>
              <a:t>, στην συνέχεια 50 </a:t>
            </a:r>
            <a:r>
              <a:rPr lang="en-US" dirty="0" smtClean="0">
                <a:solidFill>
                  <a:schemeClr val="accent4"/>
                </a:solidFill>
              </a:rPr>
              <a:t>Volt, 100 Volt, 200 Volt </a:t>
            </a:r>
            <a:r>
              <a:rPr lang="el-GR" dirty="0" smtClean="0">
                <a:solidFill>
                  <a:schemeClr val="accent4"/>
                </a:solidFill>
              </a:rPr>
              <a:t>και</a:t>
            </a:r>
            <a:r>
              <a:rPr lang="en-US" dirty="0" smtClean="0">
                <a:solidFill>
                  <a:schemeClr val="accent4"/>
                </a:solidFill>
              </a:rPr>
              <a:t> 300 Volt,</a:t>
            </a:r>
            <a:r>
              <a:rPr lang="el-GR" dirty="0" smtClean="0">
                <a:solidFill>
                  <a:schemeClr val="accent4"/>
                </a:solidFill>
              </a:rPr>
              <a:t>και η λάμπα ανάβει πιο δυνατά.</a:t>
            </a:r>
          </a:p>
          <a:p>
            <a:r>
              <a:rPr lang="el-GR" dirty="0" smtClean="0">
                <a:solidFill>
                  <a:schemeClr val="accent4"/>
                </a:solidFill>
              </a:rPr>
              <a:t> </a:t>
            </a:r>
            <a:r>
              <a:rPr lang="el-GR" dirty="0" smtClean="0">
                <a:solidFill>
                  <a:schemeClr val="accent4"/>
                </a:solidFill>
              </a:rPr>
              <a:t>Παρατηρούμε ότι, ο χρόνος που χρειάζεται για να ανάψει η λάμπα αφού κλείσουμε τον διακόπτη είναι μηδαμινός αλλά και ότι όσο περισσότερη είναι η τάση του ρεύματος, τόσο πιο γρήγορα κινούνται τα ηλεκτρόνια. </a:t>
            </a:r>
            <a:endParaRPr lang="en-US" dirty="0" smtClean="0">
              <a:solidFill>
                <a:schemeClr val="accent4"/>
              </a:solidFill>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28926" y="642918"/>
            <a:ext cx="3409952" cy="1143000"/>
          </a:xfrm>
        </p:spPr>
        <p:txBody>
          <a:bodyPr>
            <a:normAutofit fontScale="90000"/>
          </a:bodyPr>
          <a:lstStyle/>
          <a:p>
            <a:r>
              <a:rPr lang="el-GR" dirty="0" smtClean="0">
                <a:solidFill>
                  <a:schemeClr val="accent4"/>
                </a:solidFill>
              </a:rPr>
              <a:t>Βιβλιογραφία</a:t>
            </a:r>
            <a:endParaRPr lang="el-GR" dirty="0">
              <a:solidFill>
                <a:schemeClr val="accent4"/>
              </a:solidFill>
            </a:endParaRPr>
          </a:p>
        </p:txBody>
      </p:sp>
      <p:sp>
        <p:nvSpPr>
          <p:cNvPr id="3" name="2 - Θέση περιεχομένου"/>
          <p:cNvSpPr>
            <a:spLocks noGrp="1"/>
          </p:cNvSpPr>
          <p:nvPr>
            <p:ph idx="1"/>
          </p:nvPr>
        </p:nvSpPr>
        <p:spPr>
          <a:xfrm>
            <a:off x="1142976" y="1714488"/>
            <a:ext cx="7286676" cy="4411992"/>
          </a:xfrm>
        </p:spPr>
        <p:txBody>
          <a:bodyPr/>
          <a:lstStyle/>
          <a:p>
            <a:r>
              <a:rPr lang="el-GR" dirty="0" smtClean="0">
                <a:solidFill>
                  <a:schemeClr val="accent4"/>
                </a:solidFill>
              </a:rPr>
              <a:t>Το πρόγραμμα μου το βρήκα στην ιστοσελίδα : </a:t>
            </a:r>
            <a:r>
              <a:rPr lang="en-US" dirty="0" smtClean="0">
                <a:solidFill>
                  <a:schemeClr val="accent4"/>
                </a:solidFill>
                <a:hlinkClick r:id="rId2"/>
              </a:rPr>
              <a:t>www.phet.colorado.edu</a:t>
            </a:r>
            <a:endParaRPr lang="en-US" dirty="0" smtClean="0">
              <a:solidFill>
                <a:schemeClr val="accent4"/>
              </a:solidFill>
            </a:endParaRPr>
          </a:p>
          <a:p>
            <a:r>
              <a:rPr lang="el-GR" dirty="0" smtClean="0">
                <a:solidFill>
                  <a:schemeClr val="accent4"/>
                </a:solidFill>
              </a:rPr>
              <a:t>Για την δημιουργία και την εκτέλεση του πειράματος χρειάστηκα την θεωρία από το βιβλίο της 3</a:t>
            </a:r>
            <a:r>
              <a:rPr lang="el-GR" baseline="30000" dirty="0" smtClean="0">
                <a:solidFill>
                  <a:schemeClr val="accent4"/>
                </a:solidFill>
              </a:rPr>
              <a:t>ης</a:t>
            </a:r>
            <a:r>
              <a:rPr lang="el-GR" dirty="0" smtClean="0">
                <a:solidFill>
                  <a:schemeClr val="accent4"/>
                </a:solidFill>
              </a:rPr>
              <a:t> Γυμνασίου και της 2</a:t>
            </a:r>
            <a:r>
              <a:rPr lang="el-GR" baseline="30000" dirty="0" smtClean="0">
                <a:solidFill>
                  <a:schemeClr val="accent4"/>
                </a:solidFill>
              </a:rPr>
              <a:t>ας</a:t>
            </a:r>
            <a:r>
              <a:rPr lang="el-GR" dirty="0" smtClean="0">
                <a:solidFill>
                  <a:schemeClr val="accent4"/>
                </a:solidFill>
              </a:rPr>
              <a:t>  Λυκείου</a:t>
            </a:r>
            <a:endParaRPr lang="el-GR" baseline="30000" dirty="0" smtClean="0">
              <a:solidFill>
                <a:schemeClr val="accent4"/>
              </a:solidFill>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357430"/>
            <a:ext cx="7286676" cy="1500190"/>
          </a:xfrm>
        </p:spPr>
        <p:txBody>
          <a:bodyPr>
            <a:noAutofit/>
          </a:bodyPr>
          <a:lstStyle/>
          <a:p>
            <a:r>
              <a:rPr lang="el-GR" sz="8800" smtClean="0">
                <a:solidFill>
                  <a:schemeClr val="accent4"/>
                </a:solidFill>
              </a:rPr>
              <a:t>Ερωτήσεις. . . </a:t>
            </a:r>
            <a:endParaRPr lang="el-GR" sz="8800" dirty="0">
              <a:solidFill>
                <a:schemeClr val="accent4"/>
              </a:solidFill>
            </a:endParaRPr>
          </a:p>
        </p:txBody>
      </p:sp>
      <p:sp>
        <p:nvSpPr>
          <p:cNvPr id="3" name="2 - Θέση περιεχομένου"/>
          <p:cNvSpPr>
            <a:spLocks noGrp="1"/>
          </p:cNvSpPr>
          <p:nvPr>
            <p:ph idx="1"/>
          </p:nvPr>
        </p:nvSpPr>
        <p:spPr>
          <a:xfrm rot="10800000" flipV="1">
            <a:off x="8501090" y="6072206"/>
            <a:ext cx="500066" cy="571504"/>
          </a:xfrm>
        </p:spPr>
        <p:txBody>
          <a:bodyPr>
            <a:noAutofit/>
          </a:bodyPr>
          <a:lstStyle/>
          <a:p>
            <a:pPr>
              <a:buNone/>
            </a:pPr>
            <a:r>
              <a:rPr lang="el-GR" smtClean="0"/>
              <a:t>.</a:t>
            </a:r>
            <a:endParaRPr lang="el-GR" dirty="0"/>
          </a:p>
        </p:txBody>
      </p:sp>
      <p:pic>
        <p:nvPicPr>
          <p:cNvPr id="5" name="4 - Εικόνα" descr="Εικόνα1.png"/>
          <p:cNvPicPr>
            <a:picLocks noChangeAspect="1"/>
          </p:cNvPicPr>
          <p:nvPr/>
        </p:nvPicPr>
        <p:blipFill>
          <a:blip r:embed="rId2"/>
          <a:stretch>
            <a:fillRect/>
          </a:stretch>
        </p:blipFill>
        <p:spPr>
          <a:xfrm>
            <a:off x="428596" y="3857628"/>
            <a:ext cx="1194717" cy="1267863"/>
          </a:xfrm>
          <a:prstGeom prst="rect">
            <a:avLst/>
          </a:prstGeom>
        </p:spPr>
      </p:pic>
      <p:pic>
        <p:nvPicPr>
          <p:cNvPr id="8" name="7 - Εικόνα" descr="Εικόνα1.png"/>
          <p:cNvPicPr>
            <a:picLocks noChangeAspect="1"/>
          </p:cNvPicPr>
          <p:nvPr/>
        </p:nvPicPr>
        <p:blipFill>
          <a:blip r:embed="rId2">
            <a:clrChange>
              <a:clrFrom>
                <a:srgbClr val="8A6D00"/>
              </a:clrFrom>
              <a:clrTo>
                <a:srgbClr val="8A6D00">
                  <a:alpha val="0"/>
                </a:srgbClr>
              </a:clrTo>
            </a:clrChange>
            <a:duotone>
              <a:prstClr val="black"/>
              <a:srgbClr val="00B050">
                <a:tint val="45000"/>
                <a:satMod val="400000"/>
              </a:srgbClr>
            </a:duotone>
          </a:blip>
          <a:stretch>
            <a:fillRect/>
          </a:stretch>
        </p:blipFill>
        <p:spPr>
          <a:xfrm>
            <a:off x="6643702" y="785794"/>
            <a:ext cx="1194717" cy="1267863"/>
          </a:xfrm>
          <a:prstGeom prst="rect">
            <a:avLst/>
          </a:prstGeom>
        </p:spPr>
      </p:pic>
      <p:pic>
        <p:nvPicPr>
          <p:cNvPr id="9" name="8 - Εικόνα" descr="Εικόνα1.png"/>
          <p:cNvPicPr>
            <a:picLocks noChangeAspect="1"/>
          </p:cNvPicPr>
          <p:nvPr/>
        </p:nvPicPr>
        <p:blipFill>
          <a:blip r:embed="rId2">
            <a:clrChange>
              <a:clrFrom>
                <a:srgbClr val="8A6D00"/>
              </a:clrFrom>
              <a:clrTo>
                <a:srgbClr val="8A6D00">
                  <a:alpha val="0"/>
                </a:srgbClr>
              </a:clrTo>
            </a:clrChange>
            <a:duotone>
              <a:prstClr val="black"/>
              <a:srgbClr val="FF0000">
                <a:tint val="45000"/>
                <a:satMod val="400000"/>
              </a:srgbClr>
            </a:duotone>
          </a:blip>
          <a:stretch>
            <a:fillRect/>
          </a:stretch>
        </p:blipFill>
        <p:spPr>
          <a:xfrm>
            <a:off x="4857752" y="4929198"/>
            <a:ext cx="1194717" cy="1267863"/>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par>
                                <p:cTn id="11" presetID="26"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290">
                                          <p:stCondLst>
                                            <p:cond delay="0"/>
                                          </p:stCondLst>
                                        </p:cTn>
                                        <p:tgtEl>
                                          <p:spTgt spid="8"/>
                                        </p:tgtEl>
                                      </p:cBhvr>
                                    </p:animEffect>
                                    <p:anim calcmode="lin" valueType="num">
                                      <p:cBhvr>
                                        <p:cTn id="14" dur="911"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5" dur="332"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6" dur="332" tmFilter="0, 0; 0.125,0.2665; 0.25,0.4; 0.375,0.465; 0.5,0.5;  0.625,0.535; 0.75,0.6; 0.875,0.7335; 1,1">
                                          <p:stCondLst>
                                            <p:cond delay="332"/>
                                          </p:stCondLst>
                                        </p:cTn>
                                        <p:tgtEl>
                                          <p:spTgt spid="8"/>
                                        </p:tgtEl>
                                        <p:attrNameLst>
                                          <p:attrName>ppt_y</p:attrName>
                                        </p:attrNameLst>
                                      </p:cBhvr>
                                      <p:tavLst>
                                        <p:tav tm="0" fmla="#ppt_y-sin(pi*$)/9">
                                          <p:val>
                                            <p:fltVal val="0"/>
                                          </p:val>
                                        </p:tav>
                                        <p:tav tm="100000">
                                          <p:val>
                                            <p:fltVal val="1"/>
                                          </p:val>
                                        </p:tav>
                                      </p:tavLst>
                                    </p:anim>
                                    <p:anim calcmode="lin" valueType="num">
                                      <p:cBhvr>
                                        <p:cTn id="17" dur="166" tmFilter="0, 0; 0.125,0.2665; 0.25,0.4; 0.375,0.465; 0.5,0.5;  0.625,0.535; 0.75,0.6; 0.875,0.7335; 1,1">
                                          <p:stCondLst>
                                            <p:cond delay="662"/>
                                          </p:stCondLst>
                                        </p:cTn>
                                        <p:tgtEl>
                                          <p:spTgt spid="8"/>
                                        </p:tgtEl>
                                        <p:attrNameLst>
                                          <p:attrName>ppt_y</p:attrName>
                                        </p:attrNameLst>
                                      </p:cBhvr>
                                      <p:tavLst>
                                        <p:tav tm="0" fmla="#ppt_y-sin(pi*$)/27">
                                          <p:val>
                                            <p:fltVal val="0"/>
                                          </p:val>
                                        </p:tav>
                                        <p:tav tm="100000">
                                          <p:val>
                                            <p:fltVal val="1"/>
                                          </p:val>
                                        </p:tav>
                                      </p:tavLst>
                                    </p:anim>
                                    <p:anim calcmode="lin" valueType="num">
                                      <p:cBhvr>
                                        <p:cTn id="18" dur="82" tmFilter="0, 0; 0.125,0.2665; 0.25,0.4; 0.375,0.465; 0.5,0.5;  0.625,0.535; 0.75,0.6; 0.875,0.7335; 1,1">
                                          <p:stCondLst>
                                            <p:cond delay="828"/>
                                          </p:stCondLst>
                                        </p:cTn>
                                        <p:tgtEl>
                                          <p:spTgt spid="8"/>
                                        </p:tgtEl>
                                        <p:attrNameLst>
                                          <p:attrName>ppt_y</p:attrName>
                                        </p:attrNameLst>
                                      </p:cBhvr>
                                      <p:tavLst>
                                        <p:tav tm="0" fmla="#ppt_y-sin(pi*$)/81">
                                          <p:val>
                                            <p:fltVal val="0"/>
                                          </p:val>
                                        </p:tav>
                                        <p:tav tm="100000">
                                          <p:val>
                                            <p:fltVal val="1"/>
                                          </p:val>
                                        </p:tav>
                                      </p:tavLst>
                                    </p:anim>
                                    <p:animScale>
                                      <p:cBhvr>
                                        <p:cTn id="19" dur="13">
                                          <p:stCondLst>
                                            <p:cond delay="325"/>
                                          </p:stCondLst>
                                        </p:cTn>
                                        <p:tgtEl>
                                          <p:spTgt spid="8"/>
                                        </p:tgtEl>
                                      </p:cBhvr>
                                      <p:to x="100000" y="60000"/>
                                    </p:animScale>
                                    <p:animScale>
                                      <p:cBhvr>
                                        <p:cTn id="20" dur="83" decel="50000">
                                          <p:stCondLst>
                                            <p:cond delay="338"/>
                                          </p:stCondLst>
                                        </p:cTn>
                                        <p:tgtEl>
                                          <p:spTgt spid="8"/>
                                        </p:tgtEl>
                                      </p:cBhvr>
                                      <p:to x="100000" y="100000"/>
                                    </p:animScale>
                                    <p:animScale>
                                      <p:cBhvr>
                                        <p:cTn id="21" dur="13">
                                          <p:stCondLst>
                                            <p:cond delay="656"/>
                                          </p:stCondLst>
                                        </p:cTn>
                                        <p:tgtEl>
                                          <p:spTgt spid="8"/>
                                        </p:tgtEl>
                                      </p:cBhvr>
                                      <p:to x="100000" y="80000"/>
                                    </p:animScale>
                                    <p:animScale>
                                      <p:cBhvr>
                                        <p:cTn id="22" dur="83" decel="50000">
                                          <p:stCondLst>
                                            <p:cond delay="669"/>
                                          </p:stCondLst>
                                        </p:cTn>
                                        <p:tgtEl>
                                          <p:spTgt spid="8"/>
                                        </p:tgtEl>
                                      </p:cBhvr>
                                      <p:to x="100000" y="100000"/>
                                    </p:animScale>
                                    <p:animScale>
                                      <p:cBhvr>
                                        <p:cTn id="23" dur="13">
                                          <p:stCondLst>
                                            <p:cond delay="821"/>
                                          </p:stCondLst>
                                        </p:cTn>
                                        <p:tgtEl>
                                          <p:spTgt spid="8"/>
                                        </p:tgtEl>
                                      </p:cBhvr>
                                      <p:to x="100000" y="90000"/>
                                    </p:animScale>
                                    <p:animScale>
                                      <p:cBhvr>
                                        <p:cTn id="24" dur="83" decel="50000">
                                          <p:stCondLst>
                                            <p:cond delay="834"/>
                                          </p:stCondLst>
                                        </p:cTn>
                                        <p:tgtEl>
                                          <p:spTgt spid="8"/>
                                        </p:tgtEl>
                                      </p:cBhvr>
                                      <p:to x="100000" y="100000"/>
                                    </p:animScale>
                                    <p:animScale>
                                      <p:cBhvr>
                                        <p:cTn id="25" dur="13">
                                          <p:stCondLst>
                                            <p:cond delay="904"/>
                                          </p:stCondLst>
                                        </p:cTn>
                                        <p:tgtEl>
                                          <p:spTgt spid="8"/>
                                        </p:tgtEl>
                                      </p:cBhvr>
                                      <p:to x="100000" y="95000"/>
                                    </p:animScale>
                                    <p:animScale>
                                      <p:cBhvr>
                                        <p:cTn id="26" dur="83" decel="50000">
                                          <p:stCondLst>
                                            <p:cond delay="917"/>
                                          </p:stCondLst>
                                        </p:cTn>
                                        <p:tgtEl>
                                          <p:spTgt spid="8"/>
                                        </p:tgtEl>
                                      </p:cBhvr>
                                      <p:to x="100000" y="100000"/>
                                    </p:animScale>
                                  </p:childTnLst>
                                </p:cTn>
                              </p:par>
                              <p:par>
                                <p:cTn id="27" presetID="15"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785794"/>
            <a:ext cx="11144328" cy="5391168"/>
          </a:xfrm>
        </p:spPr>
        <p:txBody>
          <a:bodyPr>
            <a:noAutofit/>
          </a:bodyPr>
          <a:lstStyle/>
          <a:p>
            <a:r>
              <a:rPr lang="el-GR" sz="8000" dirty="0" smtClean="0">
                <a:solidFill>
                  <a:schemeClr val="accent4"/>
                </a:solidFill>
              </a:rPr>
              <a:t>Τέλος Παρουσίασης </a:t>
            </a:r>
            <a:br>
              <a:rPr lang="el-GR" sz="8000" dirty="0" smtClean="0">
                <a:solidFill>
                  <a:schemeClr val="accent4"/>
                </a:solidFill>
              </a:rPr>
            </a:br>
            <a:r>
              <a:rPr lang="el-GR" sz="8000" dirty="0" smtClean="0">
                <a:solidFill>
                  <a:schemeClr val="accent4"/>
                </a:solidFill>
              </a:rPr>
              <a:t>Ευχαριστώ</a:t>
            </a:r>
            <a:endParaRPr lang="el-GR" sz="8000" dirty="0">
              <a:solidFill>
                <a:schemeClr val="accent4"/>
              </a:solidFill>
            </a:endParaRPr>
          </a:p>
        </p:txBody>
      </p:sp>
      <p:sp>
        <p:nvSpPr>
          <p:cNvPr id="3" name="2 - Θέση περιεχομένου"/>
          <p:cNvSpPr>
            <a:spLocks noGrp="1"/>
          </p:cNvSpPr>
          <p:nvPr>
            <p:ph idx="1"/>
          </p:nvPr>
        </p:nvSpPr>
        <p:spPr>
          <a:xfrm>
            <a:off x="8358214" y="6000768"/>
            <a:ext cx="480994" cy="526916"/>
          </a:xfrm>
        </p:spPr>
        <p:txBody>
          <a:bodyPr/>
          <a:lstStyle/>
          <a:p>
            <a:pPr>
              <a:buNone/>
            </a:pPr>
            <a:r>
              <a:rPr lang="el-GR" dirty="0" smtClean="0"/>
              <a:t>.</a:t>
            </a:r>
            <a:endParaRPr lang="el-G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bbles">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Bubbles">
      <a:majorFont>
        <a:latin typeface="Impact"/>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mic Sans M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a:gsLst>
            <a:gs pos="0">
              <a:schemeClr val="phClr">
                <a:shade val="80000"/>
                <a:satMod val="125000"/>
              </a:schemeClr>
            </a:gs>
            <a:gs pos="100000">
              <a:schemeClr val="phClr">
                <a:tint val="100000"/>
                <a:satMod val="125000"/>
                <a:lumOff val="40000"/>
                <a:lumMod val="100000"/>
              </a:schemeClr>
            </a:gs>
          </a:gsLst>
          <a:lin ang="7800000" scaled="1"/>
        </a:gradFill>
        <a:gradFill rotWithShape="1">
          <a:gsLst>
            <a:gs pos="0">
              <a:schemeClr val="phClr">
                <a:shade val="95000"/>
                <a:lumMod val="95000"/>
              </a:schemeClr>
            </a:gs>
            <a:gs pos="60000">
              <a:schemeClr val="phClr">
                <a:satMod val="125000"/>
                <a:lumOff val="10000"/>
                <a:lumMod val="100000"/>
              </a:schemeClr>
            </a:gs>
            <a:gs pos="100000">
              <a:schemeClr val="phClr">
                <a:shade val="95000"/>
                <a:satMod val="135000"/>
                <a:lumOff val="50000"/>
                <a:lumMod val="100000"/>
              </a:schemeClr>
            </a:gs>
          </a:gsLst>
          <a:lin ang="0" scaled="1"/>
        </a:gradFill>
      </a:bgFillStyleLst>
    </a:fmtScheme>
  </a:themeElements>
  <a:objectDefaults>
    <a:spDef>
      <a:spPr>
        <a:solidFill>
          <a:schemeClr val="accent6"/>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Bubbles</Template>
  <TotalTime>106</TotalTime>
  <Words>285</Words>
  <Application>Microsoft Office PowerPoint</Application>
  <PresentationFormat>Προβολή στην οθόνη (4:3)</PresentationFormat>
  <Paragraphs>18</Paragraphs>
  <Slides>8</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Bubbles</vt:lpstr>
      <vt:lpstr>Εικονικό εργαστήρι θετικών επιστημών</vt:lpstr>
      <vt:lpstr>Γενικά για το πείραμα μου</vt:lpstr>
      <vt:lpstr>Η χρήση του προγράμματος μου  </vt:lpstr>
      <vt:lpstr>Ένα γρήγορο πείραμα ηλεκτρικού κυκλώματος</vt:lpstr>
      <vt:lpstr>Συμπεράσματα του πειράματος</vt:lpstr>
      <vt:lpstr>Βιβλιογραφία</vt:lpstr>
      <vt:lpstr>Ερωτήσεις. . . </vt:lpstr>
      <vt:lpstr>Τέλος Παρουσίασης  Ευχαριστώ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Εικονικό εργαστήρι θετικών επιστημών</dc:title>
  <dc:creator>Μάριος</dc:creator>
  <cp:lastModifiedBy>Μάριος</cp:lastModifiedBy>
  <cp:revision>10</cp:revision>
  <dcterms:created xsi:type="dcterms:W3CDTF">2012-01-11T19:16:04Z</dcterms:created>
  <dcterms:modified xsi:type="dcterms:W3CDTF">2012-01-11T21:02:46Z</dcterms:modified>
</cp:coreProperties>
</file>