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Ισοσκελές τρίγωνο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Τίτλος 7"/>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a:xfrm>
            <a:off x="1371600" y="6012656"/>
            <a:ext cx="5791200" cy="365125"/>
          </a:xfrm>
        </p:spPr>
        <p:txBody>
          <a:bodyPr tIns="0" bIns="0" anchor="t"/>
          <a:lstStyle>
            <a:lvl1pPr algn="r">
              <a:defRPr sz="1000"/>
            </a:lvl1pPr>
          </a:lstStyle>
          <a:p>
            <a:fld id="{F2853615-BFDE-46DE-814C-47EC6EF6D371}" type="datetimeFigureOut">
              <a:rPr lang="el-GR" smtClean="0"/>
              <a:t>23/1/2012</a:t>
            </a:fld>
            <a:endParaRPr lang="el-GR"/>
          </a:p>
        </p:txBody>
      </p:sp>
      <p:sp>
        <p:nvSpPr>
          <p:cNvPr id="17" name="Θέση υποσέλιδου 16"/>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Θέση αριθμού διαφάνειας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3DF53439-851E-44AD-84B1-B6BFC3D0C743}" type="slidenum">
              <a:rPr lang="el-GR" smtClean="0"/>
              <a:t>‹#›</a:t>
            </a:fld>
            <a:endParaRPr lang="el-G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t>23/1/2012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781800" y="381000"/>
            <a:ext cx="1905000" cy="5486400"/>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381000"/>
            <a:ext cx="6248400" cy="5486400"/>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t>23/1/2012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67494"/>
            <a:ext cx="8229600" cy="1399032"/>
          </a:xfrm>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a:xfrm>
            <a:off x="457200" y="1882808"/>
            <a:ext cx="82296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a:xfrm>
            <a:off x="4791456" y="6480048"/>
            <a:ext cx="2133600" cy="301752"/>
          </a:xfrm>
        </p:spPr>
        <p:txBody>
          <a:bodyPr/>
          <a:lstStyle/>
          <a:p>
            <a:fld id="{F2853615-BFDE-46DE-814C-47EC6EF6D371}" type="datetimeFigureOut">
              <a:rPr lang="el-GR" smtClean="0"/>
              <a:t>23/1/2012</a:t>
            </a:fld>
            <a:endParaRPr lang="el-GR"/>
          </a:p>
        </p:txBody>
      </p:sp>
      <p:sp>
        <p:nvSpPr>
          <p:cNvPr id="5" name="Θέση υποσέλιδου 4"/>
          <p:cNvSpPr>
            <a:spLocks noGrp="1"/>
          </p:cNvSpPr>
          <p:nvPr>
            <p:ph type="ftr" sz="quarter" idx="11"/>
          </p:nvPr>
        </p:nvSpPr>
        <p:spPr>
          <a:xfrm>
            <a:off x="457200" y="6480969"/>
            <a:ext cx="4260056" cy="300831"/>
          </a:xfrm>
        </p:spPr>
        <p:txBody>
          <a:bodyPr/>
          <a:lstStyle/>
          <a:p>
            <a:endParaRPr lang="el-G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Ορθογώνιο τρίγωνο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Ισοσκελές τρίγωνο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Θέση ημερομηνίας 3"/>
          <p:cNvSpPr>
            <a:spLocks noGrp="1"/>
          </p:cNvSpPr>
          <p:nvPr>
            <p:ph type="dt" sz="half" idx="10"/>
          </p:nvPr>
        </p:nvSpPr>
        <p:spPr>
          <a:xfrm>
            <a:off x="6955632" y="6477000"/>
            <a:ext cx="2133600" cy="304800"/>
          </a:xfrm>
        </p:spPr>
        <p:txBody>
          <a:bodyPr/>
          <a:lstStyle/>
          <a:p>
            <a:fld id="{F2853615-BFDE-46DE-814C-47EC6EF6D371}" type="datetimeFigureOut">
              <a:rPr lang="el-GR" smtClean="0"/>
              <a:t>23/1/2012</a:t>
            </a:fld>
            <a:endParaRPr lang="el-GR"/>
          </a:p>
        </p:txBody>
      </p:sp>
      <p:sp>
        <p:nvSpPr>
          <p:cNvPr id="5" name="Θέση υποσέλιδου 4"/>
          <p:cNvSpPr>
            <a:spLocks noGrp="1"/>
          </p:cNvSpPr>
          <p:nvPr>
            <p:ph type="ftr" sz="quarter" idx="11"/>
          </p:nvPr>
        </p:nvSpPr>
        <p:spPr>
          <a:xfrm>
            <a:off x="2619376" y="6480969"/>
            <a:ext cx="4260056" cy="300831"/>
          </a:xfrm>
        </p:spPr>
        <p:txBody>
          <a:bodyPr/>
          <a:lstStyle/>
          <a:p>
            <a:endParaRPr lang="el-GR"/>
          </a:p>
        </p:txBody>
      </p:sp>
      <p:sp>
        <p:nvSpPr>
          <p:cNvPr id="6" name="Θέση αριθμού διαφάνειας 5"/>
          <p:cNvSpPr>
            <a:spLocks noGrp="1"/>
          </p:cNvSpPr>
          <p:nvPr>
            <p:ph type="sldNum" sz="quarter" idx="12"/>
          </p:nvPr>
        </p:nvSpPr>
        <p:spPr>
          <a:xfrm>
            <a:off x="8451056" y="809624"/>
            <a:ext cx="502920" cy="300831"/>
          </a:xfrm>
        </p:spPr>
        <p:txBody>
          <a:bodyPr/>
          <a:lstStyle/>
          <a:p>
            <a:fld id="{3DF53439-851E-44AD-84B1-B6BFC3D0C743}" type="slidenum">
              <a:rPr lang="el-GR" smtClean="0"/>
              <a:t>‹#›</a:t>
            </a:fld>
            <a:endParaRPr lang="el-GR"/>
          </a:p>
        </p:txBody>
      </p:sp>
      <p:cxnSp>
        <p:nvCxnSpPr>
          <p:cNvPr id="11" name="Ευθεία γραμμή σύνδεσης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Ευθεία γραμμή σύνδεσης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Τίτλος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marL="0" algn="l">
              <a:defRPr/>
            </a:lvl1p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a:xfrm>
            <a:off x="4791456" y="6480969"/>
            <a:ext cx="2133600" cy="301752"/>
          </a:xfrm>
        </p:spPr>
        <p:txBody>
          <a:bodyPr/>
          <a:lstStyle/>
          <a:p>
            <a:fld id="{F2853615-BFDE-46DE-814C-47EC6EF6D371}" type="datetimeFigureOut">
              <a:rPr lang="el-GR" smtClean="0"/>
              <a:t>23/1/2012</a:t>
            </a:fld>
            <a:endParaRPr lang="el-GR"/>
          </a:p>
        </p:txBody>
      </p:sp>
      <p:sp>
        <p:nvSpPr>
          <p:cNvPr id="6" name="Θέση υποσέλιδου 5"/>
          <p:cNvSpPr>
            <a:spLocks noGrp="1"/>
          </p:cNvSpPr>
          <p:nvPr>
            <p:ph type="ftr" sz="quarter" idx="11"/>
          </p:nvPr>
        </p:nvSpPr>
        <p:spPr>
          <a:xfrm>
            <a:off x="457200" y="6480969"/>
            <a:ext cx="4260056" cy="301752"/>
          </a:xfrm>
        </p:spPr>
        <p:txBody>
          <a:bodyPr/>
          <a:lstStyle/>
          <a:p>
            <a:endParaRPr lang="el-GR"/>
          </a:p>
        </p:txBody>
      </p:sp>
      <p:sp>
        <p:nvSpPr>
          <p:cNvPr id="7" name="Θέση αριθμού διαφάνειας 6"/>
          <p:cNvSpPr>
            <a:spLocks noGrp="1"/>
          </p:cNvSpPr>
          <p:nvPr>
            <p:ph type="sldNum" sz="quarter" idx="12"/>
          </p:nvPr>
        </p:nvSpPr>
        <p:spPr>
          <a:xfrm>
            <a:off x="7589520" y="6480969"/>
            <a:ext cx="502920" cy="301752"/>
          </a:xfrm>
        </p:spPr>
        <p:txBody>
          <a:bodyPr/>
          <a:lstStyle/>
          <a:p>
            <a:fld id="{3DF53439-851E-44AD-84B1-B6BFC3D0C743}" type="slidenum">
              <a:rPr lang="el-GR" smtClean="0"/>
              <a:t>‹#›</a:t>
            </a:fld>
            <a:endParaRPr lang="el-G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a:xfrm>
            <a:off x="4791456" y="6480969"/>
            <a:ext cx="2130552" cy="301752"/>
          </a:xfrm>
        </p:spPr>
        <p:txBody>
          <a:bodyPr/>
          <a:lstStyle/>
          <a:p>
            <a:fld id="{F2853615-BFDE-46DE-814C-47EC6EF6D371}" type="datetimeFigureOut">
              <a:rPr lang="el-GR" smtClean="0"/>
              <a:t>23/1/2012</a:t>
            </a:fld>
            <a:endParaRPr lang="el-GR"/>
          </a:p>
        </p:txBody>
      </p:sp>
      <p:sp>
        <p:nvSpPr>
          <p:cNvPr id="8" name="Θέση υποσέλιδου 7"/>
          <p:cNvSpPr>
            <a:spLocks noGrp="1"/>
          </p:cNvSpPr>
          <p:nvPr>
            <p:ph type="ftr" sz="quarter" idx="11"/>
          </p:nvPr>
        </p:nvSpPr>
        <p:spPr>
          <a:xfrm>
            <a:off x="457200" y="6480969"/>
            <a:ext cx="4261104" cy="301752"/>
          </a:xfrm>
        </p:spPr>
        <p:txBody>
          <a:bodyPr/>
          <a:lstStyle/>
          <a:p>
            <a:endParaRPr lang="el-GR"/>
          </a:p>
        </p:txBody>
      </p:sp>
      <p:sp>
        <p:nvSpPr>
          <p:cNvPr id="9" name="Θέση αριθμού διαφάνειας 8"/>
          <p:cNvSpPr>
            <a:spLocks noGrp="1"/>
          </p:cNvSpPr>
          <p:nvPr>
            <p:ph type="sldNum" sz="quarter" idx="12"/>
          </p:nvPr>
        </p:nvSpPr>
        <p:spPr>
          <a:xfrm>
            <a:off x="7589520" y="6483096"/>
            <a:ext cx="502920" cy="301752"/>
          </a:xfrm>
        </p:spPr>
        <p:txBody>
          <a:bodyPr/>
          <a:lstStyle>
            <a:lvl1pPr algn="ctr">
              <a:defRPr/>
            </a:lvl1pPr>
          </a:lstStyle>
          <a:p>
            <a:fld id="{3DF53439-851E-44AD-84B1-B6BFC3D0C743}"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lvl1p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F2853615-BFDE-46DE-814C-47EC6EF6D371}" type="datetimeFigureOut">
              <a:rPr lang="el-GR" smtClean="0"/>
              <a:t>23/1/2012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a:xfrm>
            <a:off x="4791456" y="6480969"/>
            <a:ext cx="2133600" cy="301752"/>
          </a:xfrm>
        </p:spPr>
        <p:txBody>
          <a:bodyPr/>
          <a:lstStyle/>
          <a:p>
            <a:fld id="{F2853615-BFDE-46DE-814C-47EC6EF6D371}" type="datetimeFigureOut">
              <a:rPr lang="el-GR" smtClean="0"/>
              <a:t>23/1/2012</a:t>
            </a:fld>
            <a:endParaRPr lang="el-GR"/>
          </a:p>
        </p:txBody>
      </p:sp>
      <p:sp>
        <p:nvSpPr>
          <p:cNvPr id="3" name="Θέση υποσέλιδου 2"/>
          <p:cNvSpPr>
            <a:spLocks noGrp="1"/>
          </p:cNvSpPr>
          <p:nvPr>
            <p:ph type="ftr" sz="quarter" idx="11"/>
          </p:nvPr>
        </p:nvSpPr>
        <p:spPr>
          <a:xfrm>
            <a:off x="457200" y="6481890"/>
            <a:ext cx="4260056" cy="300831"/>
          </a:xfrm>
        </p:spPr>
        <p:txBody>
          <a:bodyPr/>
          <a:lstStyle/>
          <a:p>
            <a:endParaRPr lang="el-GR"/>
          </a:p>
        </p:txBody>
      </p:sp>
      <p:sp>
        <p:nvSpPr>
          <p:cNvPr id="4" name="Θέση αριθμού διαφάνειας 3"/>
          <p:cNvSpPr>
            <a:spLocks noGrp="1"/>
          </p:cNvSpPr>
          <p:nvPr>
            <p:ph type="sldNum" sz="quarter" idx="12"/>
          </p:nvPr>
        </p:nvSpPr>
        <p:spPr>
          <a:xfrm>
            <a:off x="7589520" y="6480969"/>
            <a:ext cx="502920" cy="301752"/>
          </a:xfrm>
        </p:spPr>
        <p:txBody>
          <a:bodyPr/>
          <a:lstStyle/>
          <a:p>
            <a:fld id="{3DF53439-851E-44AD-84B1-B6BFC3D0C743}" type="slidenum">
              <a:rPr lang="el-GR" smtClean="0"/>
              <a:t>‹#›</a:t>
            </a:fld>
            <a:endParaRPr lang="el-G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a:xfrm>
            <a:off x="6278976" y="6556248"/>
            <a:ext cx="2133600" cy="301752"/>
          </a:xfrm>
        </p:spPr>
        <p:txBody>
          <a:bodyPr/>
          <a:lstStyle>
            <a:lvl1pPr>
              <a:defRPr sz="900"/>
            </a:lvl1pPr>
          </a:lstStyle>
          <a:p>
            <a:fld id="{F2853615-BFDE-46DE-814C-47EC6EF6D371}" type="datetimeFigureOut">
              <a:rPr lang="el-GR" smtClean="0"/>
              <a:t>23/1/2012</a:t>
            </a:fld>
            <a:endParaRPr lang="el-GR"/>
          </a:p>
        </p:txBody>
      </p:sp>
      <p:sp>
        <p:nvSpPr>
          <p:cNvPr id="6" name="Θέση υποσέλιδου 5"/>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Θέση αριθμού διαφάνειας 6"/>
          <p:cNvSpPr>
            <a:spLocks noGrp="1"/>
          </p:cNvSpPr>
          <p:nvPr>
            <p:ph type="sldNum" sz="quarter" idx="12"/>
          </p:nvPr>
        </p:nvSpPr>
        <p:spPr>
          <a:xfrm>
            <a:off x="8410576" y="6556248"/>
            <a:ext cx="502920" cy="301752"/>
          </a:xfrm>
        </p:spPr>
        <p:txBody>
          <a:bodyPr/>
          <a:lstStyle>
            <a:lvl1pPr>
              <a:defRPr sz="900"/>
            </a:lvl1pPr>
          </a:lstStyle>
          <a:p>
            <a:fld id="{3DF53439-851E-44AD-84B1-B6BFC3D0C743}"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Θέση κειμένου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a:xfrm>
            <a:off x="6108192" y="6556248"/>
            <a:ext cx="2103120" cy="301752"/>
          </a:xfrm>
        </p:spPr>
        <p:txBody>
          <a:bodyPr/>
          <a:lstStyle>
            <a:lvl1pPr>
              <a:defRPr sz="900"/>
            </a:lvl1pPr>
          </a:lstStyle>
          <a:p>
            <a:fld id="{F2853615-BFDE-46DE-814C-47EC6EF6D371}" type="datetimeFigureOut">
              <a:rPr lang="el-GR" smtClean="0"/>
              <a:t>23/1/2012</a:t>
            </a:fld>
            <a:endParaRPr lang="el-GR"/>
          </a:p>
        </p:txBody>
      </p:sp>
      <p:sp>
        <p:nvSpPr>
          <p:cNvPr id="6" name="Θέση υποσέλιδου 5"/>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Θέση αριθμού διαφάνειας 6"/>
          <p:cNvSpPr>
            <a:spLocks noGrp="1"/>
          </p:cNvSpPr>
          <p:nvPr>
            <p:ph type="sldNum" sz="quarter" idx="12"/>
          </p:nvPr>
        </p:nvSpPr>
        <p:spPr>
          <a:xfrm>
            <a:off x="8217192" y="6556248"/>
            <a:ext cx="365760" cy="301752"/>
          </a:xfrm>
        </p:spPr>
        <p:txBody>
          <a:bodyPr/>
          <a:lstStyle>
            <a:lvl1pPr algn="ctr">
              <a:defRPr sz="900"/>
            </a:lvl1pPr>
          </a:lstStyle>
          <a:p>
            <a:fld id="{3DF53439-851E-44AD-84B1-B6BFC3D0C743}"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Ορθογώνιο τρίγωνο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Ευθεία γραμμή σύνδεσης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Ευθεία γραμμή σύνδεσης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Θέση τίτλου 21"/>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2853615-BFDE-46DE-814C-47EC6EF6D371}" type="datetimeFigureOut">
              <a:rPr lang="el-GR" smtClean="0"/>
              <a:t>23/1/2012</a:t>
            </a:fld>
            <a:endParaRPr lang="el-GR"/>
          </a:p>
        </p:txBody>
      </p:sp>
      <p:sp>
        <p:nvSpPr>
          <p:cNvPr id="3" name="Θέση υποσέλιδου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Θέση αριθμού διαφάνειας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3DF53439-851E-44AD-84B1-B6BFC3D0C743}"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l.wikipedia.org/wiki/%CE%A0%CE%B5%CF%81%CE%B9%CE%B2%CE%AC%CE%BB%CE%BB%CE%BF%CE%BD" TargetMode="External"/><Relationship Id="rId2" Type="http://schemas.openxmlformats.org/officeDocument/2006/relationships/hyperlink" Target="http://el.wikipedia.org/w/index.php?title=%CE%A0%CF%81%CE%BF%CF%83%CE%BF%CE%BC%CE%BF%CE%AF%CF%89%CF%83%CE%B7&amp;action=edit&amp;redlink=1" TargetMode="External"/><Relationship Id="rId1" Type="http://schemas.openxmlformats.org/officeDocument/2006/relationships/slideLayout" Target="../slideLayouts/slideLayout3.xml"/><Relationship Id="rId4" Type="http://schemas.openxmlformats.org/officeDocument/2006/relationships/hyperlink" Target="http://el.wikipedia.org/wiki/%CE%97%CE%BB%CE%B5%CE%BA%CF%84%CF%81%CE%BF%CE%BD%CE%B9%CE%BA%CF%8C%CF%82_%CE%A5%CF%80%CE%BF%CE%BB%CE%BF%CE%B3%CE%B9%CF%83%CF%84%CE%AE%CF%8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n-US" dirty="0" smtClean="0"/>
              <a:t>EIKONIKO </a:t>
            </a:r>
            <a:r>
              <a:rPr lang="el-GR" dirty="0" smtClean="0"/>
              <a:t>ΕΡΓΑΣΤΗΡΙ ΘΕΤΙΚΩΝ ΕΠΙΣΤΗΜΩΝ</a:t>
            </a:r>
            <a:endParaRPr lang="el-GR" dirty="0"/>
          </a:p>
        </p:txBody>
      </p:sp>
      <p:sp>
        <p:nvSpPr>
          <p:cNvPr id="3" name="Υπότιτλος 2"/>
          <p:cNvSpPr>
            <a:spLocks noGrp="1"/>
          </p:cNvSpPr>
          <p:nvPr>
            <p:ph type="subTitle" idx="1"/>
          </p:nvPr>
        </p:nvSpPr>
        <p:spPr/>
        <p:txBody>
          <a:bodyPr>
            <a:normAutofit/>
          </a:bodyPr>
          <a:lstStyle/>
          <a:p>
            <a:r>
              <a:rPr lang="el-GR" dirty="0" smtClean="0"/>
              <a:t>Σχολικό Έτος: 2011-2012</a:t>
            </a:r>
          </a:p>
          <a:p>
            <a:r>
              <a:rPr lang="el-GR" dirty="0" smtClean="0"/>
              <a:t>Α’ Τετράμηνο</a:t>
            </a:r>
          </a:p>
          <a:p>
            <a:r>
              <a:rPr lang="el-GR" dirty="0" smtClean="0"/>
              <a:t>Διδάσκουσα : </a:t>
            </a:r>
            <a:r>
              <a:rPr lang="el-GR" dirty="0" err="1" smtClean="0"/>
              <a:t>Ζαραλίκου</a:t>
            </a:r>
            <a:r>
              <a:rPr lang="el-GR" dirty="0" smtClean="0"/>
              <a:t> Ευδοξία</a:t>
            </a:r>
            <a:endParaRPr lang="el-GR" dirty="0"/>
          </a:p>
        </p:txBody>
      </p:sp>
    </p:spTree>
    <p:extLst>
      <p:ext uri="{BB962C8B-B14F-4D97-AF65-F5344CB8AC3E}">
        <p14:creationId xmlns:p14="http://schemas.microsoft.com/office/powerpoint/2010/main" val="3248797753"/>
      </p:ext>
    </p:extLst>
  </p:cSld>
  <p:clrMapOvr>
    <a:masterClrMapping/>
  </p:clrMapOvr>
  <mc:AlternateContent xmlns:mc="http://schemas.openxmlformats.org/markup-compatibility/2006">
    <mc:Choice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5400" b="1" dirty="0" smtClean="0">
                <a:effectLst>
                  <a:glow rad="228600">
                    <a:schemeClr val="accent6">
                      <a:satMod val="175000"/>
                      <a:alpha val="40000"/>
                    </a:schemeClr>
                  </a:glow>
                  <a:outerShdw blurRad="26000" dist="26000" dir="14500000" algn="tl" rotWithShape="0">
                    <a:srgbClr val="000000">
                      <a:alpha val="40000"/>
                    </a:srgbClr>
                  </a:outerShdw>
                </a:effectLst>
              </a:rPr>
              <a:t>Βιολογία</a:t>
            </a:r>
            <a:endParaRPr lang="el-GR" sz="5400" b="1" dirty="0">
              <a:effectLst>
                <a:glow rad="228600">
                  <a:schemeClr val="accent6">
                    <a:satMod val="175000"/>
                    <a:alpha val="40000"/>
                  </a:schemeClr>
                </a:glow>
                <a:outerShdw blurRad="26000" dist="26000" dir="14500000" algn="tl" rotWithShape="0">
                  <a:srgbClr val="000000">
                    <a:alpha val="40000"/>
                  </a:srgbClr>
                </a:outerShdw>
              </a:effectLst>
            </a:endParaRPr>
          </a:p>
        </p:txBody>
      </p:sp>
      <p:sp>
        <p:nvSpPr>
          <p:cNvPr id="3" name="Θέση περιεχομένου 2"/>
          <p:cNvSpPr>
            <a:spLocks noGrp="1"/>
          </p:cNvSpPr>
          <p:nvPr>
            <p:ph idx="1"/>
          </p:nvPr>
        </p:nvSpPr>
        <p:spPr>
          <a:xfrm>
            <a:off x="457200" y="1882808"/>
            <a:ext cx="5338936" cy="4572000"/>
          </a:xfrm>
        </p:spPr>
        <p:txBody>
          <a:bodyPr numCol="1"/>
          <a:lstStyle/>
          <a:p>
            <a:r>
              <a:rPr lang="el-GR" dirty="0" smtClean="0"/>
              <a:t>Καλαντζή Μ.</a:t>
            </a:r>
          </a:p>
          <a:p>
            <a:r>
              <a:rPr lang="el-GR" dirty="0" err="1" smtClean="0"/>
              <a:t>Καρποδίνη</a:t>
            </a:r>
            <a:r>
              <a:rPr lang="el-GR" dirty="0" smtClean="0"/>
              <a:t> Ο.                                                                                    </a:t>
            </a:r>
          </a:p>
          <a:p>
            <a:r>
              <a:rPr lang="el-GR" dirty="0" err="1" smtClean="0"/>
              <a:t>Λιώρης</a:t>
            </a:r>
            <a:r>
              <a:rPr lang="el-GR" dirty="0"/>
              <a:t> </a:t>
            </a:r>
            <a:r>
              <a:rPr lang="el-GR" dirty="0" smtClean="0"/>
              <a:t>Μ.</a:t>
            </a:r>
            <a:endParaRPr lang="el-GR" dirty="0"/>
          </a:p>
        </p:txBody>
      </p:sp>
      <p:sp>
        <p:nvSpPr>
          <p:cNvPr id="4" name="TextBox 3"/>
          <p:cNvSpPr txBox="1"/>
          <p:nvPr/>
        </p:nvSpPr>
        <p:spPr>
          <a:xfrm>
            <a:off x="3347864" y="1484784"/>
            <a:ext cx="5796136" cy="3785652"/>
          </a:xfrm>
          <a:prstGeom prst="rect">
            <a:avLst/>
          </a:prstGeom>
          <a:noFill/>
        </p:spPr>
        <p:txBody>
          <a:bodyPr wrap="square" rtlCol="0">
            <a:spAutoFit/>
          </a:bodyPr>
          <a:lstStyle/>
          <a:p>
            <a:pPr marL="285750" indent="-285750">
              <a:buClr>
                <a:schemeClr val="accent2">
                  <a:lumMod val="60000"/>
                  <a:lumOff val="40000"/>
                </a:schemeClr>
              </a:buClr>
              <a:buFont typeface="Arial" pitchFamily="34" charset="0"/>
              <a:buChar char="•"/>
            </a:pPr>
            <a:r>
              <a:rPr lang="el-GR" sz="4000" dirty="0" smtClean="0"/>
              <a:t>Κλωνοποίηση</a:t>
            </a:r>
          </a:p>
          <a:p>
            <a:pPr marL="285750" indent="-285750">
              <a:buClr>
                <a:schemeClr val="accent2">
                  <a:lumMod val="60000"/>
                  <a:lumOff val="40000"/>
                </a:schemeClr>
              </a:buClr>
              <a:buFont typeface="Arial" pitchFamily="34" charset="0"/>
              <a:buChar char="•"/>
            </a:pPr>
            <a:r>
              <a:rPr lang="el-GR" sz="4000" dirty="0" smtClean="0"/>
              <a:t>Μεταγραφή – Μετάφραση</a:t>
            </a:r>
          </a:p>
          <a:p>
            <a:pPr marL="285750" indent="-285750">
              <a:buClr>
                <a:schemeClr val="accent2">
                  <a:lumMod val="60000"/>
                  <a:lumOff val="40000"/>
                </a:schemeClr>
              </a:buClr>
              <a:buFont typeface="Arial" pitchFamily="34" charset="0"/>
              <a:buChar char="•"/>
            </a:pPr>
            <a:r>
              <a:rPr lang="el-GR" sz="4000" dirty="0" smtClean="0"/>
              <a:t>Συμπληρωματικότητα Βάσεων</a:t>
            </a:r>
          </a:p>
          <a:p>
            <a:pPr marL="285750" indent="-285750">
              <a:buClr>
                <a:schemeClr val="accent2">
                  <a:lumMod val="60000"/>
                  <a:lumOff val="40000"/>
                </a:schemeClr>
              </a:buClr>
              <a:buFont typeface="Arial" pitchFamily="34" charset="0"/>
              <a:buChar char="•"/>
            </a:pPr>
            <a:r>
              <a:rPr lang="el-GR" sz="4000" dirty="0" smtClean="0"/>
              <a:t>Εξαγωγή </a:t>
            </a:r>
            <a:r>
              <a:rPr lang="en-US" sz="4000" dirty="0" smtClean="0"/>
              <a:t>DNA</a:t>
            </a:r>
            <a:endParaRPr lang="el-GR" sz="4000" dirty="0"/>
          </a:p>
        </p:txBody>
      </p:sp>
    </p:spTree>
    <p:extLst>
      <p:ext uri="{BB962C8B-B14F-4D97-AF65-F5344CB8AC3E}">
        <p14:creationId xmlns:p14="http://schemas.microsoft.com/office/powerpoint/2010/main" val="2768747719"/>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effectLst>
                  <a:outerShdw blurRad="26000" dist="26000" dir="14500000" algn="tl" rotWithShape="0">
                    <a:srgbClr val="000000">
                      <a:alpha val="40000"/>
                    </a:srgbClr>
                  </a:outerShdw>
                  <a:reflection blurRad="6350" stA="60000" endA="900" endPos="58000" dir="5400000" sy="-100000" algn="bl" rotWithShape="0"/>
                </a:effectLst>
              </a:rPr>
              <a:t>ΣΥΜΠΕΡΑΣΜΑΤΑ</a:t>
            </a:r>
            <a:endParaRPr lang="el-GR" dirty="0">
              <a:effectLst>
                <a:outerShdw blurRad="26000" dist="26000" dir="14500000" algn="tl" rotWithShape="0">
                  <a:srgbClr val="000000">
                    <a:alpha val="40000"/>
                  </a:srgbClr>
                </a:outerShdw>
                <a:reflection blurRad="6350" stA="60000" endA="900" endPos="58000" dir="5400000" sy="-100000" algn="bl" rotWithShape="0"/>
              </a:effectLst>
            </a:endParaRPr>
          </a:p>
        </p:txBody>
      </p:sp>
      <p:sp>
        <p:nvSpPr>
          <p:cNvPr id="3" name="Θέση κειμένου 2"/>
          <p:cNvSpPr>
            <a:spLocks noGrp="1"/>
          </p:cNvSpPr>
          <p:nvPr>
            <p:ph type="body" idx="1"/>
          </p:nvPr>
        </p:nvSpPr>
        <p:spPr>
          <a:xfrm>
            <a:off x="971600" y="1700808"/>
            <a:ext cx="6624736" cy="3312368"/>
          </a:xfrm>
        </p:spPr>
        <p:txBody>
          <a:bodyPr>
            <a:normAutofit/>
          </a:bodyPr>
          <a:lstStyle/>
          <a:p>
            <a:r>
              <a:rPr lang="el-GR" sz="3200" dirty="0" smtClean="0"/>
              <a:t>Ακολουθούν τα συμπεράσματά μας για τη χρήση της εικονικής πραγματικότητας στην εκπαίδευση.</a:t>
            </a:r>
            <a:endParaRPr lang="el-GR" sz="3200" dirty="0"/>
          </a:p>
        </p:txBody>
      </p:sp>
    </p:spTree>
    <p:extLst>
      <p:ext uri="{BB962C8B-B14F-4D97-AF65-F5344CB8AC3E}">
        <p14:creationId xmlns:p14="http://schemas.microsoft.com/office/powerpoint/2010/main" val="1099564159"/>
      </p:ext>
    </p:extLst>
  </p:cSld>
  <p:clrMapOvr>
    <a:masterClrMapping/>
  </p:clrMapOvr>
  <mc:AlternateContent xmlns:mc="http://schemas.openxmlformats.org/markup-compatibility/2006">
    <mc:Choice xmlns:p14="http://schemas.microsoft.com/office/powerpoint/2010/main" Requires="p14">
      <p:transition spd="slow" p14:dur="4000">
        <p14:vortex dir="u"/>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scene3d>
              <a:camera prst="orthographicFront"/>
              <a:lightRig rig="threePt" dir="t"/>
            </a:scene3d>
            <a:sp3d extrusionH="57150">
              <a:bevelT w="38100" h="38100" prst="convex"/>
            </a:sp3d>
          </a:bodyPr>
          <a:lstStyle/>
          <a:p>
            <a:r>
              <a:rPr lang="el-GR" dirty="0" smtClean="0">
                <a:effectLst>
                  <a:glow rad="101600">
                    <a:schemeClr val="accent4">
                      <a:satMod val="175000"/>
                      <a:alpha val="40000"/>
                    </a:schemeClr>
                  </a:glow>
                  <a:outerShdw blurRad="26000" dist="26000" dir="14500000" algn="tl" rotWithShape="0">
                    <a:srgbClr val="000000">
                      <a:alpha val="40000"/>
                    </a:srgbClr>
                  </a:outerShdw>
                </a:effectLst>
              </a:rPr>
              <a:t>Εικονική πραγματικότητα και εκπαίδευση.</a:t>
            </a:r>
            <a:endParaRPr lang="el-GR" dirty="0">
              <a:effectLst>
                <a:glow rad="101600">
                  <a:schemeClr val="accent4">
                    <a:satMod val="175000"/>
                    <a:alpha val="40000"/>
                  </a:schemeClr>
                </a:glow>
                <a:outerShdw blurRad="26000" dist="26000" dir="14500000" algn="tl" rotWithShape="0">
                  <a:srgbClr val="000000">
                    <a:alpha val="40000"/>
                  </a:srgbClr>
                </a:outerShdw>
              </a:effectLst>
            </a:endParaRPr>
          </a:p>
        </p:txBody>
      </p:sp>
      <p:sp>
        <p:nvSpPr>
          <p:cNvPr id="3" name="Θέση περιεχομένου 2"/>
          <p:cNvSpPr>
            <a:spLocks noGrp="1"/>
          </p:cNvSpPr>
          <p:nvPr>
            <p:ph idx="1"/>
          </p:nvPr>
        </p:nvSpPr>
        <p:spPr/>
        <p:txBody>
          <a:bodyPr/>
          <a:lstStyle/>
          <a:p>
            <a:r>
              <a:rPr lang="el-GR" dirty="0" smtClean="0"/>
              <a:t>«Βοηθάει τους μαθητές να εμπεδώσουν καλύτερα τις γνώσεις απ’ ότι τα βιβλία, καθώς οι μαθητές μπορούν να ‘μπουν’ μέσα στο εικονικό περιβάλλον, δηλαδή να το ζήσουν. Φανταστείτε πώς θα ήταν να μπορείτε να περπατήσετε στην Αρχαία Ρώμη.» </a:t>
            </a:r>
          </a:p>
          <a:p>
            <a:pPr marL="64008" indent="0">
              <a:buNone/>
            </a:pPr>
            <a:r>
              <a:rPr lang="el-GR" i="1" dirty="0" smtClean="0"/>
              <a:t>    Αλεξανδρόπουλος Ι.</a:t>
            </a:r>
            <a:endParaRPr lang="el-GR" i="1" dirty="0"/>
          </a:p>
        </p:txBody>
      </p:sp>
    </p:spTree>
    <p:extLst>
      <p:ext uri="{BB962C8B-B14F-4D97-AF65-F5344CB8AC3E}">
        <p14:creationId xmlns:p14="http://schemas.microsoft.com/office/powerpoint/2010/main" val="729837570"/>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effectLst>
                  <a:glow rad="63500">
                    <a:schemeClr val="accent4">
                      <a:satMod val="175000"/>
                      <a:alpha val="40000"/>
                    </a:schemeClr>
                  </a:glow>
                  <a:outerShdw blurRad="26000" dist="26000" dir="14500000" algn="tl" rotWithShape="0">
                    <a:srgbClr val="000000">
                      <a:alpha val="40000"/>
                    </a:srgbClr>
                  </a:outerShdw>
                </a:effectLst>
              </a:rPr>
              <a:t>Εικονική πραγματικότητα και εκπαίδευση.</a:t>
            </a:r>
          </a:p>
        </p:txBody>
      </p:sp>
      <p:sp>
        <p:nvSpPr>
          <p:cNvPr id="3" name="Θέση περιεχομένου 2"/>
          <p:cNvSpPr>
            <a:spLocks noGrp="1"/>
          </p:cNvSpPr>
          <p:nvPr>
            <p:ph idx="1"/>
          </p:nvPr>
        </p:nvSpPr>
        <p:spPr/>
        <p:txBody>
          <a:bodyPr/>
          <a:lstStyle/>
          <a:p>
            <a:r>
              <a:rPr lang="el-GR" dirty="0" smtClean="0"/>
              <a:t>«Πιστεύω πως η χρήση εικονικής πραγματικότητας αναπτύσσει σε μικρό χρόνο τη νοημοσύνη των μαθητών.»</a:t>
            </a:r>
          </a:p>
          <a:p>
            <a:pPr marL="64008" indent="0">
              <a:buNone/>
            </a:pPr>
            <a:r>
              <a:rPr lang="el-GR" dirty="0"/>
              <a:t> </a:t>
            </a:r>
            <a:r>
              <a:rPr lang="el-GR" dirty="0" smtClean="0"/>
              <a:t>   </a:t>
            </a:r>
            <a:r>
              <a:rPr lang="el-GR" i="1" dirty="0" err="1" smtClean="0"/>
              <a:t>Μπουζούκης</a:t>
            </a:r>
            <a:r>
              <a:rPr lang="el-GR" i="1" dirty="0" smtClean="0"/>
              <a:t> Ι.</a:t>
            </a:r>
          </a:p>
          <a:p>
            <a:r>
              <a:rPr lang="el-GR" dirty="0" smtClean="0"/>
              <a:t>«Η διδασκαλία μέσα από την εικονική πραγματικότητα θα κέντριζε το ενδιαφέρον των μαθητών.»</a:t>
            </a:r>
          </a:p>
          <a:p>
            <a:pPr marL="64008" indent="0">
              <a:buNone/>
            </a:pPr>
            <a:r>
              <a:rPr lang="el-GR" dirty="0"/>
              <a:t> </a:t>
            </a:r>
            <a:r>
              <a:rPr lang="el-GR" dirty="0" smtClean="0"/>
              <a:t>   </a:t>
            </a:r>
            <a:r>
              <a:rPr lang="el-GR" i="1" dirty="0" err="1" smtClean="0"/>
              <a:t>Γερονίκος</a:t>
            </a:r>
            <a:r>
              <a:rPr lang="el-GR" i="1" dirty="0" smtClean="0"/>
              <a:t> Λ.</a:t>
            </a:r>
            <a:endParaRPr lang="el-GR" dirty="0"/>
          </a:p>
        </p:txBody>
      </p:sp>
    </p:spTree>
    <p:extLst>
      <p:ext uri="{BB962C8B-B14F-4D97-AF65-F5344CB8AC3E}">
        <p14:creationId xmlns:p14="http://schemas.microsoft.com/office/powerpoint/2010/main" val="2115427405"/>
      </p:ext>
    </p:extLst>
  </p:cSld>
  <p:clrMapOvr>
    <a:masterClrMapping/>
  </p:clrMapOvr>
  <mc:AlternateContent xmlns:mc="http://schemas.openxmlformats.org/markup-compatibility/2006">
    <mc:Choice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effectLst>
                  <a:outerShdw blurRad="26000" dist="26000" dir="14500000" algn="tl" rotWithShape="0">
                    <a:srgbClr val="000000">
                      <a:alpha val="40000"/>
                    </a:srgbClr>
                  </a:outerShdw>
                  <a:reflection blurRad="6350" stA="55000" endA="300" endPos="45500" dir="5400000" sy="-100000" algn="bl" rotWithShape="0"/>
                </a:effectLst>
              </a:rPr>
              <a:t>Εικονική πραγματικότητα και εκπαίδευση.</a:t>
            </a:r>
          </a:p>
        </p:txBody>
      </p:sp>
      <p:sp>
        <p:nvSpPr>
          <p:cNvPr id="3" name="Θέση περιεχομένου 2"/>
          <p:cNvSpPr>
            <a:spLocks noGrp="1"/>
          </p:cNvSpPr>
          <p:nvPr>
            <p:ph idx="1"/>
          </p:nvPr>
        </p:nvSpPr>
        <p:spPr/>
        <p:txBody>
          <a:bodyPr>
            <a:normAutofit lnSpcReduction="10000"/>
          </a:bodyPr>
          <a:lstStyle/>
          <a:p>
            <a:r>
              <a:rPr lang="el-GR" dirty="0" smtClean="0"/>
              <a:t>«Θεωρώ ότι για να μπορεί να βοηθήσει θα πρέπει να υπάρχει το κατάλληλο θεωρητικό υπόβαθρο ώστε να μπορεί να γίνει αντιληπτή.»</a:t>
            </a:r>
          </a:p>
          <a:p>
            <a:pPr marL="64008" indent="0">
              <a:buNone/>
            </a:pPr>
            <a:r>
              <a:rPr lang="el-GR" dirty="0"/>
              <a:t> </a:t>
            </a:r>
            <a:r>
              <a:rPr lang="el-GR" dirty="0" smtClean="0"/>
              <a:t>   </a:t>
            </a:r>
            <a:r>
              <a:rPr lang="el-GR" i="1" dirty="0" smtClean="0"/>
              <a:t>Καλαντζή Μ.</a:t>
            </a:r>
          </a:p>
          <a:p>
            <a:r>
              <a:rPr lang="el-GR" dirty="0" smtClean="0"/>
              <a:t>Η χρήση της τεχνολογίας δίνει τη δυνατότητα απλά και εύκολα να εξηγήσουμε και να επιβεβαιώσουμε τη θεωρία.</a:t>
            </a:r>
          </a:p>
          <a:p>
            <a:pPr marL="64008" indent="0">
              <a:buNone/>
            </a:pPr>
            <a:r>
              <a:rPr lang="el-GR" i="1" dirty="0"/>
              <a:t> </a:t>
            </a:r>
            <a:r>
              <a:rPr lang="el-GR" i="1" dirty="0" smtClean="0"/>
              <a:t>  </a:t>
            </a:r>
            <a:r>
              <a:rPr lang="el-GR" i="1" dirty="0" err="1" smtClean="0"/>
              <a:t>Ναβροζίδης</a:t>
            </a:r>
            <a:r>
              <a:rPr lang="el-GR" i="1" dirty="0" smtClean="0"/>
              <a:t> Γ.</a:t>
            </a:r>
            <a:endParaRPr lang="el-GR" i="1" dirty="0"/>
          </a:p>
        </p:txBody>
      </p:sp>
    </p:spTree>
    <p:extLst>
      <p:ext uri="{BB962C8B-B14F-4D97-AF65-F5344CB8AC3E}">
        <p14:creationId xmlns:p14="http://schemas.microsoft.com/office/powerpoint/2010/main" val="509114108"/>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effectLst>
                  <a:glow rad="101600">
                    <a:schemeClr val="tx1">
                      <a:lumMod val="95000"/>
                      <a:alpha val="60000"/>
                    </a:schemeClr>
                  </a:glow>
                  <a:outerShdw blurRad="26000" dist="26000" dir="14500000" algn="tl" rotWithShape="0">
                    <a:srgbClr val="000000">
                      <a:alpha val="40000"/>
                    </a:srgbClr>
                  </a:outerShdw>
                  <a:reflection blurRad="6350" stA="60000" endA="900" endPos="58000" dir="5400000" sy="-100000" algn="bl" rotWithShape="0"/>
                </a:effectLst>
              </a:rPr>
              <a:t>Εικονική πραγματικότητα και εκπαίδευση.</a:t>
            </a:r>
          </a:p>
        </p:txBody>
      </p:sp>
      <p:sp>
        <p:nvSpPr>
          <p:cNvPr id="3" name="Θέση περιεχομένου 2"/>
          <p:cNvSpPr>
            <a:spLocks noGrp="1"/>
          </p:cNvSpPr>
          <p:nvPr>
            <p:ph idx="1"/>
          </p:nvPr>
        </p:nvSpPr>
        <p:spPr/>
        <p:txBody>
          <a:bodyPr/>
          <a:lstStyle/>
          <a:p>
            <a:r>
              <a:rPr lang="el-GR" dirty="0" smtClean="0"/>
              <a:t>«Μπορούμε να μελετήσουμε αντικείμενα τα οποία είναι αδύνατο να κατανοηθούν διαφορετικά, εξαιτίας τους μεγέθους, της θέσης τους και των ιδιοτήτων τους.»</a:t>
            </a:r>
          </a:p>
          <a:p>
            <a:pPr marL="64008" indent="0">
              <a:buNone/>
            </a:pPr>
            <a:r>
              <a:rPr lang="el-GR" dirty="0"/>
              <a:t> </a:t>
            </a:r>
            <a:r>
              <a:rPr lang="el-GR" dirty="0" smtClean="0"/>
              <a:t>   </a:t>
            </a:r>
            <a:r>
              <a:rPr lang="el-GR" i="1" dirty="0" err="1" smtClean="0"/>
              <a:t>Χαρίτος</a:t>
            </a:r>
            <a:r>
              <a:rPr lang="el-GR" i="1" dirty="0" smtClean="0"/>
              <a:t> Μ.</a:t>
            </a:r>
          </a:p>
          <a:p>
            <a:r>
              <a:rPr lang="el-GR" i="1" dirty="0" smtClean="0"/>
              <a:t>«</a:t>
            </a:r>
            <a:r>
              <a:rPr lang="el-GR" dirty="0" smtClean="0"/>
              <a:t>Μπορεί να βοηθήσει στην πραγματοποίηση δύσκολων και επικίνδυνων πειραμάτων.</a:t>
            </a:r>
          </a:p>
          <a:p>
            <a:pPr marL="64008" indent="0">
              <a:buNone/>
            </a:pPr>
            <a:r>
              <a:rPr lang="el-GR" dirty="0"/>
              <a:t> </a:t>
            </a:r>
            <a:r>
              <a:rPr lang="el-GR" dirty="0" smtClean="0"/>
              <a:t>   </a:t>
            </a:r>
            <a:r>
              <a:rPr lang="el-GR" i="1" dirty="0" err="1" smtClean="0"/>
              <a:t>Σαμσωνίδης</a:t>
            </a:r>
            <a:r>
              <a:rPr lang="el-GR" i="1" dirty="0" smtClean="0"/>
              <a:t> Κ.</a:t>
            </a:r>
            <a:endParaRPr lang="el-GR" dirty="0"/>
          </a:p>
        </p:txBody>
      </p:sp>
    </p:spTree>
    <p:extLst>
      <p:ext uri="{BB962C8B-B14F-4D97-AF65-F5344CB8AC3E}">
        <p14:creationId xmlns:p14="http://schemas.microsoft.com/office/powerpoint/2010/main" val="3099631409"/>
      </p:ext>
    </p:extLst>
  </p:cSld>
  <p:clrMapOvr>
    <a:masterClrMapping/>
  </p:clrMapOvr>
  <mc:AlternateContent xmlns:mc="http://schemas.openxmlformats.org/markup-compatibility/2006">
    <mc:Choice xmlns:p14="http://schemas.microsoft.com/office/powerpoint/2010/main" Requires="p14">
      <p:transition spd="slow" p14:dur="4000">
        <p14:vortex dir="u"/>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effectLst>
                  <a:glow rad="101600">
                    <a:srgbClr val="C00000">
                      <a:alpha val="60000"/>
                    </a:srgbClr>
                  </a:glow>
                  <a:outerShdw blurRad="26000" dist="26000" dir="14500000" algn="tl" rotWithShape="0">
                    <a:srgbClr val="000000">
                      <a:alpha val="40000"/>
                    </a:srgbClr>
                  </a:outerShdw>
                </a:effectLst>
              </a:rPr>
              <a:t>Ερευνητική Εργασία</a:t>
            </a:r>
            <a:endParaRPr lang="el-GR" dirty="0">
              <a:effectLst>
                <a:glow rad="101600">
                  <a:srgbClr val="C00000">
                    <a:alpha val="60000"/>
                  </a:srgbClr>
                </a:glow>
                <a:outerShdw blurRad="26000" dist="26000" dir="14500000" algn="tl" rotWithShape="0">
                  <a:srgbClr val="000000">
                    <a:alpha val="40000"/>
                  </a:srgbClr>
                </a:outerShdw>
              </a:effectLst>
            </a:endParaRPr>
          </a:p>
        </p:txBody>
      </p:sp>
      <p:sp>
        <p:nvSpPr>
          <p:cNvPr id="3" name="Θέση κειμένου 2"/>
          <p:cNvSpPr>
            <a:spLocks noGrp="1"/>
          </p:cNvSpPr>
          <p:nvPr>
            <p:ph type="body" idx="1"/>
          </p:nvPr>
        </p:nvSpPr>
        <p:spPr>
          <a:xfrm>
            <a:off x="381000" y="1633536"/>
            <a:ext cx="4767064" cy="2731568"/>
          </a:xfrm>
        </p:spPr>
        <p:txBody>
          <a:bodyPr>
            <a:noAutofit/>
          </a:bodyPr>
          <a:lstStyle/>
          <a:p>
            <a:r>
              <a:rPr lang="el-GR" sz="3200" dirty="0" smtClean="0"/>
              <a:t>Παρακάτω παρουσιάζουμε πώς κρίναμε την συνεργασία μας στα πλαίσια της ερευνητικής εργασίας και αν θα αλλάζαμε κάτι στην όλη πορεία μας.</a:t>
            </a:r>
            <a:endParaRPr lang="el-GR" sz="3200" dirty="0"/>
          </a:p>
        </p:txBody>
      </p:sp>
    </p:spTree>
    <p:extLst>
      <p:ext uri="{BB962C8B-B14F-4D97-AF65-F5344CB8AC3E}">
        <p14:creationId xmlns:p14="http://schemas.microsoft.com/office/powerpoint/2010/main" val="661466795"/>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Ερευνητική Εργασία</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«Θα κράταγα την ομάδα μας όπως είναι γιατί υπήρχε πολύ καλή χημεία.»</a:t>
            </a:r>
          </a:p>
          <a:p>
            <a:pPr marL="64008" indent="0">
              <a:buNone/>
            </a:pPr>
            <a:r>
              <a:rPr lang="el-GR" dirty="0"/>
              <a:t> </a:t>
            </a:r>
            <a:r>
              <a:rPr lang="el-GR" dirty="0" smtClean="0"/>
              <a:t>   </a:t>
            </a:r>
            <a:r>
              <a:rPr lang="el-GR" i="1" dirty="0" smtClean="0"/>
              <a:t>Αλεξανδρόπουλος Ι.</a:t>
            </a:r>
          </a:p>
          <a:p>
            <a:r>
              <a:rPr lang="el-GR" dirty="0" smtClean="0"/>
              <a:t>«Με ενθουσίασε αρκετά η συνεργασία της ομάδας μας.»</a:t>
            </a:r>
          </a:p>
          <a:p>
            <a:pPr marL="64008" indent="0">
              <a:buNone/>
            </a:pPr>
            <a:r>
              <a:rPr lang="el-GR" dirty="0"/>
              <a:t> </a:t>
            </a:r>
            <a:r>
              <a:rPr lang="el-GR" dirty="0" smtClean="0"/>
              <a:t>  </a:t>
            </a:r>
            <a:r>
              <a:rPr lang="el-GR" i="1" dirty="0" smtClean="0"/>
              <a:t>Καλαντζή Μ.</a:t>
            </a:r>
          </a:p>
          <a:p>
            <a:r>
              <a:rPr lang="el-GR" dirty="0" smtClean="0"/>
              <a:t>«Ήταν μια ευκαιρία να δεθούμε μεταξύ μας.»</a:t>
            </a:r>
          </a:p>
          <a:p>
            <a:pPr marL="64008" indent="0">
              <a:buNone/>
            </a:pPr>
            <a:r>
              <a:rPr lang="el-GR" dirty="0"/>
              <a:t> </a:t>
            </a:r>
            <a:r>
              <a:rPr lang="el-GR" dirty="0" smtClean="0"/>
              <a:t>  </a:t>
            </a:r>
            <a:r>
              <a:rPr lang="el-GR" i="1" dirty="0" err="1" smtClean="0"/>
              <a:t>Καρποδίνη</a:t>
            </a:r>
            <a:r>
              <a:rPr lang="el-GR" i="1" dirty="0" smtClean="0"/>
              <a:t> Ο.</a:t>
            </a:r>
            <a:endParaRPr lang="el-GR" dirty="0"/>
          </a:p>
        </p:txBody>
      </p:sp>
    </p:spTree>
    <p:extLst>
      <p:ext uri="{BB962C8B-B14F-4D97-AF65-F5344CB8AC3E}">
        <p14:creationId xmlns:p14="http://schemas.microsoft.com/office/powerpoint/2010/main" val="3818741896"/>
      </p:ext>
    </p:extLst>
  </p:cSld>
  <p:clrMapOvr>
    <a:masterClrMapping/>
  </p:clrMapOvr>
  <mc:AlternateContent xmlns:mc="http://schemas.openxmlformats.org/markup-compatibility/2006">
    <mc:Choice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Ερευνητική Εργασία</a:t>
            </a:r>
          </a:p>
        </p:txBody>
      </p:sp>
      <p:sp>
        <p:nvSpPr>
          <p:cNvPr id="3" name="Θέση περιεχομένου 2"/>
          <p:cNvSpPr>
            <a:spLocks noGrp="1"/>
          </p:cNvSpPr>
          <p:nvPr>
            <p:ph idx="1"/>
          </p:nvPr>
        </p:nvSpPr>
        <p:spPr/>
        <p:txBody>
          <a:bodyPr/>
          <a:lstStyle/>
          <a:p>
            <a:r>
              <a:rPr lang="el-GR" dirty="0" smtClean="0"/>
              <a:t>«Κρατάω την ομαδικότητα και το πνεύμα συνεργασίας και θα άλλαζα τους χρόνους των συναντήσεών μας.»</a:t>
            </a:r>
          </a:p>
          <a:p>
            <a:pPr marL="64008" indent="0">
              <a:buNone/>
            </a:pPr>
            <a:r>
              <a:rPr lang="el-GR" dirty="0"/>
              <a:t> </a:t>
            </a:r>
            <a:r>
              <a:rPr lang="el-GR" dirty="0" smtClean="0"/>
              <a:t>  </a:t>
            </a:r>
            <a:r>
              <a:rPr lang="el-GR" i="1" dirty="0" err="1" smtClean="0"/>
              <a:t>Αραούζου</a:t>
            </a:r>
            <a:r>
              <a:rPr lang="el-GR" i="1" dirty="0" smtClean="0"/>
              <a:t> Α.</a:t>
            </a:r>
          </a:p>
          <a:p>
            <a:r>
              <a:rPr lang="el-GR" dirty="0" smtClean="0"/>
              <a:t>«Θα ήθελα να είμαστε πιο συνεργάσιμοι και να αντιμετωπίζαμε πιο ομαδικά τα προβλήματα που παρουσιάστηκαν. Δε θα άλλαζα όμως την ομάδα μου.</a:t>
            </a:r>
          </a:p>
          <a:p>
            <a:pPr marL="64008" indent="0">
              <a:buNone/>
            </a:pPr>
            <a:r>
              <a:rPr lang="el-GR" dirty="0"/>
              <a:t> </a:t>
            </a:r>
            <a:r>
              <a:rPr lang="el-GR" dirty="0" smtClean="0"/>
              <a:t>   </a:t>
            </a:r>
            <a:r>
              <a:rPr lang="el-GR" i="1" dirty="0" err="1" smtClean="0"/>
              <a:t>Σαμσωνίδης</a:t>
            </a:r>
            <a:r>
              <a:rPr lang="el-GR" i="1" dirty="0" smtClean="0"/>
              <a:t> Κ.</a:t>
            </a:r>
            <a:endParaRPr lang="el-GR" dirty="0"/>
          </a:p>
        </p:txBody>
      </p:sp>
    </p:spTree>
    <p:extLst>
      <p:ext uri="{BB962C8B-B14F-4D97-AF65-F5344CB8AC3E}">
        <p14:creationId xmlns:p14="http://schemas.microsoft.com/office/powerpoint/2010/main" val="3282259913"/>
      </p:ext>
    </p:extLst>
  </p:cSld>
  <p:clrMapOvr>
    <a:masterClrMapping/>
  </p:clrMapOvr>
  <mc:AlternateContent xmlns:mc="http://schemas.openxmlformats.org/markup-compatibility/2006">
    <mc:Choice xmlns:p14="http://schemas.microsoft.com/office/powerpoint/2010/main" Requires="p14">
      <p:transition spd="slow" p14:dur="4000">
        <p14:vortex dir="u"/>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260648"/>
            <a:ext cx="7239000" cy="1362075"/>
          </a:xfrm>
        </p:spPr>
        <p:txBody>
          <a:bodyPr/>
          <a:lstStyle/>
          <a:p>
            <a:r>
              <a:rPr lang="el-GR" dirty="0" smtClean="0">
                <a:effectLst>
                  <a:glow rad="228600">
                    <a:schemeClr val="accent4">
                      <a:satMod val="175000"/>
                      <a:alpha val="40000"/>
                    </a:schemeClr>
                  </a:glow>
                  <a:outerShdw blurRad="26000" dist="26000" dir="14500000" algn="tl" rotWithShape="0">
                    <a:srgbClr val="000000">
                      <a:alpha val="40000"/>
                    </a:srgbClr>
                  </a:outerShdw>
                </a:effectLst>
              </a:rPr>
              <a:t>Τι είναι εικονική πραγματικότητα;</a:t>
            </a:r>
            <a:endParaRPr lang="el-GR" dirty="0">
              <a:effectLst>
                <a:glow rad="228600">
                  <a:schemeClr val="accent4">
                    <a:satMod val="175000"/>
                    <a:alpha val="40000"/>
                  </a:schemeClr>
                </a:glow>
                <a:outerShdw blurRad="26000" dist="26000" dir="14500000" algn="tl" rotWithShape="0">
                  <a:srgbClr val="000000">
                    <a:alpha val="40000"/>
                  </a:srgbClr>
                </a:outerShdw>
              </a:effectLst>
            </a:endParaRPr>
          </a:p>
        </p:txBody>
      </p:sp>
      <p:sp>
        <p:nvSpPr>
          <p:cNvPr id="3" name="Θέση κειμένου 2"/>
          <p:cNvSpPr>
            <a:spLocks noGrp="1"/>
          </p:cNvSpPr>
          <p:nvPr>
            <p:ph type="body" idx="1"/>
          </p:nvPr>
        </p:nvSpPr>
        <p:spPr>
          <a:xfrm>
            <a:off x="381000" y="1633536"/>
            <a:ext cx="8439472" cy="4459760"/>
          </a:xfrm>
        </p:spPr>
        <p:txBody>
          <a:bodyPr>
            <a:normAutofit fontScale="70000" lnSpcReduction="20000"/>
          </a:bodyPr>
          <a:lstStyle/>
          <a:p>
            <a:r>
              <a:rPr lang="el-GR" sz="3600" dirty="0"/>
              <a:t>Η </a:t>
            </a:r>
            <a:r>
              <a:rPr lang="el-GR" sz="3600" b="1" dirty="0"/>
              <a:t>Εικονική Πραγματικότητα</a:t>
            </a:r>
            <a:r>
              <a:rPr lang="el-GR" sz="3600" dirty="0"/>
              <a:t> (αγγλ. </a:t>
            </a:r>
            <a:r>
              <a:rPr lang="el-GR" sz="3600" b="1" dirty="0" err="1"/>
              <a:t>Virtual</a:t>
            </a:r>
            <a:r>
              <a:rPr lang="el-GR" sz="3600" b="1" dirty="0"/>
              <a:t> </a:t>
            </a:r>
            <a:r>
              <a:rPr lang="el-GR" sz="3600" b="1" dirty="0" err="1"/>
              <a:t>Reality</a:t>
            </a:r>
            <a:r>
              <a:rPr lang="el-GR" sz="3600" dirty="0"/>
              <a:t> (</a:t>
            </a:r>
            <a:r>
              <a:rPr lang="el-GR" sz="3600" b="1" dirty="0"/>
              <a:t>VR</a:t>
            </a:r>
            <a:r>
              <a:rPr lang="el-GR" sz="3600" dirty="0"/>
              <a:t>)) είναι η </a:t>
            </a:r>
            <a:r>
              <a:rPr lang="el-GR" sz="3600" dirty="0">
                <a:hlinkClick r:id="rId2" tooltip="Προσομοίωση (δεν έχει γραφτεί ακόμα)"/>
              </a:rPr>
              <a:t>προσομοίωση</a:t>
            </a:r>
            <a:r>
              <a:rPr lang="el-GR" sz="3600" dirty="0"/>
              <a:t> ενός </a:t>
            </a:r>
            <a:r>
              <a:rPr lang="el-GR" sz="3600" dirty="0">
                <a:hlinkClick r:id="rId3" tooltip="Περιβάλλον"/>
              </a:rPr>
              <a:t>περιβάλλοντος</a:t>
            </a:r>
            <a:r>
              <a:rPr lang="el-GR" sz="3600" dirty="0"/>
              <a:t> από έναν </a:t>
            </a:r>
            <a:r>
              <a:rPr lang="el-GR" sz="3600" dirty="0">
                <a:hlinkClick r:id="rId4" tooltip="Ηλεκτρονικός Υπολογιστής"/>
              </a:rPr>
              <a:t>υπολογιστή</a:t>
            </a:r>
            <a:r>
              <a:rPr lang="el-GR" sz="3600" dirty="0" smtClean="0"/>
              <a:t>. (</a:t>
            </a:r>
            <a:r>
              <a:rPr lang="en-US" sz="3600" dirty="0" smtClean="0"/>
              <a:t>Wikipedia)</a:t>
            </a:r>
            <a:endParaRPr lang="el-GR" sz="3600" dirty="0" smtClean="0"/>
          </a:p>
          <a:p>
            <a:endParaRPr lang="en-US" sz="3600" dirty="0" smtClean="0"/>
          </a:p>
          <a:p>
            <a:r>
              <a:rPr lang="el-GR" sz="4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4">
                      <a:satMod val="175000"/>
                      <a:alpha val="40000"/>
                    </a:schemeClr>
                  </a:glow>
                </a:effectLst>
              </a:rPr>
              <a:t>Προσομοίωση (</a:t>
            </a:r>
            <a:r>
              <a:rPr lang="el-GR" sz="46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4">
                      <a:satMod val="175000"/>
                      <a:alpha val="40000"/>
                    </a:schemeClr>
                  </a:glow>
                </a:effectLst>
              </a:rPr>
              <a:t>simulation</a:t>
            </a:r>
            <a:r>
              <a:rPr lang="el-GR" sz="4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4">
                      <a:satMod val="175000"/>
                      <a:alpha val="40000"/>
                    </a:schemeClr>
                  </a:glow>
                </a:effectLst>
              </a:rPr>
              <a:t>) </a:t>
            </a:r>
            <a:r>
              <a:rPr lang="el-GR" sz="3600" dirty="0"/>
              <a:t>είναι η αναπαράσταση μιας διεργασίας με τη βοήθεια ενός μοντέλου. Η αναπαράσταση αυτή μπορεί να είναι: οικονομικότερη, </a:t>
            </a:r>
          </a:p>
          <a:p>
            <a:r>
              <a:rPr lang="el-GR" sz="3600" dirty="0"/>
              <a:t>ταχύτερη, </a:t>
            </a:r>
          </a:p>
          <a:p>
            <a:r>
              <a:rPr lang="el-GR" sz="3600" dirty="0"/>
              <a:t>λιγότερο επικίνδυνη ή </a:t>
            </a:r>
          </a:p>
          <a:p>
            <a:r>
              <a:rPr lang="el-GR" sz="3600" dirty="0"/>
              <a:t>περισσότερο προσιτή </a:t>
            </a:r>
          </a:p>
          <a:p>
            <a:r>
              <a:rPr lang="el-GR" sz="3600" dirty="0"/>
              <a:t>από την πραγματική διεργασία. </a:t>
            </a:r>
          </a:p>
        </p:txBody>
      </p:sp>
    </p:spTree>
    <p:extLst>
      <p:ext uri="{BB962C8B-B14F-4D97-AF65-F5344CB8AC3E}">
        <p14:creationId xmlns:p14="http://schemas.microsoft.com/office/powerpoint/2010/main" val="2524303112"/>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effectLst>
                  <a:glow rad="228600">
                    <a:schemeClr val="accent4">
                      <a:satMod val="175000"/>
                      <a:alpha val="40000"/>
                    </a:schemeClr>
                  </a:glow>
                  <a:outerShdw blurRad="26000" dist="26000" dir="14500000" algn="tl" rotWithShape="0">
                    <a:srgbClr val="000000">
                      <a:alpha val="40000"/>
                    </a:srgbClr>
                  </a:outerShdw>
                </a:effectLst>
              </a:rPr>
              <a:t>Εικονική πραγματικότητα και θετικές επιστήμες.</a:t>
            </a:r>
            <a:endParaRPr lang="el-GR" dirty="0">
              <a:effectLst>
                <a:glow rad="228600">
                  <a:schemeClr val="accent4">
                    <a:satMod val="175000"/>
                    <a:alpha val="40000"/>
                  </a:schemeClr>
                </a:glow>
                <a:outerShdw blurRad="26000" dist="26000" dir="14500000" algn="tl" rotWithShape="0">
                  <a:srgbClr val="000000">
                    <a:alpha val="40000"/>
                  </a:srgbClr>
                </a:outerShdw>
              </a:effectLst>
            </a:endParaRPr>
          </a:p>
        </p:txBody>
      </p:sp>
      <p:sp>
        <p:nvSpPr>
          <p:cNvPr id="3" name="Θέση κειμένου 2"/>
          <p:cNvSpPr>
            <a:spLocks noGrp="1"/>
          </p:cNvSpPr>
          <p:nvPr>
            <p:ph type="body" idx="1"/>
          </p:nvPr>
        </p:nvSpPr>
        <p:spPr>
          <a:xfrm>
            <a:off x="381000" y="1633536"/>
            <a:ext cx="8079432" cy="4675784"/>
          </a:xfrm>
        </p:spPr>
        <p:txBody>
          <a:bodyPr>
            <a:normAutofit lnSpcReduction="10000"/>
          </a:bodyPr>
          <a:lstStyle/>
          <a:p>
            <a:r>
              <a:rPr lang="el-GR" sz="2400" dirty="0" smtClean="0"/>
              <a:t>Η χρήση της εικονικής πραγματικότητας είναι ιδιαίτερα διαδεδομένη στις θετικές επιστήμες και ειδικότερα στους τομείς εκείνους που αντιμετωπίζονται πειραματικά.</a:t>
            </a:r>
          </a:p>
          <a:p>
            <a:endParaRPr lang="el-GR" sz="2400" dirty="0"/>
          </a:p>
          <a:p>
            <a:r>
              <a:rPr lang="el-GR" sz="2400" dirty="0" smtClean="0"/>
              <a:t>Η χρήση υπολογιστών για τη δημιουργία πειραμάτων φυσικής, χημείας, μαθηματικών και βιολογίας έχει βοηθήσει:</a:t>
            </a:r>
          </a:p>
          <a:p>
            <a:pPr marL="397764" indent="-342900">
              <a:buFont typeface="Wingdings" pitchFamily="2" charset="2"/>
              <a:buChar char="Ø"/>
            </a:pPr>
            <a:r>
              <a:rPr lang="el-GR" sz="2400" dirty="0" smtClean="0"/>
              <a:t>Στην κατανόηση πολύπλοκων φαινομένων</a:t>
            </a:r>
          </a:p>
          <a:p>
            <a:pPr marL="397764" indent="-342900">
              <a:buFont typeface="Wingdings" pitchFamily="2" charset="2"/>
              <a:buChar char="Ø"/>
            </a:pPr>
            <a:r>
              <a:rPr lang="el-GR" sz="2400" dirty="0" smtClean="0"/>
              <a:t>Στην υλοποίηση «ακριβών» πειραμάτων</a:t>
            </a:r>
          </a:p>
          <a:p>
            <a:pPr marL="397764" indent="-342900">
              <a:buFont typeface="Wingdings" pitchFamily="2" charset="2"/>
              <a:buChar char="Ø"/>
            </a:pPr>
            <a:r>
              <a:rPr lang="el-GR" sz="2400" dirty="0" smtClean="0"/>
              <a:t>Στην υλοποίηση «αργών» πειραμάτων (ξεπερνώντας τα εμπόδια του χρόνου)</a:t>
            </a:r>
          </a:p>
          <a:p>
            <a:endParaRPr lang="el-GR" dirty="0"/>
          </a:p>
        </p:txBody>
      </p:sp>
    </p:spTree>
    <p:extLst>
      <p:ext uri="{BB962C8B-B14F-4D97-AF65-F5344CB8AC3E}">
        <p14:creationId xmlns:p14="http://schemas.microsoft.com/office/powerpoint/2010/main" val="374922185"/>
      </p:ext>
    </p:extLst>
  </p:cSld>
  <p:clrMapOvr>
    <a:masterClrMapping/>
  </p:clrMapOvr>
  <mc:AlternateContent xmlns:mc="http://schemas.openxmlformats.org/markup-compatibility/2006">
    <mc:Choice xmlns:p14="http://schemas.microsoft.com/office/powerpoint/2010/main" Requires="p14">
      <p:transition spd="slow" p14:dur="4000">
        <p14:vortex dir="u"/>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effectLst>
                  <a:glow rad="228600">
                    <a:schemeClr val="accent4">
                      <a:satMod val="175000"/>
                      <a:alpha val="40000"/>
                    </a:schemeClr>
                  </a:glow>
                  <a:outerShdw blurRad="26000" dist="26000" dir="14500000" algn="tl" rotWithShape="0">
                    <a:srgbClr val="000000">
                      <a:alpha val="40000"/>
                    </a:srgbClr>
                  </a:outerShdw>
                </a:effectLst>
              </a:rPr>
              <a:t>Πειράματα και σχολικό περιβάλλον</a:t>
            </a:r>
            <a:endParaRPr lang="el-GR" dirty="0">
              <a:effectLst>
                <a:glow rad="228600">
                  <a:schemeClr val="accent4">
                    <a:satMod val="175000"/>
                    <a:alpha val="40000"/>
                  </a:schemeClr>
                </a:glow>
                <a:outerShdw blurRad="26000" dist="26000" dir="14500000" algn="tl" rotWithShape="0">
                  <a:srgbClr val="000000">
                    <a:alpha val="40000"/>
                  </a:srgbClr>
                </a:outerShdw>
              </a:effectLst>
            </a:endParaRPr>
          </a:p>
        </p:txBody>
      </p:sp>
      <p:sp>
        <p:nvSpPr>
          <p:cNvPr id="3" name="Θέση κειμένου 2"/>
          <p:cNvSpPr>
            <a:spLocks noGrp="1"/>
          </p:cNvSpPr>
          <p:nvPr>
            <p:ph type="body" idx="1"/>
          </p:nvPr>
        </p:nvSpPr>
        <p:spPr>
          <a:xfrm>
            <a:off x="381000" y="1633536"/>
            <a:ext cx="8511480" cy="4891808"/>
          </a:xfrm>
        </p:spPr>
        <p:txBody>
          <a:bodyPr>
            <a:noAutofit/>
          </a:bodyPr>
          <a:lstStyle/>
          <a:p>
            <a:r>
              <a:rPr lang="el-GR" sz="2200" dirty="0" smtClean="0"/>
              <a:t>Επιθυμητό αποτέλεσμα της εργασίας μας ήταν η δημιουργία ενός εικονικού πειράματος από κάθε ομάδα εργασίας και τα βήματα που ακολουθήθηκαν ήταν τα εξής:</a:t>
            </a:r>
          </a:p>
          <a:p>
            <a:endParaRPr lang="el-GR" sz="2200" dirty="0"/>
          </a:p>
          <a:p>
            <a:pPr marL="397764" indent="-342900">
              <a:buFont typeface="Wingdings" pitchFamily="2" charset="2"/>
              <a:buChar char="ü"/>
            </a:pPr>
            <a:r>
              <a:rPr lang="el-GR" sz="2200" dirty="0" smtClean="0"/>
              <a:t>Εξοικείωση των μαθητών με γνωστά υπάρχοντα εκπαιδευτικά λογισμικά όπως το </a:t>
            </a:r>
            <a:r>
              <a:rPr lang="el-GR" sz="2200" dirty="0" err="1" smtClean="0"/>
              <a:t>Αβάκειο</a:t>
            </a:r>
            <a:r>
              <a:rPr lang="el-GR" sz="2200" dirty="0" smtClean="0"/>
              <a:t>.</a:t>
            </a:r>
          </a:p>
          <a:p>
            <a:pPr marL="397764" indent="-342900">
              <a:buFont typeface="Wingdings" pitchFamily="2" charset="2"/>
              <a:buChar char="ü"/>
            </a:pPr>
            <a:r>
              <a:rPr lang="el-GR" sz="2200" dirty="0" smtClean="0"/>
              <a:t>Χωρισμός των μαθητών σε ομάδες βάσει των ενδιαφερόντων τους.</a:t>
            </a:r>
          </a:p>
          <a:p>
            <a:pPr marL="397764" indent="-342900">
              <a:buFont typeface="Wingdings" pitchFamily="2" charset="2"/>
              <a:buChar char="ü"/>
            </a:pPr>
            <a:r>
              <a:rPr lang="el-GR" sz="2200" dirty="0" smtClean="0"/>
              <a:t>Αναζήτηση ανά ομάδα για κατάλληλο λογισμικό ανάλογα με το επιστημονικό πεδίο απασχόλησής τους.</a:t>
            </a:r>
          </a:p>
          <a:p>
            <a:pPr marL="397764" indent="-342900">
              <a:buFont typeface="Wingdings" pitchFamily="2" charset="2"/>
              <a:buChar char="ü"/>
            </a:pPr>
            <a:r>
              <a:rPr lang="el-GR" sz="2200" dirty="0" smtClean="0"/>
              <a:t>Επιλογή θέματος και ενότητας και υλοποίηση ενός ( ή περισσότερων) εικονικού πειράματος ανά ομάδα.</a:t>
            </a:r>
          </a:p>
          <a:p>
            <a:pPr marL="397764" indent="-342900">
              <a:buFont typeface="Wingdings" pitchFamily="2" charset="2"/>
              <a:buChar char="ü"/>
            </a:pPr>
            <a:r>
              <a:rPr lang="el-GR" sz="2200" dirty="0" smtClean="0"/>
              <a:t>Εξαγωγή συμπερασμάτων.</a:t>
            </a:r>
          </a:p>
          <a:p>
            <a:pPr marL="397764" indent="-342900">
              <a:buFont typeface="Wingdings" pitchFamily="2" charset="2"/>
              <a:buChar char="ü"/>
            </a:pPr>
            <a:endParaRPr lang="el-GR" dirty="0" smtClean="0"/>
          </a:p>
          <a:p>
            <a:endParaRPr lang="el-GR" dirty="0"/>
          </a:p>
        </p:txBody>
      </p:sp>
    </p:spTree>
    <p:extLst>
      <p:ext uri="{BB962C8B-B14F-4D97-AF65-F5344CB8AC3E}">
        <p14:creationId xmlns:p14="http://schemas.microsoft.com/office/powerpoint/2010/main" val="4153002606"/>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effectLst>
                  <a:glow rad="228600">
                    <a:schemeClr val="accent4">
                      <a:satMod val="175000"/>
                      <a:alpha val="40000"/>
                    </a:schemeClr>
                  </a:glow>
                  <a:outerShdw blurRad="26000" dist="26000" dir="14500000" algn="tl" rotWithShape="0">
                    <a:srgbClr val="000000">
                      <a:alpha val="40000"/>
                    </a:srgbClr>
                  </a:outerShdw>
                </a:effectLst>
              </a:rPr>
              <a:t>Ομάδες εργασίας</a:t>
            </a:r>
            <a:endParaRPr lang="el-GR" dirty="0">
              <a:effectLst>
                <a:glow rad="228600">
                  <a:schemeClr val="accent4">
                    <a:satMod val="175000"/>
                    <a:alpha val="40000"/>
                  </a:schemeClr>
                </a:glow>
                <a:outerShdw blurRad="26000" dist="26000" dir="14500000" algn="tl" rotWithShape="0">
                  <a:srgbClr val="000000">
                    <a:alpha val="40000"/>
                  </a:srgbClr>
                </a:outerShdw>
              </a:effectLst>
            </a:endParaRPr>
          </a:p>
        </p:txBody>
      </p:sp>
      <p:sp>
        <p:nvSpPr>
          <p:cNvPr id="3" name="Θέση κειμένου 2"/>
          <p:cNvSpPr>
            <a:spLocks noGrp="1"/>
          </p:cNvSpPr>
          <p:nvPr>
            <p:ph type="body" idx="1"/>
          </p:nvPr>
        </p:nvSpPr>
        <p:spPr>
          <a:xfrm>
            <a:off x="381000" y="1633536"/>
            <a:ext cx="7647384" cy="3739680"/>
          </a:xfrm>
        </p:spPr>
        <p:txBody>
          <a:bodyPr>
            <a:normAutofit/>
          </a:bodyPr>
          <a:lstStyle/>
          <a:p>
            <a:r>
              <a:rPr lang="el-GR" sz="3200" dirty="0" smtClean="0"/>
              <a:t>Παρακάτω θα παρουσιάσουμε τις πέντε ομάδες εργασίας που δημιουργήθηκαν, το επιλεγόμενο αντικείμενό τους καθώς και το λογισμικό που χρησιμοποίησαν.</a:t>
            </a:r>
            <a:endParaRPr lang="el-GR" sz="3200" dirty="0"/>
          </a:p>
        </p:txBody>
      </p:sp>
    </p:spTree>
    <p:extLst>
      <p:ext uri="{BB962C8B-B14F-4D97-AF65-F5344CB8AC3E}">
        <p14:creationId xmlns:p14="http://schemas.microsoft.com/office/powerpoint/2010/main" val="2054485755"/>
      </p:ext>
    </p:extLst>
  </p:cSld>
  <p:clrMapOvr>
    <a:masterClrMapping/>
  </p:clrMapOvr>
  <mc:AlternateContent xmlns:mc="http://schemas.openxmlformats.org/markup-compatibility/2006">
    <mc:Choice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effectLst>
                  <a:outerShdw blurRad="26000" dist="26000" dir="14500000" algn="tl" rotWithShape="0">
                    <a:srgbClr val="000000">
                      <a:alpha val="40000"/>
                    </a:srgbClr>
                  </a:outerShdw>
                  <a:reflection blurRad="6350" stA="60000" endA="900" endPos="60000" dist="29997" dir="5400000" sy="-100000" algn="bl" rotWithShape="0"/>
                </a:effectLst>
              </a:rPr>
              <a:t>Λογισμικό: Φυσική Γυμνασίου</a:t>
            </a:r>
            <a:endParaRPr lang="el-GR" dirty="0">
              <a:effectLst>
                <a:outerShdw blurRad="26000" dist="26000" dir="14500000" algn="tl" rotWithShape="0">
                  <a:srgbClr val="000000">
                    <a:alpha val="40000"/>
                  </a:srgbClr>
                </a:outerShdw>
                <a:reflection blurRad="6350" stA="60000" endA="900" endPos="60000" dist="29997" dir="5400000" sy="-100000" algn="bl" rotWithShape="0"/>
              </a:effectLst>
            </a:endParaRPr>
          </a:p>
        </p:txBody>
      </p:sp>
      <p:sp>
        <p:nvSpPr>
          <p:cNvPr id="3" name="Θέση περιεχομένου 2"/>
          <p:cNvSpPr>
            <a:spLocks noGrp="1"/>
          </p:cNvSpPr>
          <p:nvPr>
            <p:ph sz="half" idx="1"/>
          </p:nvPr>
        </p:nvSpPr>
        <p:spPr/>
        <p:txBody>
          <a:bodyPr/>
          <a:lstStyle/>
          <a:p>
            <a:r>
              <a:rPr lang="el-GR" dirty="0" err="1" smtClean="0"/>
              <a:t>Μπουζούκης</a:t>
            </a:r>
            <a:r>
              <a:rPr lang="el-GR" dirty="0" smtClean="0"/>
              <a:t> Ι.</a:t>
            </a:r>
          </a:p>
          <a:p>
            <a:r>
              <a:rPr lang="el-GR" dirty="0" err="1" smtClean="0"/>
              <a:t>Ντούκα</a:t>
            </a:r>
            <a:r>
              <a:rPr lang="el-GR" dirty="0" smtClean="0"/>
              <a:t> Λ.</a:t>
            </a:r>
          </a:p>
          <a:p>
            <a:r>
              <a:rPr lang="el-GR" dirty="0" err="1" smtClean="0"/>
              <a:t>Τσολακίδης</a:t>
            </a:r>
            <a:r>
              <a:rPr lang="el-GR" dirty="0" smtClean="0"/>
              <a:t> Ι.</a:t>
            </a:r>
          </a:p>
          <a:p>
            <a:endParaRPr lang="el-GR" dirty="0" smtClean="0"/>
          </a:p>
          <a:p>
            <a:pPr marL="64008" indent="0">
              <a:buNone/>
            </a:pPr>
            <a:endParaRPr lang="el-GR" dirty="0"/>
          </a:p>
          <a:p>
            <a:pPr marL="64008" indent="0">
              <a:buNone/>
            </a:pPr>
            <a:r>
              <a:rPr lang="el-GR" dirty="0" smtClean="0"/>
              <a:t>« </a:t>
            </a:r>
            <a:r>
              <a:rPr lang="el-GR" i="1" dirty="0" smtClean="0"/>
              <a:t>Ηλεκτρικό κύκλωμα με λάμπες συνδεδεμένες</a:t>
            </a:r>
            <a:r>
              <a:rPr lang="en-US" i="1" dirty="0" smtClean="0"/>
              <a:t> </a:t>
            </a:r>
            <a:r>
              <a:rPr lang="el-GR" i="1" dirty="0" smtClean="0"/>
              <a:t>σε </a:t>
            </a:r>
            <a:r>
              <a:rPr lang="el-GR" i="1" dirty="0" err="1" smtClean="0"/>
              <a:t>σειρα</a:t>
            </a:r>
            <a:r>
              <a:rPr lang="el-GR" i="1" dirty="0" smtClean="0"/>
              <a:t> και παράλληλα.»</a:t>
            </a:r>
            <a:endParaRPr lang="el-GR" dirty="0" smtClean="0"/>
          </a:p>
          <a:p>
            <a:endParaRPr lang="el-GR" dirty="0"/>
          </a:p>
        </p:txBody>
      </p:sp>
      <p:sp>
        <p:nvSpPr>
          <p:cNvPr id="4" name="Θέση περιεχομένου 3"/>
          <p:cNvSpPr>
            <a:spLocks noGrp="1"/>
          </p:cNvSpPr>
          <p:nvPr>
            <p:ph sz="half" idx="2"/>
          </p:nvPr>
        </p:nvSpPr>
        <p:spPr/>
        <p:txBody>
          <a:bodyPr/>
          <a:lstStyle/>
          <a:p>
            <a:r>
              <a:rPr lang="el-GR" dirty="0" smtClean="0"/>
              <a:t>Παπαδοπούλου Μ.</a:t>
            </a:r>
          </a:p>
          <a:p>
            <a:r>
              <a:rPr lang="el-GR" dirty="0" err="1" smtClean="0"/>
              <a:t>Σαμ</a:t>
            </a:r>
            <a:r>
              <a:rPr lang="el-GR" dirty="0" err="1"/>
              <a:t>σ</a:t>
            </a:r>
            <a:r>
              <a:rPr lang="el-GR" dirty="0" err="1" smtClean="0"/>
              <a:t>ωνίδης</a:t>
            </a:r>
            <a:r>
              <a:rPr lang="el-GR" dirty="0" smtClean="0"/>
              <a:t> Κ.</a:t>
            </a:r>
          </a:p>
          <a:p>
            <a:r>
              <a:rPr lang="el-GR" dirty="0" smtClean="0"/>
              <a:t>Σιδηροπούλου Δ.</a:t>
            </a:r>
          </a:p>
          <a:p>
            <a:r>
              <a:rPr lang="el-GR" dirty="0" err="1" smtClean="0"/>
              <a:t>Σπυριδοπούλου</a:t>
            </a:r>
            <a:r>
              <a:rPr lang="el-GR" dirty="0" smtClean="0"/>
              <a:t> Κ.</a:t>
            </a:r>
          </a:p>
          <a:p>
            <a:pPr marL="64008" indent="0">
              <a:buNone/>
            </a:pPr>
            <a:endParaRPr lang="el-GR" dirty="0" smtClean="0"/>
          </a:p>
          <a:p>
            <a:pPr marL="64008" indent="0">
              <a:buNone/>
            </a:pPr>
            <a:r>
              <a:rPr lang="el-GR" dirty="0" smtClean="0"/>
              <a:t>« </a:t>
            </a:r>
            <a:r>
              <a:rPr lang="el-GR" i="1" dirty="0" smtClean="0"/>
              <a:t>Ηλεκτρικό κύκλωμα με λάμπες συνδεδεμένες σε σειρά.»</a:t>
            </a:r>
            <a:endParaRPr lang="el-GR" dirty="0"/>
          </a:p>
        </p:txBody>
      </p:sp>
    </p:spTree>
    <p:extLst>
      <p:ext uri="{BB962C8B-B14F-4D97-AF65-F5344CB8AC3E}">
        <p14:creationId xmlns:p14="http://schemas.microsoft.com/office/powerpoint/2010/main" val="1842718883"/>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4400" b="1" dirty="0" err="1" smtClean="0">
                <a:effectLst>
                  <a:outerShdw blurRad="26000" dist="26000" dir="14500000" algn="tl" rotWithShape="0">
                    <a:srgbClr val="000000">
                      <a:alpha val="40000"/>
                    </a:srgbClr>
                  </a:outerShdw>
                  <a:reflection blurRad="6350" stA="60000" endA="900" endPos="60000" dist="29997" dir="5400000" sy="-100000" algn="bl" rotWithShape="0"/>
                </a:effectLst>
              </a:rPr>
              <a:t>Λογισμικο</a:t>
            </a:r>
            <a:r>
              <a:rPr lang="el-GR" sz="4400" b="1" dirty="0" smtClean="0">
                <a:effectLst>
                  <a:outerShdw blurRad="26000" dist="26000" dir="14500000" algn="tl" rotWithShape="0">
                    <a:srgbClr val="000000">
                      <a:alpha val="40000"/>
                    </a:srgbClr>
                  </a:outerShdw>
                  <a:reflection blurRad="6350" stA="60000" endA="900" endPos="60000" dist="29997" dir="5400000" sy="-100000" algn="bl" rotWithShape="0"/>
                </a:effectLst>
              </a:rPr>
              <a:t> </a:t>
            </a:r>
            <a:r>
              <a:rPr lang="en-US" sz="4400" b="1" dirty="0" err="1" smtClean="0">
                <a:effectLst>
                  <a:outerShdw blurRad="26000" dist="26000" dir="14500000" algn="tl" rotWithShape="0">
                    <a:srgbClr val="000000">
                      <a:alpha val="40000"/>
                    </a:srgbClr>
                  </a:outerShdw>
                  <a:reflection blurRad="6350" stA="60000" endA="900" endPos="60000" dist="29997" dir="5400000" sy="-100000" algn="bl" rotWithShape="0"/>
                </a:effectLst>
              </a:rPr>
              <a:t>edison</a:t>
            </a:r>
            <a:r>
              <a:rPr lang="en-US" sz="4400" b="1" dirty="0" smtClean="0">
                <a:effectLst>
                  <a:outerShdw blurRad="26000" dist="26000" dir="14500000" algn="tl" rotWithShape="0">
                    <a:srgbClr val="000000">
                      <a:alpha val="40000"/>
                    </a:srgbClr>
                  </a:outerShdw>
                  <a:reflection blurRad="6350" stA="60000" endA="900" endPos="60000" dist="29997" dir="5400000" sy="-100000" algn="bl" rotWithShape="0"/>
                </a:effectLst>
              </a:rPr>
              <a:t> 5</a:t>
            </a:r>
            <a:endParaRPr lang="el-GR" sz="4400" b="1" dirty="0">
              <a:effectLst>
                <a:outerShdw blurRad="26000" dist="26000" dir="14500000" algn="tl" rotWithShape="0">
                  <a:srgbClr val="000000">
                    <a:alpha val="40000"/>
                  </a:srgbClr>
                </a:outerShdw>
                <a:reflection blurRad="6350" stA="60000" endA="900" endPos="60000" dist="29997" dir="5400000" sy="-100000" algn="bl" rotWithShape="0"/>
              </a:effectLst>
            </a:endParaRPr>
          </a:p>
        </p:txBody>
      </p:sp>
      <p:sp>
        <p:nvSpPr>
          <p:cNvPr id="4" name="Θέση περιεχομένου 3"/>
          <p:cNvSpPr>
            <a:spLocks noGrp="1"/>
          </p:cNvSpPr>
          <p:nvPr>
            <p:ph sz="half" idx="1"/>
          </p:nvPr>
        </p:nvSpPr>
        <p:spPr>
          <a:xfrm>
            <a:off x="2627784" y="332656"/>
            <a:ext cx="5276088" cy="5989320"/>
          </a:xfrm>
        </p:spPr>
        <p:txBody>
          <a:bodyPr>
            <a:normAutofit lnSpcReduction="10000"/>
          </a:bodyPr>
          <a:lstStyle/>
          <a:p>
            <a:r>
              <a:rPr lang="el-GR" dirty="0" err="1" smtClean="0"/>
              <a:t>Αραούζου</a:t>
            </a:r>
            <a:r>
              <a:rPr lang="el-GR" dirty="0" smtClean="0"/>
              <a:t> Α.</a:t>
            </a:r>
          </a:p>
          <a:p>
            <a:r>
              <a:rPr lang="el-GR" dirty="0" smtClean="0"/>
              <a:t>Ασλανίδου Ν.</a:t>
            </a:r>
          </a:p>
          <a:p>
            <a:r>
              <a:rPr lang="el-GR" dirty="0" smtClean="0"/>
              <a:t>Δήμας Β.</a:t>
            </a:r>
          </a:p>
          <a:p>
            <a:r>
              <a:rPr lang="el-GR" dirty="0" err="1" smtClean="0"/>
              <a:t>Νικοδημητροπούλου</a:t>
            </a:r>
            <a:r>
              <a:rPr lang="el-GR" dirty="0" smtClean="0"/>
              <a:t> Λ.</a:t>
            </a:r>
          </a:p>
          <a:p>
            <a:r>
              <a:rPr lang="el-GR" dirty="0" err="1" smtClean="0"/>
              <a:t>Τουλούμη</a:t>
            </a:r>
            <a:r>
              <a:rPr lang="el-GR" dirty="0" smtClean="0"/>
              <a:t> Α.</a:t>
            </a:r>
          </a:p>
          <a:p>
            <a:pPr marL="64008" indent="0">
              <a:buNone/>
            </a:pPr>
            <a:endParaRPr lang="el-GR" dirty="0" smtClean="0"/>
          </a:p>
          <a:p>
            <a:pPr marL="64008" indent="0">
              <a:buNone/>
            </a:pPr>
            <a:r>
              <a:rPr lang="el-GR" i="1" dirty="0" smtClean="0"/>
              <a:t>« Σύνδεση λαμπών σε σειρά ή παράλληλα, με </a:t>
            </a:r>
            <a:r>
              <a:rPr lang="el-GR" i="1" dirty="0" err="1" smtClean="0"/>
              <a:t>ρελέ</a:t>
            </a:r>
            <a:r>
              <a:rPr lang="el-GR" i="1" dirty="0" smtClean="0"/>
              <a:t> ή με απλό διακόπτη και αναπαράσταση των σχημάτων των κυκλωμάτων με τη βοήθεια του λογισμικού.»</a:t>
            </a:r>
            <a:endParaRPr lang="el-GR" i="1" dirty="0"/>
          </a:p>
          <a:p>
            <a:endParaRPr lang="el-GR" dirty="0" smtClean="0"/>
          </a:p>
          <a:p>
            <a:endParaRPr lang="el-GR" dirty="0" smtClean="0"/>
          </a:p>
          <a:p>
            <a:endParaRPr lang="el-GR" dirty="0"/>
          </a:p>
        </p:txBody>
      </p:sp>
    </p:spTree>
    <p:extLst>
      <p:ext uri="{BB962C8B-B14F-4D97-AF65-F5344CB8AC3E}">
        <p14:creationId xmlns:p14="http://schemas.microsoft.com/office/powerpoint/2010/main" val="1892216810"/>
      </p:ext>
    </p:extLst>
  </p:cSld>
  <p:clrMapOvr>
    <a:masterClrMapping/>
  </p:clrMapOvr>
  <mc:AlternateContent xmlns:mc="http://schemas.openxmlformats.org/markup-compatibility/2006">
    <mc:Choice xmlns:p14="http://schemas.microsoft.com/office/powerpoint/2010/main" Requires="p14">
      <p:transition spd="slow" p14:dur="4000">
        <p14:vortex dir="u"/>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effectLst>
                  <a:glow rad="228600">
                    <a:schemeClr val="accent4">
                      <a:satMod val="175000"/>
                      <a:alpha val="40000"/>
                    </a:schemeClr>
                  </a:glow>
                  <a:outerShdw blurRad="26000" dist="26000" dir="14500000" algn="tl" rotWithShape="0">
                    <a:srgbClr val="000000">
                      <a:alpha val="40000"/>
                    </a:srgbClr>
                  </a:outerShdw>
                  <a:reflection blurRad="6350" stA="60000" endA="900" endPos="60000" dist="60007" dir="5400000" sy="-100000" algn="bl" rotWithShape="0"/>
                </a:effectLst>
              </a:rPr>
              <a:t>PHET</a:t>
            </a:r>
            <a:endParaRPr lang="el-GR" dirty="0">
              <a:effectLst>
                <a:glow rad="228600">
                  <a:schemeClr val="accent4">
                    <a:satMod val="175000"/>
                    <a:alpha val="40000"/>
                  </a:schemeClr>
                </a:glow>
                <a:outerShdw blurRad="26000" dist="26000" dir="14500000" algn="tl" rotWithShape="0">
                  <a:srgbClr val="000000">
                    <a:alpha val="40000"/>
                  </a:srgbClr>
                </a:outerShdw>
                <a:reflection blurRad="6350" stA="60000" endA="900" endPos="60000" dist="60007" dir="5400000" sy="-100000" algn="bl" rotWithShape="0"/>
              </a:effectLst>
            </a:endParaRPr>
          </a:p>
        </p:txBody>
      </p:sp>
      <p:sp>
        <p:nvSpPr>
          <p:cNvPr id="3" name="Θέση περιεχομένου 2"/>
          <p:cNvSpPr>
            <a:spLocks noGrp="1"/>
          </p:cNvSpPr>
          <p:nvPr>
            <p:ph idx="1"/>
          </p:nvPr>
        </p:nvSpPr>
        <p:spPr/>
        <p:txBody>
          <a:bodyPr/>
          <a:lstStyle/>
          <a:p>
            <a:r>
              <a:rPr lang="el-GR" dirty="0" smtClean="0">
                <a:effectLst>
                  <a:glow rad="101600">
                    <a:schemeClr val="accent4">
                      <a:satMod val="175000"/>
                      <a:alpha val="40000"/>
                    </a:schemeClr>
                  </a:glow>
                </a:effectLst>
              </a:rPr>
              <a:t>Εκατοντάδες προσομοιώσεις για διαφορετικά φαινόμενα που έχουν σχεδιαστεί από το Πανεπιστήμιο του </a:t>
            </a:r>
            <a:r>
              <a:rPr lang="en-US" dirty="0" smtClean="0">
                <a:effectLst>
                  <a:glow rad="101600">
                    <a:schemeClr val="accent4">
                      <a:satMod val="175000"/>
                      <a:alpha val="40000"/>
                    </a:schemeClr>
                  </a:glow>
                </a:effectLst>
              </a:rPr>
              <a:t>Colorado.</a:t>
            </a:r>
          </a:p>
          <a:p>
            <a:r>
              <a:rPr lang="el-GR" dirty="0" smtClean="0">
                <a:effectLst>
                  <a:glow rad="101600">
                    <a:schemeClr val="accent4">
                      <a:satMod val="175000"/>
                      <a:alpha val="40000"/>
                    </a:schemeClr>
                  </a:glow>
                </a:effectLst>
              </a:rPr>
              <a:t>Δημιουργούνται αφού δοκιμαστούν και αξιολογηθούν από μαθητές και με τέτοιο τρόπο ώστε να κατανοούν αποτελεσματικά οι μαθητές τις έννοιες.</a:t>
            </a:r>
            <a:endParaRPr lang="el-GR" dirty="0">
              <a:effectLst>
                <a:glow rad="101600">
                  <a:schemeClr val="accent4">
                    <a:satMod val="175000"/>
                    <a:alpha val="40000"/>
                  </a:schemeClr>
                </a:glow>
              </a:effectLst>
            </a:endParaRPr>
          </a:p>
        </p:txBody>
      </p:sp>
    </p:spTree>
    <p:extLst>
      <p:ext uri="{BB962C8B-B14F-4D97-AF65-F5344CB8AC3E}">
        <p14:creationId xmlns:p14="http://schemas.microsoft.com/office/powerpoint/2010/main" val="3288875805"/>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PHET</a:t>
            </a:r>
            <a:endParaRPr lang="el-GR" dirty="0"/>
          </a:p>
        </p:txBody>
      </p:sp>
      <p:sp>
        <p:nvSpPr>
          <p:cNvPr id="3" name="Θέση κειμένου 2"/>
          <p:cNvSpPr>
            <a:spLocks noGrp="1"/>
          </p:cNvSpPr>
          <p:nvPr>
            <p:ph type="body" idx="1"/>
          </p:nvPr>
        </p:nvSpPr>
        <p:spPr>
          <a:xfrm>
            <a:off x="1365006" y="290732"/>
            <a:ext cx="581024" cy="3786340"/>
          </a:xfrm>
        </p:spPr>
        <p:txBody>
          <a:bodyPr>
            <a:noAutofit/>
          </a:bodyPr>
          <a:lstStyle/>
          <a:p>
            <a:r>
              <a:rPr lang="el-GR" sz="3600" dirty="0" smtClean="0">
                <a:effectLst>
                  <a:glow rad="101600">
                    <a:srgbClr val="00B050">
                      <a:alpha val="60000"/>
                    </a:srgbClr>
                  </a:glow>
                </a:effectLst>
              </a:rPr>
              <a:t>Φυσική</a:t>
            </a:r>
            <a:endParaRPr lang="el-GR" sz="3600" dirty="0">
              <a:effectLst>
                <a:glow rad="101600">
                  <a:srgbClr val="00B050">
                    <a:alpha val="60000"/>
                  </a:srgbClr>
                </a:glow>
              </a:effectLst>
            </a:endParaRPr>
          </a:p>
        </p:txBody>
      </p:sp>
      <p:sp>
        <p:nvSpPr>
          <p:cNvPr id="4" name="Θέση κειμένου 3"/>
          <p:cNvSpPr>
            <a:spLocks noGrp="1"/>
          </p:cNvSpPr>
          <p:nvPr>
            <p:ph type="body" sz="half" idx="3"/>
          </p:nvPr>
        </p:nvSpPr>
        <p:spPr>
          <a:xfrm>
            <a:off x="1365006" y="4149080"/>
            <a:ext cx="581024" cy="2295564"/>
          </a:xfrm>
        </p:spPr>
        <p:txBody>
          <a:bodyPr>
            <a:noAutofit/>
          </a:bodyPr>
          <a:lstStyle/>
          <a:p>
            <a:r>
              <a:rPr lang="el-GR" sz="3200" dirty="0" smtClean="0">
                <a:effectLst>
                  <a:glow rad="228600">
                    <a:schemeClr val="accent4">
                      <a:satMod val="175000"/>
                      <a:alpha val="40000"/>
                    </a:schemeClr>
                  </a:glow>
                </a:effectLst>
              </a:rPr>
              <a:t>Χημεία</a:t>
            </a:r>
            <a:endParaRPr lang="el-GR" sz="3200" dirty="0">
              <a:effectLst>
                <a:glow rad="228600">
                  <a:schemeClr val="accent4">
                    <a:satMod val="175000"/>
                    <a:alpha val="40000"/>
                  </a:schemeClr>
                </a:glow>
              </a:effectLst>
            </a:endParaRPr>
          </a:p>
        </p:txBody>
      </p:sp>
      <p:sp>
        <p:nvSpPr>
          <p:cNvPr id="5" name="Θέση περιεχομένου 4"/>
          <p:cNvSpPr>
            <a:spLocks noGrp="1"/>
          </p:cNvSpPr>
          <p:nvPr>
            <p:ph sz="quarter" idx="2"/>
          </p:nvPr>
        </p:nvSpPr>
        <p:spPr>
          <a:xfrm>
            <a:off x="2022230" y="290732"/>
            <a:ext cx="6858000" cy="3714332"/>
          </a:xfrm>
        </p:spPr>
        <p:txBody>
          <a:bodyPr>
            <a:normAutofit/>
          </a:bodyPr>
          <a:lstStyle/>
          <a:p>
            <a:r>
              <a:rPr lang="el-GR" dirty="0" smtClean="0">
                <a:effectLst>
                  <a:glow rad="63500">
                    <a:schemeClr val="accent1">
                      <a:satMod val="175000"/>
                      <a:alpha val="40000"/>
                    </a:schemeClr>
                  </a:glow>
                </a:effectLst>
              </a:rPr>
              <a:t>Αλεξανδρόπουλος Ι.</a:t>
            </a:r>
          </a:p>
          <a:p>
            <a:pPr marL="64008" indent="0">
              <a:buNone/>
            </a:pPr>
            <a:r>
              <a:rPr lang="el-GR" dirty="0" smtClean="0"/>
              <a:t>«</a:t>
            </a:r>
            <a:r>
              <a:rPr lang="el-GR" i="1" dirty="0" smtClean="0"/>
              <a:t>Μελέτη της κίνησης της Γης και της Σελήνης»</a:t>
            </a:r>
            <a:endParaRPr lang="el-GR" dirty="0"/>
          </a:p>
          <a:p>
            <a:r>
              <a:rPr lang="el-GR" dirty="0" err="1" smtClean="0">
                <a:effectLst>
                  <a:glow rad="63500">
                    <a:schemeClr val="accent2">
                      <a:satMod val="175000"/>
                      <a:alpha val="40000"/>
                    </a:schemeClr>
                  </a:glow>
                </a:effectLst>
              </a:rPr>
              <a:t>Γερονίκος</a:t>
            </a:r>
            <a:r>
              <a:rPr lang="el-GR" dirty="0" smtClean="0">
                <a:effectLst>
                  <a:glow rad="63500">
                    <a:schemeClr val="accent2">
                      <a:satMod val="175000"/>
                      <a:alpha val="40000"/>
                    </a:schemeClr>
                  </a:glow>
                </a:effectLst>
              </a:rPr>
              <a:t> Λ.</a:t>
            </a:r>
          </a:p>
          <a:p>
            <a:pPr marL="64008" indent="0">
              <a:buNone/>
            </a:pPr>
            <a:r>
              <a:rPr lang="el-GR" i="1" dirty="0" smtClean="0"/>
              <a:t>« Στατικός Ηλεκτρισμός»</a:t>
            </a:r>
          </a:p>
          <a:p>
            <a:r>
              <a:rPr lang="el-GR" dirty="0" err="1" smtClean="0">
                <a:effectLst>
                  <a:glow rad="63500">
                    <a:schemeClr val="accent3">
                      <a:satMod val="175000"/>
                      <a:alpha val="40000"/>
                    </a:schemeClr>
                  </a:glow>
                </a:effectLst>
              </a:rPr>
              <a:t>Ναβροζίδης</a:t>
            </a:r>
            <a:r>
              <a:rPr lang="el-GR" dirty="0" smtClean="0">
                <a:effectLst>
                  <a:glow rad="63500">
                    <a:schemeClr val="accent3">
                      <a:satMod val="175000"/>
                      <a:alpha val="40000"/>
                    </a:schemeClr>
                  </a:glow>
                </a:effectLst>
              </a:rPr>
              <a:t> Γ.</a:t>
            </a:r>
          </a:p>
          <a:p>
            <a:pPr marL="64008" indent="0">
              <a:buNone/>
            </a:pPr>
            <a:r>
              <a:rPr lang="el-GR" i="1" dirty="0" smtClean="0"/>
              <a:t>« Πειράματα Ηλεκτρομαγνητικών πεδίων»</a:t>
            </a:r>
          </a:p>
          <a:p>
            <a:r>
              <a:rPr lang="el-GR" i="1" dirty="0" err="1" smtClean="0">
                <a:effectLst>
                  <a:glow rad="63500">
                    <a:schemeClr val="accent4">
                      <a:satMod val="175000"/>
                      <a:alpha val="40000"/>
                    </a:schemeClr>
                  </a:glow>
                </a:effectLst>
              </a:rPr>
              <a:t>Χαρίτος</a:t>
            </a:r>
            <a:r>
              <a:rPr lang="el-GR" i="1" dirty="0" smtClean="0">
                <a:effectLst>
                  <a:glow rad="63500">
                    <a:schemeClr val="accent4">
                      <a:satMod val="175000"/>
                      <a:alpha val="40000"/>
                    </a:schemeClr>
                  </a:glow>
                </a:effectLst>
              </a:rPr>
              <a:t> Μ.</a:t>
            </a:r>
          </a:p>
          <a:p>
            <a:pPr marL="64008" indent="0">
              <a:buNone/>
            </a:pPr>
            <a:r>
              <a:rPr lang="el-GR" i="1" dirty="0" smtClean="0"/>
              <a:t>«Ηλεκτρικά Κυκλώματα»</a:t>
            </a:r>
          </a:p>
          <a:p>
            <a:endParaRPr lang="el-GR" i="1" dirty="0" smtClean="0"/>
          </a:p>
        </p:txBody>
      </p:sp>
      <p:sp>
        <p:nvSpPr>
          <p:cNvPr id="6" name="Θέση περιεχομένου 5"/>
          <p:cNvSpPr>
            <a:spLocks noGrp="1"/>
          </p:cNvSpPr>
          <p:nvPr>
            <p:ph sz="quarter" idx="4"/>
          </p:nvPr>
        </p:nvSpPr>
        <p:spPr>
          <a:xfrm>
            <a:off x="2022230" y="4149080"/>
            <a:ext cx="6858000" cy="2295564"/>
          </a:xfrm>
        </p:spPr>
        <p:txBody>
          <a:bodyPr/>
          <a:lstStyle/>
          <a:p>
            <a:endParaRPr lang="el-GR" dirty="0" smtClean="0"/>
          </a:p>
          <a:p>
            <a:r>
              <a:rPr lang="el-GR" dirty="0" smtClean="0">
                <a:effectLst>
                  <a:glow rad="63500">
                    <a:schemeClr val="accent5">
                      <a:satMod val="175000"/>
                      <a:alpha val="40000"/>
                    </a:schemeClr>
                  </a:glow>
                </a:effectLst>
              </a:rPr>
              <a:t>Παπαδόπουλος Γ.</a:t>
            </a:r>
          </a:p>
          <a:p>
            <a:pPr marL="64008" indent="0">
              <a:buNone/>
            </a:pPr>
            <a:r>
              <a:rPr lang="el-GR" dirty="0" smtClean="0"/>
              <a:t>«</a:t>
            </a:r>
            <a:r>
              <a:rPr lang="el-GR" i="1" dirty="0" smtClean="0"/>
              <a:t> Ο Περιοδικός Πίνακας των Στοιχείων- Η συμπεριφορά του πυρήνα και των στοιβάδων.»</a:t>
            </a:r>
            <a:endParaRPr lang="el-GR" dirty="0"/>
          </a:p>
        </p:txBody>
      </p:sp>
    </p:spTree>
    <p:extLst>
      <p:ext uri="{BB962C8B-B14F-4D97-AF65-F5344CB8AC3E}">
        <p14:creationId xmlns:p14="http://schemas.microsoft.com/office/powerpoint/2010/main" val="167389114"/>
      </p:ext>
    </p:extLst>
  </p:cSld>
  <p:clrMapOvr>
    <a:masterClrMapping/>
  </p:clrMapOvr>
  <mc:AlternateContent xmlns:mc="http://schemas.openxmlformats.org/markup-compatibility/2006">
    <mc:Choice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264</TotalTime>
  <Words>786</Words>
  <Application>Microsoft Office PowerPoint</Application>
  <PresentationFormat>Προβολή στην οθόνη (4:3)</PresentationFormat>
  <Paragraphs>110</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Ζωντάνια</vt:lpstr>
      <vt:lpstr>EIKONIKO ΕΡΓΑΣΤΗΡΙ ΘΕΤΙΚΩΝ ΕΠΙΣΤΗΜΩΝ</vt:lpstr>
      <vt:lpstr>Τι είναι εικονική πραγματικότητα;</vt:lpstr>
      <vt:lpstr>Εικονική πραγματικότητα και θετικές επιστήμες.</vt:lpstr>
      <vt:lpstr>Πειράματα και σχολικό περιβάλλον</vt:lpstr>
      <vt:lpstr>Ομάδες εργασίας</vt:lpstr>
      <vt:lpstr>Λογισμικό: Φυσική Γυμνασίου</vt:lpstr>
      <vt:lpstr>Λογισμικο edison 5</vt:lpstr>
      <vt:lpstr>PHET</vt:lpstr>
      <vt:lpstr>PHET</vt:lpstr>
      <vt:lpstr>Βιολογία</vt:lpstr>
      <vt:lpstr>ΣΥΜΠΕΡΑΣΜΑΤΑ</vt:lpstr>
      <vt:lpstr>Εικονική πραγματικότητα και εκπαίδευση.</vt:lpstr>
      <vt:lpstr>Εικονική πραγματικότητα και εκπαίδευση.</vt:lpstr>
      <vt:lpstr>Εικονική πραγματικότητα και εκπαίδευση.</vt:lpstr>
      <vt:lpstr>Εικονική πραγματικότητα και εκπαίδευση.</vt:lpstr>
      <vt:lpstr>Ερευνητική Εργασία</vt:lpstr>
      <vt:lpstr>Ερευνητική Εργασία</vt:lpstr>
      <vt:lpstr>Ερευνητική Εργασία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EIKONIKO ΕΡΓΑΣΤΗΡΙ ΘΕΤΙΚΩΝ ΕΠΙΣΤΗΜΩΝ</dc:title>
  <dc:creator>Evi</dc:creator>
  <cp:lastModifiedBy>Evi</cp:lastModifiedBy>
  <cp:revision>59</cp:revision>
  <dcterms:created xsi:type="dcterms:W3CDTF">2012-01-05T17:24:26Z</dcterms:created>
  <dcterms:modified xsi:type="dcterms:W3CDTF">2012-01-23T08:32:27Z</dcterms:modified>
</cp:coreProperties>
</file>