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rawings/drawing1.xml" ContentType="application/vnd.openxmlformats-officedocument.drawingml.chartshape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6" r:id="rId3"/>
    <p:sldId id="258" r:id="rId4"/>
    <p:sldId id="259" r:id="rId5"/>
    <p:sldId id="260" r:id="rId6"/>
    <p:sldId id="261" r:id="rId7"/>
    <p:sldId id="264" r:id="rId8"/>
    <p:sldId id="265" r:id="rId9"/>
    <p:sldId id="262" r:id="rId10"/>
    <p:sldId id="263" r:id="rId1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924;&#940;&#961;&#953;&#959;&#962;\AppData\Local\Temp\&#963;&#964;&#945;&#964;&#953;&#963;&#964;&#953;&#954;&#951;%20&#949;&#960;&#949;&#958;&#949;&#961;&#947;&#945;&#963;&#953;&#945;%20&#949;&#961;&#969;&#964;&#951;&#956;&#945;&#964;&#959;&#955;&#959;&#947;&#953;&#959;&#965;.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924;&#940;&#961;&#953;&#959;&#962;\AppData\Local\Temp\&#963;&#964;&#945;&#964;&#953;&#963;&#964;&#953;&#954;&#951;%20&#949;&#960;&#949;&#958;&#949;&#961;&#947;&#945;&#963;&#953;&#945;%20&#949;&#961;&#969;&#964;&#951;&#956;&#945;&#964;&#959;&#955;&#959;&#947;&#953;&#959;&#965;.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l-GR"/>
  <c:chart>
    <c:plotArea>
      <c:layout>
        <c:manualLayout>
          <c:layoutTarget val="inner"/>
          <c:xMode val="edge"/>
          <c:yMode val="edge"/>
          <c:x val="0.19446485855934692"/>
          <c:y val="1.68361996852824E-2"/>
          <c:w val="0.51601074171284078"/>
          <c:h val="0.93826726782063097"/>
        </c:manualLayout>
      </c:layout>
      <c:pieChart>
        <c:varyColors val="1"/>
        <c:ser>
          <c:idx val="0"/>
          <c:order val="0"/>
          <c:explosion val="25"/>
          <c:cat>
            <c:strRef>
              <c:f>'ΜΑΘΗΜΑΤΙΚΑ '!$A$3:$A$4</c:f>
              <c:strCache>
                <c:ptCount val="2"/>
                <c:pt idx="0">
                  <c:v>ΝΑΙ</c:v>
                </c:pt>
                <c:pt idx="1">
                  <c:v>ΌΧΙ</c:v>
                </c:pt>
              </c:strCache>
            </c:strRef>
          </c:cat>
          <c:val>
            <c:numRef>
              <c:f>'ΜΑΘΗΜΑΤΙΚΑ '!$B$3:$B$4</c:f>
              <c:numCache>
                <c:formatCode>General</c:formatCode>
                <c:ptCount val="2"/>
                <c:pt idx="0">
                  <c:v>55</c:v>
                </c:pt>
                <c:pt idx="1">
                  <c:v>25</c:v>
                </c:pt>
              </c:numCache>
            </c:numRef>
          </c:val>
        </c:ser>
        <c:firstSliceAng val="0"/>
      </c:pieChart>
    </c:plotArea>
    <c:legend>
      <c:legendPos val="r"/>
      <c:layout/>
    </c:legend>
    <c:plotVisOnly val="1"/>
    <c:dispBlanksAs val="zero"/>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l-GR"/>
  <c:chart>
    <c:plotArea>
      <c:layout/>
      <c:pieChart>
        <c:varyColors val="1"/>
        <c:ser>
          <c:idx val="0"/>
          <c:order val="0"/>
          <c:explosion val="25"/>
          <c:cat>
            <c:strRef>
              <c:f>'ΜΑΘΗΜΑΤΙΚΑ '!$A$8:$A$9</c:f>
              <c:strCache>
                <c:ptCount val="2"/>
                <c:pt idx="0">
                  <c:v>ΝΑΙ</c:v>
                </c:pt>
                <c:pt idx="1">
                  <c:v>ΌΧΙ</c:v>
                </c:pt>
              </c:strCache>
            </c:strRef>
          </c:cat>
          <c:val>
            <c:numRef>
              <c:f>'ΜΑΘΗΜΑΤΙΚΑ '!$B$8:$B$9</c:f>
              <c:numCache>
                <c:formatCode>General</c:formatCode>
                <c:ptCount val="2"/>
                <c:pt idx="0">
                  <c:v>63</c:v>
                </c:pt>
                <c:pt idx="1">
                  <c:v>19</c:v>
                </c:pt>
              </c:numCache>
            </c:numRef>
          </c:val>
        </c:ser>
        <c:firstSliceAng val="0"/>
      </c:pieChart>
    </c:plotArea>
    <c:legend>
      <c:legendPos val="r"/>
      <c:layout/>
    </c:legend>
    <c:plotVisOnly val="1"/>
    <c:dispBlanksAs val="zero"/>
  </c:chart>
  <c:externalData r:id="rId1"/>
  <c:userShapes r:id="rId2"/>
</c:chartSpace>
</file>

<file path=ppt/drawings/drawing1.xml><?xml version="1.0" encoding="utf-8"?>
<c:userShapes xmlns:c="http://schemas.openxmlformats.org/drawingml/2006/chart">
  <cdr:relSizeAnchor xmlns:cdr="http://schemas.openxmlformats.org/drawingml/2006/chartDrawing">
    <cdr:from>
      <cdr:x>0.5175</cdr:x>
      <cdr:y>0.54175</cdr:y>
    </cdr:from>
    <cdr:to>
      <cdr:x>0.6225</cdr:x>
      <cdr:y>0.65312</cdr:y>
    </cdr:to>
    <cdr:sp macro="" textlink="">
      <cdr:nvSpPr>
        <cdr:cNvPr id="2" name="1 - TextBox"/>
        <cdr:cNvSpPr txBox="1"/>
      </cdr:nvSpPr>
      <cdr:spPr>
        <a:xfrm xmlns:a="http://schemas.openxmlformats.org/drawingml/2006/main">
          <a:off x="4258816" y="2451918"/>
          <a:ext cx="864096" cy="50405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l-GR" sz="1800" dirty="0" smtClean="0"/>
            <a:t>63</a:t>
          </a:r>
          <a:endParaRPr lang="el-GR" sz="1800" dirty="0"/>
        </a:p>
      </cdr:txBody>
    </cdr:sp>
  </cdr:relSizeAnchor>
  <cdr:relSizeAnchor xmlns:cdr="http://schemas.openxmlformats.org/drawingml/2006/chartDrawing">
    <cdr:from>
      <cdr:x>0.29</cdr:x>
      <cdr:y>0.19173</cdr:y>
    </cdr:from>
    <cdr:to>
      <cdr:x>0.395</cdr:x>
      <cdr:y>0.28719</cdr:y>
    </cdr:to>
    <cdr:sp macro="" textlink="">
      <cdr:nvSpPr>
        <cdr:cNvPr id="3" name="2 - TextBox"/>
        <cdr:cNvSpPr txBox="1"/>
      </cdr:nvSpPr>
      <cdr:spPr>
        <a:xfrm xmlns:a="http://schemas.openxmlformats.org/drawingml/2006/main">
          <a:off x="2386608" y="867742"/>
          <a:ext cx="864096" cy="43204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l-GR" sz="1800" dirty="0" smtClean="0"/>
            <a:t>17</a:t>
          </a:r>
          <a:endParaRPr lang="el-GR" sz="1800" dirty="0"/>
        </a:p>
      </cdr:txBody>
    </cdr:sp>
  </cdr:relSizeAnchor>
</c:userShap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9 - Ορθογώνιο τρίγωνο"/>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 Τίτλος"/>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17" name="16 - Υπότιτλος"/>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smtClean="0"/>
              <a:t>Κάντε κλικ για να επεξεργαστείτε τον υπότιτλο του υποδείγματος</a:t>
            </a:r>
            <a:endParaRPr kumimoji="0" lang="en-US"/>
          </a:p>
        </p:txBody>
      </p:sp>
      <p:grpSp>
        <p:nvGrpSpPr>
          <p:cNvPr id="2" name="1 - Ομάδα"/>
          <p:cNvGrpSpPr/>
          <p:nvPr/>
        </p:nvGrpSpPr>
        <p:grpSpPr>
          <a:xfrm>
            <a:off x="-3765" y="4953000"/>
            <a:ext cx="9147765" cy="1912088"/>
            <a:chOff x="-3765" y="4832896"/>
            <a:chExt cx="9147765" cy="2032192"/>
          </a:xfrm>
        </p:grpSpPr>
        <p:sp>
          <p:nvSpPr>
            <p:cNvPr id="7" name="6 - Ελεύθερη σχεδίαση"/>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 Ελεύθερη σχεδίαση"/>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 Ελεύθερη σχεδίαση"/>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 Ευθεία γραμμή σύνδεσης"/>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 Θέση ημερομηνίας"/>
          <p:cNvSpPr>
            <a:spLocks noGrp="1"/>
          </p:cNvSpPr>
          <p:nvPr>
            <p:ph type="dt" sz="half" idx="10"/>
          </p:nvPr>
        </p:nvSpPr>
        <p:spPr/>
        <p:txBody>
          <a:bodyPr/>
          <a:lstStyle>
            <a:lvl1pPr>
              <a:defRPr>
                <a:solidFill>
                  <a:srgbClr val="FFFFFF"/>
                </a:solidFill>
              </a:defRPr>
            </a:lvl1pPr>
            <a:extLst/>
          </a:lstStyle>
          <a:p>
            <a:fld id="{352C6A2D-86AA-4FC8-9ACA-91CC518BE629}" type="datetimeFigureOut">
              <a:rPr lang="el-GR" smtClean="0"/>
              <a:pPr/>
              <a:t>16/5/2012</a:t>
            </a:fld>
            <a:endParaRPr lang="el-GR"/>
          </a:p>
        </p:txBody>
      </p:sp>
      <p:sp>
        <p:nvSpPr>
          <p:cNvPr id="19" name="18 - Θέση υποσέλιδου"/>
          <p:cNvSpPr>
            <a:spLocks noGrp="1"/>
          </p:cNvSpPr>
          <p:nvPr>
            <p:ph type="ftr" sz="quarter" idx="11"/>
          </p:nvPr>
        </p:nvSpPr>
        <p:spPr/>
        <p:txBody>
          <a:bodyPr/>
          <a:lstStyle>
            <a:lvl1pPr>
              <a:defRPr>
                <a:solidFill>
                  <a:schemeClr val="accent1">
                    <a:tint val="20000"/>
                  </a:schemeClr>
                </a:solidFill>
              </a:defRPr>
            </a:lvl1pPr>
            <a:extLst/>
          </a:lstStyle>
          <a:p>
            <a:endParaRPr lang="el-GR"/>
          </a:p>
        </p:txBody>
      </p:sp>
      <p:sp>
        <p:nvSpPr>
          <p:cNvPr id="27" name="26 - Θέση αριθμού διαφάνειας"/>
          <p:cNvSpPr>
            <a:spLocks noGrp="1"/>
          </p:cNvSpPr>
          <p:nvPr>
            <p:ph type="sldNum" sz="quarter" idx="12"/>
          </p:nvPr>
        </p:nvSpPr>
        <p:spPr/>
        <p:txBody>
          <a:bodyPr/>
          <a:lstStyle>
            <a:lvl1pPr>
              <a:defRPr>
                <a:solidFill>
                  <a:srgbClr val="FFFFFF"/>
                </a:solidFill>
              </a:defRPr>
            </a:lvl1pPr>
            <a:extLst/>
          </a:lstStyle>
          <a:p>
            <a:fld id="{1709FBB7-8F99-4011-82CE-29A3E403529E}"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481329"/>
            <a:ext cx="8229600" cy="4386071"/>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352C6A2D-86AA-4FC8-9ACA-91CC518BE629}" type="datetimeFigureOut">
              <a:rPr lang="el-GR" smtClean="0"/>
              <a:pPr/>
              <a:t>16/5/2012</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1709FBB7-8F99-4011-82CE-29A3E403529E}"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44013" y="274640"/>
            <a:ext cx="1777470" cy="5592761"/>
          </a:xfrm>
        </p:spPr>
        <p:txBody>
          <a:bodyPr vert="eaVert"/>
          <a:lstStyle>
            <a:extLs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1"/>
            <a:ext cx="6324600" cy="5592760"/>
          </a:xfrm>
        </p:spPr>
        <p:txBody>
          <a:bodyPr vert="eaVert"/>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352C6A2D-86AA-4FC8-9ACA-91CC518BE629}" type="datetimeFigureOut">
              <a:rPr lang="el-GR" smtClean="0"/>
              <a:pPr/>
              <a:t>16/5/2012</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1709FBB7-8F99-4011-82CE-29A3E403529E}"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extLst/>
          </a:lstStyle>
          <a:p>
            <a:fld id="{352C6A2D-86AA-4FC8-9ACA-91CC518BE629}" type="datetimeFigureOut">
              <a:rPr lang="el-GR" smtClean="0"/>
              <a:pPr/>
              <a:t>16/5/2012</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1709FBB7-8F99-4011-82CE-29A3E403529E}" type="slidenum">
              <a:rPr lang="el-GR" smtClean="0"/>
              <a:pPr/>
              <a:t>‹#›</a:t>
            </a:fld>
            <a:endParaRPr lang="el-GR"/>
          </a:p>
        </p:txBody>
      </p:sp>
      <p:sp>
        <p:nvSpPr>
          <p:cNvPr id="7" name="6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extLst/>
          </a:lstStyle>
          <a:p>
            <a:fld id="{352C6A2D-86AA-4FC8-9ACA-91CC518BE629}" type="datetimeFigureOut">
              <a:rPr lang="el-GR" smtClean="0"/>
              <a:pPr/>
              <a:t>16/5/2012</a:t>
            </a:fld>
            <a:endParaRPr lang="el-GR"/>
          </a:p>
        </p:txBody>
      </p:sp>
      <p:sp>
        <p:nvSpPr>
          <p:cNvPr id="5" name="4 - Θέση υποσέλιδου"/>
          <p:cNvSpPr>
            <a:spLocks noGrp="1"/>
          </p:cNvSpPr>
          <p:nvPr>
            <p:ph type="ftr" sz="quarter" idx="11"/>
          </p:nvPr>
        </p:nvSpPr>
        <p:spPr/>
        <p:txBody>
          <a:bodyPr/>
          <a:lstStyle>
            <a:extLst/>
          </a:lstStyle>
          <a:p>
            <a:endParaRPr lang="el-GR"/>
          </a:p>
        </p:txBody>
      </p:sp>
      <p:sp>
        <p:nvSpPr>
          <p:cNvPr id="6" name="5 - Θέση αριθμού διαφάνειας"/>
          <p:cNvSpPr>
            <a:spLocks noGrp="1"/>
          </p:cNvSpPr>
          <p:nvPr>
            <p:ph type="sldNum" sz="quarter" idx="12"/>
          </p:nvPr>
        </p:nvSpPr>
        <p:spPr/>
        <p:txBody>
          <a:bodyPr/>
          <a:lstStyle>
            <a:extLst/>
          </a:lstStyle>
          <a:p>
            <a:fld id="{1709FBB7-8F99-4011-82CE-29A3E403529E}" type="slidenum">
              <a:rPr lang="el-GR" smtClean="0"/>
              <a:pPr/>
              <a:t>‹#›</a:t>
            </a:fld>
            <a:endParaRPr lang="el-GR"/>
          </a:p>
        </p:txBody>
      </p:sp>
      <p:sp>
        <p:nvSpPr>
          <p:cNvPr id="7" name="6 - Διάσημα"/>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 Διάσημα"/>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2">
        <a:schemeClr val="bg1"/>
      </p:bgRef>
    </p:bg>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extLst/>
          </a:lstStyle>
          <a:p>
            <a:fld id="{352C6A2D-86AA-4FC8-9ACA-91CC518BE629}" type="datetimeFigureOut">
              <a:rPr lang="el-GR" smtClean="0"/>
              <a:pPr/>
              <a:t>16/5/2012</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1709FBB7-8F99-4011-82CE-29A3E403529E}" type="slidenum">
              <a:rPr lang="el-GR" smtClean="0"/>
              <a:pPr/>
              <a:t>‹#›</a:t>
            </a:fld>
            <a:endParaRPr lang="el-GR"/>
          </a:p>
        </p:txBody>
      </p:sp>
      <p:sp>
        <p:nvSpPr>
          <p:cNvPr id="8" name="7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extLst/>
          </a:lstStyle>
          <a:p>
            <a:fld id="{352C6A2D-86AA-4FC8-9ACA-91CC518BE629}" type="datetimeFigureOut">
              <a:rPr lang="el-GR" smtClean="0"/>
              <a:pPr/>
              <a:t>16/5/2012</a:t>
            </a:fld>
            <a:endParaRPr lang="el-GR"/>
          </a:p>
        </p:txBody>
      </p:sp>
      <p:sp>
        <p:nvSpPr>
          <p:cNvPr id="8" name="7 - Θέση υποσέλιδου"/>
          <p:cNvSpPr>
            <a:spLocks noGrp="1"/>
          </p:cNvSpPr>
          <p:nvPr>
            <p:ph type="ftr" sz="quarter" idx="11"/>
          </p:nvPr>
        </p:nvSpPr>
        <p:spPr/>
        <p:txBody>
          <a:bodyPr/>
          <a:lstStyle>
            <a:extLst/>
          </a:lstStyle>
          <a:p>
            <a:endParaRPr lang="el-GR"/>
          </a:p>
        </p:txBody>
      </p:sp>
      <p:sp>
        <p:nvSpPr>
          <p:cNvPr id="9" name="8 - Θέση αριθμού διαφάνειας"/>
          <p:cNvSpPr>
            <a:spLocks noGrp="1"/>
          </p:cNvSpPr>
          <p:nvPr>
            <p:ph type="sldNum" sz="quarter" idx="12"/>
          </p:nvPr>
        </p:nvSpPr>
        <p:spPr/>
        <p:txBody>
          <a:bodyPr/>
          <a:lstStyle>
            <a:extLst/>
          </a:lstStyle>
          <a:p>
            <a:fld id="{1709FBB7-8F99-4011-82CE-29A3E403529E}"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bg>
      <p:bgRef idx="1002">
        <a:schemeClr val="bg1"/>
      </p:bgRef>
    </p:bg>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extLst/>
          </a:lstStyle>
          <a:p>
            <a:fld id="{352C6A2D-86AA-4FC8-9ACA-91CC518BE629}" type="datetimeFigureOut">
              <a:rPr lang="el-GR" smtClean="0"/>
              <a:pPr/>
              <a:t>16/5/2012</a:t>
            </a:fld>
            <a:endParaRPr lang="el-GR"/>
          </a:p>
        </p:txBody>
      </p:sp>
      <p:sp>
        <p:nvSpPr>
          <p:cNvPr id="4" name="3 - Θέση υποσέλιδου"/>
          <p:cNvSpPr>
            <a:spLocks noGrp="1"/>
          </p:cNvSpPr>
          <p:nvPr>
            <p:ph type="ftr" sz="quarter" idx="11"/>
          </p:nvPr>
        </p:nvSpPr>
        <p:spPr/>
        <p:txBody>
          <a:bodyPr/>
          <a:lstStyle>
            <a:extLst/>
          </a:lstStyle>
          <a:p>
            <a:endParaRPr lang="el-GR"/>
          </a:p>
        </p:txBody>
      </p:sp>
      <p:sp>
        <p:nvSpPr>
          <p:cNvPr id="5" name="4 - Θέση αριθμού διαφάνειας"/>
          <p:cNvSpPr>
            <a:spLocks noGrp="1"/>
          </p:cNvSpPr>
          <p:nvPr>
            <p:ph type="sldNum" sz="quarter" idx="12"/>
          </p:nvPr>
        </p:nvSpPr>
        <p:spPr/>
        <p:txBody>
          <a:bodyPr/>
          <a:lstStyle>
            <a:extLst/>
          </a:lstStyle>
          <a:p>
            <a:fld id="{1709FBB7-8F99-4011-82CE-29A3E403529E}" type="slidenum">
              <a:rPr lang="el-GR" smtClean="0"/>
              <a:pPr/>
              <a:t>‹#›</a:t>
            </a:fld>
            <a:endParaRPr lang="el-GR"/>
          </a:p>
        </p:txBody>
      </p:sp>
      <p:sp>
        <p:nvSpPr>
          <p:cNvPr id="6" name="5 - Τίτλος"/>
          <p:cNvSpPr>
            <a:spLocks noGrp="1"/>
          </p:cNvSpPr>
          <p:nvPr>
            <p:ph type="title"/>
          </p:nvPr>
        </p:nvSpPr>
        <p:spPr/>
        <p:txBody>
          <a:bodyPr rtlCol="0"/>
          <a:lstStyle>
            <a:extLst/>
          </a:lstStyle>
          <a:p>
            <a:r>
              <a:rPr kumimoji="0" lang="el-GR" smtClean="0"/>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extLst/>
          </a:lstStyle>
          <a:p>
            <a:fld id="{352C6A2D-86AA-4FC8-9ACA-91CC518BE629}" type="datetimeFigureOut">
              <a:rPr lang="el-GR" smtClean="0"/>
              <a:pPr/>
              <a:t>16/5/2012</a:t>
            </a:fld>
            <a:endParaRPr lang="el-GR"/>
          </a:p>
        </p:txBody>
      </p:sp>
      <p:sp>
        <p:nvSpPr>
          <p:cNvPr id="3" name="2 - Θέση υποσέλιδου"/>
          <p:cNvSpPr>
            <a:spLocks noGrp="1"/>
          </p:cNvSpPr>
          <p:nvPr>
            <p:ph type="ftr" sz="quarter" idx="11"/>
          </p:nvPr>
        </p:nvSpPr>
        <p:spPr/>
        <p:txBody>
          <a:bodyPr/>
          <a:lstStyle>
            <a:extLst/>
          </a:lstStyle>
          <a:p>
            <a:endParaRPr lang="el-GR"/>
          </a:p>
        </p:txBody>
      </p:sp>
      <p:sp>
        <p:nvSpPr>
          <p:cNvPr id="4" name="3 - Θέση αριθμού διαφάνειας"/>
          <p:cNvSpPr>
            <a:spLocks noGrp="1"/>
          </p:cNvSpPr>
          <p:nvPr>
            <p:ph type="sldNum" sz="quarter" idx="12"/>
          </p:nvPr>
        </p:nvSpPr>
        <p:spPr/>
        <p:txBody>
          <a:bodyPr/>
          <a:lstStyle>
            <a:extLst/>
          </a:lstStyle>
          <a:p>
            <a:fld id="{1709FBB7-8F99-4011-82CE-29A3E403529E}"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a:xfrm>
            <a:off x="6727032" y="6407944"/>
            <a:ext cx="1920240" cy="365760"/>
          </a:xfrm>
        </p:spPr>
        <p:txBody>
          <a:bodyPr/>
          <a:lstStyle>
            <a:extLst/>
          </a:lstStyle>
          <a:p>
            <a:fld id="{352C6A2D-86AA-4FC8-9ACA-91CC518BE629}" type="datetimeFigureOut">
              <a:rPr lang="el-GR" smtClean="0"/>
              <a:pPr/>
              <a:t>16/5/2012</a:t>
            </a:fld>
            <a:endParaRPr lang="el-GR"/>
          </a:p>
        </p:txBody>
      </p:sp>
      <p:sp>
        <p:nvSpPr>
          <p:cNvPr id="6" name="5 - Θέση υποσέλιδου"/>
          <p:cNvSpPr>
            <a:spLocks noGrp="1"/>
          </p:cNvSpPr>
          <p:nvPr>
            <p:ph type="ftr" sz="quarter" idx="11"/>
          </p:nvPr>
        </p:nvSpPr>
        <p:spPr/>
        <p:txBody>
          <a:bodyPr/>
          <a:lstStyle>
            <a:extLst/>
          </a:lstStyle>
          <a:p>
            <a:endParaRPr lang="el-GR"/>
          </a:p>
        </p:txBody>
      </p:sp>
      <p:sp>
        <p:nvSpPr>
          <p:cNvPr id="7" name="6 - Θέση αριθμού διαφάνειας"/>
          <p:cNvSpPr>
            <a:spLocks noGrp="1"/>
          </p:cNvSpPr>
          <p:nvPr>
            <p:ph type="sldNum" sz="quarter" idx="12"/>
          </p:nvPr>
        </p:nvSpPr>
        <p:spPr/>
        <p:txBody>
          <a:bodyPr/>
          <a:lstStyle>
            <a:extLst/>
          </a:lstStyle>
          <a:p>
            <a:fld id="{1709FBB7-8F99-4011-82CE-29A3E403529E}"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l-GR" smtClean="0"/>
              <a:t>Kλικ για επεξεργασία των στυλ του υποδείγματος</a:t>
            </a:r>
          </a:p>
        </p:txBody>
      </p:sp>
      <p:sp>
        <p:nvSpPr>
          <p:cNvPr id="3" name="2 - Θέση εικόνας"/>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l-GR" smtClean="0"/>
              <a:t>Κάντε κλικ στο εικονίδιο για να προσθέσετε μια εικόνα</a:t>
            </a:r>
            <a:endParaRPr kumimoji="0" lang="en-US" dirty="0"/>
          </a:p>
        </p:txBody>
      </p:sp>
      <p:sp>
        <p:nvSpPr>
          <p:cNvPr id="5" name="4 - Θέση ημερομηνίας"/>
          <p:cNvSpPr>
            <a:spLocks noGrp="1"/>
          </p:cNvSpPr>
          <p:nvPr>
            <p:ph type="dt" sz="half" idx="10"/>
          </p:nvPr>
        </p:nvSpPr>
        <p:spPr/>
        <p:txBody>
          <a:bodyPr/>
          <a:lstStyle>
            <a:lvl1pPr>
              <a:defRPr>
                <a:solidFill>
                  <a:schemeClr val="tx1"/>
                </a:solidFill>
              </a:defRPr>
            </a:lvl1pPr>
            <a:extLst/>
          </a:lstStyle>
          <a:p>
            <a:fld id="{352C6A2D-86AA-4FC8-9ACA-91CC518BE629}" type="datetimeFigureOut">
              <a:rPr lang="el-GR" smtClean="0"/>
              <a:pPr/>
              <a:t>16/5/2012</a:t>
            </a:fld>
            <a:endParaRPr lang="el-GR"/>
          </a:p>
        </p:txBody>
      </p:sp>
      <p:sp>
        <p:nvSpPr>
          <p:cNvPr id="6" name="5 - Θέση υποσέλιδου"/>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l-GR"/>
          </a:p>
        </p:txBody>
      </p:sp>
      <p:sp>
        <p:nvSpPr>
          <p:cNvPr id="7" name="6 - Θέση αριθμού διαφάνειας"/>
          <p:cNvSpPr>
            <a:spLocks noGrp="1"/>
          </p:cNvSpPr>
          <p:nvPr>
            <p:ph type="sldNum" sz="quarter" idx="12"/>
          </p:nvPr>
        </p:nvSpPr>
        <p:spPr/>
        <p:txBody>
          <a:bodyPr/>
          <a:lstStyle>
            <a:lvl1pPr>
              <a:defRPr>
                <a:solidFill>
                  <a:schemeClr val="tx1"/>
                </a:solidFill>
              </a:defRPr>
            </a:lvl1pPr>
            <a:extLst/>
          </a:lstStyle>
          <a:p>
            <a:fld id="{1709FBB7-8F99-4011-82CE-29A3E403529E}" type="slidenum">
              <a:rPr lang="el-GR" smtClean="0"/>
              <a:pPr/>
              <a:t>‹#›</a:t>
            </a:fld>
            <a:endParaRPr lang="el-GR"/>
          </a:p>
        </p:txBody>
      </p:sp>
      <p:sp>
        <p:nvSpPr>
          <p:cNvPr id="2" name="1 - Τίτλος"/>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l-GR" smtClean="0"/>
              <a:t>Kλικ για επεξεργασία του τίτλου</a:t>
            </a:r>
            <a:endParaRPr kumimoji="0" lang="en-US"/>
          </a:p>
        </p:txBody>
      </p:sp>
      <p:sp>
        <p:nvSpPr>
          <p:cNvPr id="8" name="7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 Ορθογώνιο τρίγωνο"/>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 Διάσημα"/>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 Διάσημα"/>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 Ορθογώνιο τρίγωνο"/>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l-GR" smtClean="0"/>
              <a:t>Kλικ για επεξεργασία του τίτλου</a:t>
            </a:r>
            <a:endParaRPr kumimoji="0" lang="en-US"/>
          </a:p>
        </p:txBody>
      </p:sp>
      <p:sp>
        <p:nvSpPr>
          <p:cNvPr id="30" name="29 - Θέση κειμένου"/>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0" name="9 - Θέση ημερομηνίας"/>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352C6A2D-86AA-4FC8-9ACA-91CC518BE629}" type="datetimeFigureOut">
              <a:rPr lang="el-GR" smtClean="0"/>
              <a:pPr/>
              <a:t>16/5/2012</a:t>
            </a:fld>
            <a:endParaRPr lang="el-GR"/>
          </a:p>
        </p:txBody>
      </p:sp>
      <p:sp>
        <p:nvSpPr>
          <p:cNvPr id="22" name="21 - Θέση υποσέλιδου"/>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l-GR"/>
          </a:p>
        </p:txBody>
      </p:sp>
      <p:sp>
        <p:nvSpPr>
          <p:cNvPr id="18" name="17 - Θέση αριθμού διαφάνειας"/>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709FBB7-8F99-4011-82CE-29A3E403529E}"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85000" lnSpcReduction="20000"/>
          </a:bodyPr>
          <a:lstStyle/>
          <a:p>
            <a:r>
              <a:rPr lang="el-GR" dirty="0" smtClean="0">
                <a:solidFill>
                  <a:schemeClr val="accent1">
                    <a:lumMod val="75000"/>
                  </a:schemeClr>
                </a:solidFill>
              </a:rPr>
              <a:t>Το </a:t>
            </a:r>
            <a:r>
              <a:rPr lang="en-US" dirty="0" smtClean="0">
                <a:solidFill>
                  <a:schemeClr val="accent1">
                    <a:lumMod val="75000"/>
                  </a:schemeClr>
                </a:solidFill>
              </a:rPr>
              <a:t>project </a:t>
            </a:r>
            <a:r>
              <a:rPr lang="el-GR" dirty="0" smtClean="0">
                <a:solidFill>
                  <a:schemeClr val="accent1">
                    <a:lumMod val="75000"/>
                  </a:schemeClr>
                </a:solidFill>
              </a:rPr>
              <a:t>με το οποίο ασχοληθήκαμε ονομάζεται «παιχνίδι της γνώσης». Χωριστήκαμε σε ομάδες όπου η κάθε μία ασχολήθηκε με ένα ξεχωριστό διδασκόμενο μάθημα. </a:t>
            </a:r>
          </a:p>
          <a:p>
            <a:r>
              <a:rPr lang="el-GR" dirty="0" smtClean="0">
                <a:solidFill>
                  <a:schemeClr val="accent1">
                    <a:lumMod val="75000"/>
                  </a:schemeClr>
                </a:solidFill>
              </a:rPr>
              <a:t>Η κάθε ομάδα ασχολήθηκε αποκλειστικά με ένα ξεχωριστό κλάδο. Ψάξαμε και συγκεντρώσαμε αρκετές πληροφορίες για το κάθε μάθημα με σκοπό να δημιουργήσουμε ερωτήσεις που θα τοποθετηθούν στο ηλεκτρονικό παιχνίδι μας.</a:t>
            </a:r>
          </a:p>
          <a:p>
            <a:r>
              <a:rPr lang="el-GR" dirty="0" smtClean="0">
                <a:solidFill>
                  <a:schemeClr val="accent1">
                    <a:lumMod val="75000"/>
                  </a:schemeClr>
                </a:solidFill>
              </a:rPr>
              <a:t>Ο σκοπός μας είναι να απαντήσουμε στα εξής ερευνητικά ερωτήματα: Μπορεί η γνώση να γίνει παιχνίδι? Πώς μπορεί κανείς να ανακαλύψει τις δυνατότητες ενός λογισμικού? Πόσο καλά πρέπει να γνωρίζεις για να χτίσεις ερωτήσεις πάνω </a:t>
            </a:r>
            <a:r>
              <a:rPr lang="el-GR" dirty="0" err="1" smtClean="0">
                <a:solidFill>
                  <a:schemeClr val="accent1">
                    <a:lumMod val="75000"/>
                  </a:schemeClr>
                </a:solidFill>
              </a:rPr>
              <a:t>σ’αυτό</a:t>
            </a:r>
            <a:r>
              <a:rPr lang="el-GR" dirty="0" smtClean="0">
                <a:solidFill>
                  <a:schemeClr val="accent1">
                    <a:lumMod val="75000"/>
                  </a:schemeClr>
                </a:solidFill>
              </a:rPr>
              <a:t>?</a:t>
            </a:r>
          </a:p>
        </p:txBody>
      </p:sp>
      <p:sp>
        <p:nvSpPr>
          <p:cNvPr id="3" name="2 - Τίτλος"/>
          <p:cNvSpPr>
            <a:spLocks noGrp="1"/>
          </p:cNvSpPr>
          <p:nvPr>
            <p:ph type="title"/>
          </p:nvPr>
        </p:nvSpPr>
        <p:spPr/>
        <p:txBody>
          <a:bodyPr/>
          <a:lstStyle/>
          <a:p>
            <a:r>
              <a:rPr lang="el-GR" dirty="0" smtClean="0">
                <a:solidFill>
                  <a:schemeClr val="accent1">
                    <a:lumMod val="75000"/>
                  </a:schemeClr>
                </a:solidFill>
              </a:rPr>
              <a:t>Με τί ασχοληθήκαμε..	</a:t>
            </a:r>
            <a:r>
              <a:rPr lang="el-GR" dirty="0" smtClean="0"/>
              <a:t>	</a:t>
            </a:r>
            <a:endParaRPr lang="el-GR" dirty="0"/>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8892480" y="5835008"/>
            <a:ext cx="45840" cy="45719"/>
          </a:xfrm>
        </p:spPr>
        <p:txBody>
          <a:bodyPr>
            <a:normAutofit fontScale="25000" lnSpcReduction="20000"/>
          </a:bodyPr>
          <a:lstStyle/>
          <a:p>
            <a:pPr>
              <a:buNone/>
            </a:pPr>
            <a:r>
              <a:rPr lang="el-GR" sz="800" b="1" i="1" u="sng" dirty="0" smtClean="0">
                <a:solidFill>
                  <a:schemeClr val="accent1">
                    <a:lumMod val="75000"/>
                  </a:schemeClr>
                </a:solidFill>
              </a:rPr>
              <a:t>.</a:t>
            </a:r>
          </a:p>
        </p:txBody>
      </p:sp>
      <p:sp>
        <p:nvSpPr>
          <p:cNvPr id="3" name="2 - Τίτλος"/>
          <p:cNvSpPr>
            <a:spLocks noGrp="1"/>
          </p:cNvSpPr>
          <p:nvPr>
            <p:ph type="title"/>
          </p:nvPr>
        </p:nvSpPr>
        <p:spPr>
          <a:xfrm>
            <a:off x="611560" y="908720"/>
            <a:ext cx="72008" cy="144016"/>
          </a:xfrm>
        </p:spPr>
        <p:txBody>
          <a:bodyPr>
            <a:normAutofit fontScale="90000"/>
          </a:bodyPr>
          <a:lstStyle/>
          <a:p>
            <a:r>
              <a:rPr lang="el-GR" sz="800" dirty="0" smtClean="0"/>
              <a:t>.</a:t>
            </a:r>
            <a:br>
              <a:rPr lang="el-GR" sz="800" dirty="0" smtClean="0"/>
            </a:br>
            <a:endParaRPr lang="el-GR" sz="800" dirty="0"/>
          </a:p>
        </p:txBody>
      </p:sp>
      <p:sp>
        <p:nvSpPr>
          <p:cNvPr id="5" name="4 - Ορθογώνιο"/>
          <p:cNvSpPr/>
          <p:nvPr/>
        </p:nvSpPr>
        <p:spPr>
          <a:xfrm>
            <a:off x="395536" y="1628800"/>
            <a:ext cx="8385894" cy="1015663"/>
          </a:xfrm>
          <a:prstGeom prst="rect">
            <a:avLst/>
          </a:prstGeom>
          <a:noFill/>
        </p:spPr>
        <p:txBody>
          <a:bodyPr wrap="square" lIns="91440" tIns="45720" rIns="91440" bIns="45720">
            <a:spAutoFit/>
          </a:bodyPr>
          <a:lstStyle/>
          <a:p>
            <a:pPr algn="ctr"/>
            <a:r>
              <a:rPr lang="el-GR" sz="6000" b="1" i="1" u="sng"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Τέλος Παρουσίασης</a:t>
            </a:r>
            <a:endParaRPr lang="el-GR" sz="6000" b="1" i="1" u="sng"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6" name="5 - Ορθογώνιο"/>
          <p:cNvSpPr/>
          <p:nvPr/>
        </p:nvSpPr>
        <p:spPr>
          <a:xfrm>
            <a:off x="395536" y="3429000"/>
            <a:ext cx="8283038" cy="1015663"/>
          </a:xfrm>
          <a:prstGeom prst="rect">
            <a:avLst/>
          </a:prstGeom>
          <a:noFill/>
        </p:spPr>
        <p:txBody>
          <a:bodyPr wrap="none" lIns="91440" tIns="45720" rIns="91440" bIns="45720">
            <a:spAutoFit/>
          </a:bodyPr>
          <a:lstStyle/>
          <a:p>
            <a:pPr algn="ctr"/>
            <a:r>
              <a:rPr lang="el-GR" sz="6000" b="1" i="1" u="sng"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Ευχαριστούμε</a:t>
            </a:r>
            <a:r>
              <a:rPr lang="el-GR" sz="5400" b="1" i="1" u="sng"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 πολύ…</a:t>
            </a:r>
            <a:endParaRPr lang="el-GR" sz="5400" b="1" i="1" u="sng"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transition>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normAutofit fontScale="90000"/>
          </a:bodyPr>
          <a:lstStyle/>
          <a:p>
            <a:r>
              <a:rPr lang="el-GR" dirty="0" smtClean="0">
                <a:solidFill>
                  <a:schemeClr val="accent1">
                    <a:lumMod val="75000"/>
                  </a:schemeClr>
                </a:solidFill>
              </a:rPr>
              <a:t>Ομάδα </a:t>
            </a:r>
            <a:r>
              <a:rPr lang="en-US" dirty="0" smtClean="0">
                <a:solidFill>
                  <a:schemeClr val="accent1">
                    <a:lumMod val="75000"/>
                  </a:schemeClr>
                </a:solidFill>
              </a:rPr>
              <a:t>Rock4</a:t>
            </a:r>
            <a:r>
              <a:rPr lang="el-GR" dirty="0" smtClean="0">
                <a:solidFill>
                  <a:schemeClr val="accent1">
                    <a:lumMod val="75000"/>
                  </a:schemeClr>
                </a:solidFill>
              </a:rPr>
              <a:t/>
            </a:r>
            <a:br>
              <a:rPr lang="el-GR" dirty="0" smtClean="0">
                <a:solidFill>
                  <a:schemeClr val="accent1">
                    <a:lumMod val="75000"/>
                  </a:schemeClr>
                </a:solidFill>
              </a:rPr>
            </a:br>
            <a:r>
              <a:rPr lang="el-GR" dirty="0" smtClean="0">
                <a:solidFill>
                  <a:schemeClr val="accent1">
                    <a:lumMod val="75000"/>
                  </a:schemeClr>
                </a:solidFill>
              </a:rPr>
              <a:t>Μαθηματικά-Πληροφορική</a:t>
            </a:r>
            <a:endParaRPr lang="el-GR" dirty="0">
              <a:solidFill>
                <a:schemeClr val="accent1">
                  <a:lumMod val="75000"/>
                </a:schemeClr>
              </a:solidFill>
            </a:endParaRPr>
          </a:p>
        </p:txBody>
      </p:sp>
      <p:sp>
        <p:nvSpPr>
          <p:cNvPr id="3" name="2 - Υπότιτλος"/>
          <p:cNvSpPr>
            <a:spLocks noGrp="1"/>
          </p:cNvSpPr>
          <p:nvPr>
            <p:ph type="subTitle" idx="1"/>
          </p:nvPr>
        </p:nvSpPr>
        <p:spPr/>
        <p:txBody>
          <a:bodyPr>
            <a:normAutofit fontScale="70000" lnSpcReduction="20000"/>
          </a:bodyPr>
          <a:lstStyle/>
          <a:p>
            <a:r>
              <a:rPr lang="el-GR" b="1" i="1" u="sng" dirty="0" smtClean="0">
                <a:solidFill>
                  <a:schemeClr val="accent1">
                    <a:lumMod val="75000"/>
                  </a:schemeClr>
                </a:solidFill>
              </a:rPr>
              <a:t>Μέλη</a:t>
            </a:r>
            <a:r>
              <a:rPr lang="el-GR" dirty="0" smtClean="0">
                <a:solidFill>
                  <a:schemeClr val="accent1">
                    <a:lumMod val="75000"/>
                  </a:schemeClr>
                </a:solidFill>
              </a:rPr>
              <a:t>: </a:t>
            </a:r>
            <a:r>
              <a:rPr lang="el-GR" b="1" i="1" u="sng" dirty="0" err="1" smtClean="0">
                <a:solidFill>
                  <a:schemeClr val="accent1">
                    <a:lumMod val="75000"/>
                  </a:schemeClr>
                </a:solidFill>
              </a:rPr>
              <a:t>Χαρίτος</a:t>
            </a:r>
            <a:r>
              <a:rPr lang="el-GR" b="1" i="1" u="sng" dirty="0" smtClean="0">
                <a:solidFill>
                  <a:schemeClr val="accent1">
                    <a:lumMod val="75000"/>
                  </a:schemeClr>
                </a:solidFill>
              </a:rPr>
              <a:t> Μάριος</a:t>
            </a:r>
          </a:p>
          <a:p>
            <a:r>
              <a:rPr lang="el-GR" b="1" i="1" u="sng" dirty="0" smtClean="0">
                <a:solidFill>
                  <a:schemeClr val="accent1">
                    <a:lumMod val="75000"/>
                  </a:schemeClr>
                </a:solidFill>
              </a:rPr>
              <a:t>Γιώργος Παπαδόπουλος</a:t>
            </a:r>
          </a:p>
          <a:p>
            <a:r>
              <a:rPr lang="el-GR" b="1" i="1" u="sng" dirty="0" err="1" smtClean="0">
                <a:solidFill>
                  <a:schemeClr val="accent1">
                    <a:lumMod val="75000"/>
                  </a:schemeClr>
                </a:solidFill>
              </a:rPr>
              <a:t>Ντούκα</a:t>
            </a:r>
            <a:r>
              <a:rPr lang="el-GR" b="1" i="1" u="sng" dirty="0" smtClean="0">
                <a:solidFill>
                  <a:schemeClr val="accent1">
                    <a:lumMod val="75000"/>
                  </a:schemeClr>
                </a:solidFill>
              </a:rPr>
              <a:t> </a:t>
            </a:r>
            <a:r>
              <a:rPr lang="el-GR" b="1" i="1" u="sng" dirty="0" err="1" smtClean="0">
                <a:solidFill>
                  <a:schemeClr val="accent1">
                    <a:lumMod val="75000"/>
                  </a:schemeClr>
                </a:solidFill>
              </a:rPr>
              <a:t>Λέντιο</a:t>
            </a:r>
            <a:endParaRPr lang="el-GR" b="1" i="1" u="sng" dirty="0" smtClean="0">
              <a:solidFill>
                <a:schemeClr val="accent1">
                  <a:lumMod val="75000"/>
                </a:schemeClr>
              </a:solidFill>
            </a:endParaRPr>
          </a:p>
          <a:p>
            <a:r>
              <a:rPr lang="el-GR" b="1" i="1" u="sng" dirty="0" smtClean="0">
                <a:solidFill>
                  <a:schemeClr val="accent1">
                    <a:lumMod val="75000"/>
                  </a:schemeClr>
                </a:solidFill>
              </a:rPr>
              <a:t>Γιάννης </a:t>
            </a:r>
            <a:r>
              <a:rPr lang="el-GR" b="1" i="1" u="sng" dirty="0" err="1" smtClean="0">
                <a:solidFill>
                  <a:schemeClr val="accent1">
                    <a:lumMod val="75000"/>
                  </a:schemeClr>
                </a:solidFill>
              </a:rPr>
              <a:t>Μπουζούκης</a:t>
            </a:r>
            <a:endParaRPr lang="el-GR" b="1" i="1" u="sng" dirty="0" smtClean="0">
              <a:solidFill>
                <a:schemeClr val="accent1">
                  <a:lumMod val="75000"/>
                </a:schemeClr>
              </a:solidFill>
            </a:endParaRPr>
          </a:p>
        </p:txBody>
      </p:sp>
    </p:spTree>
  </p:cSld>
  <p:clrMapOvr>
    <a:masterClrMapping/>
  </p:clrMapOvr>
  <p:transition>
    <p:checke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a:off x="467544" y="1196752"/>
            <a:ext cx="8435280" cy="4539960"/>
          </a:xfrm>
        </p:spPr>
        <p:txBody>
          <a:bodyPr>
            <a:noAutofit/>
          </a:bodyPr>
          <a:lstStyle/>
          <a:p>
            <a:r>
              <a:rPr lang="el-GR" sz="2100" dirty="0" smtClean="0">
                <a:solidFill>
                  <a:schemeClr val="accent1">
                    <a:lumMod val="75000"/>
                  </a:schemeClr>
                </a:solidFill>
              </a:rPr>
              <a:t>Η γεωμετρία, είναι ένα αρκετά δύσκολο μάθημα που χρειάζεται αρκετή σκέψη και γνώση και για την επίλυση κάποιου προβλήματος. Το μάθημα αυτό, μπορεί να θεωρείται από κάποιους ως κάτι άχρηστο και εύκολο αλλά δεν είναι. Για να μπορέσεις να μάθεις γεωμετρία χρειάζεσαι αρκετό διάβασμα αλλά και «</a:t>
            </a:r>
            <a:r>
              <a:rPr lang="el-GR" sz="2100" i="1" dirty="0" smtClean="0">
                <a:solidFill>
                  <a:schemeClr val="accent1">
                    <a:lumMod val="75000"/>
                  </a:schemeClr>
                </a:solidFill>
              </a:rPr>
              <a:t>φαντασία»</a:t>
            </a:r>
            <a:r>
              <a:rPr lang="el-GR" sz="2100" dirty="0" smtClean="0">
                <a:solidFill>
                  <a:schemeClr val="accent1">
                    <a:lumMod val="75000"/>
                  </a:schemeClr>
                </a:solidFill>
              </a:rPr>
              <a:t>. Επίσης, αν δεν υπήρχε η γεωμετρία στην σημερινή εποχή, ίσως και τίποτα να μην ήταν όπως είναι. Δεν είναι τυχαίο βέβαια ότι οι πρώτοι μαθηματικοί ήταν Έλληνες.</a:t>
            </a:r>
          </a:p>
          <a:p>
            <a:r>
              <a:rPr lang="el-GR" sz="2100" dirty="0" smtClean="0">
                <a:solidFill>
                  <a:schemeClr val="accent1">
                    <a:lumMod val="75000"/>
                  </a:schemeClr>
                </a:solidFill>
              </a:rPr>
              <a:t>Με κίνητρο τα παραπάνω, κατασκεύασα ένα ηλεκτρονικό παιχνίδι γνώσεων. Ο κλάδος της γεωμετρίας χωρίζεται σε 3 επίπεδα δυσκολίας των ερωτήσεων(εύκολες- μεσαίες -δύσκολες). Φυσικά ακόμα και οι εύκολες ερωτήσεις χρειάζονται και κάποια στοιχειώδη γνώση πάνω στην γεωμετρία. </a:t>
            </a:r>
          </a:p>
        </p:txBody>
      </p:sp>
      <p:sp>
        <p:nvSpPr>
          <p:cNvPr id="3" name="2 - Τίτλος"/>
          <p:cNvSpPr>
            <a:spLocks noGrp="1"/>
          </p:cNvSpPr>
          <p:nvPr>
            <p:ph type="title"/>
          </p:nvPr>
        </p:nvSpPr>
        <p:spPr/>
        <p:txBody>
          <a:bodyPr/>
          <a:lstStyle/>
          <a:p>
            <a:r>
              <a:rPr lang="el-GR" dirty="0" smtClean="0">
                <a:solidFill>
                  <a:schemeClr val="accent1">
                    <a:lumMod val="75000"/>
                  </a:schemeClr>
                </a:solidFill>
              </a:rPr>
              <a:t>«Γεωμετρία»</a:t>
            </a:r>
            <a:endParaRPr lang="el-GR" dirty="0">
              <a:solidFill>
                <a:schemeClr val="accent1">
                  <a:lumMod val="75000"/>
                </a:schemeClr>
              </a:solidFill>
            </a:endParaRPr>
          </a:p>
        </p:txBody>
      </p:sp>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a:bodyPr>
          <a:lstStyle/>
          <a:p>
            <a:r>
              <a:rPr lang="el-GR" dirty="0" smtClean="0">
                <a:solidFill>
                  <a:schemeClr val="accent1">
                    <a:lumMod val="75000"/>
                  </a:schemeClr>
                </a:solidFill>
              </a:rPr>
              <a:t>Όπως και η γεωμετρία, η άλγεβρα είναι ένα επίσης δύσκολο μάθημα που απαιτεί πολύ χρόνο προς μελέτη για να μπορέσει να κατανοηθεί πλήρως.</a:t>
            </a:r>
          </a:p>
          <a:p>
            <a:r>
              <a:rPr lang="el-GR" dirty="0" smtClean="0">
                <a:solidFill>
                  <a:schemeClr val="accent1">
                    <a:lumMod val="75000"/>
                  </a:schemeClr>
                </a:solidFill>
              </a:rPr>
              <a:t>Χρειάζεται πολύ προσοχή και συγκέντρωση καθώς πρέπει να ληφθούν υπόψη μας όλες οι παράμετροι αν θέλουμε το αποτέλεσμα να είναι σωστό.  </a:t>
            </a:r>
          </a:p>
          <a:p>
            <a:r>
              <a:rPr lang="el-GR" dirty="0" smtClean="0">
                <a:solidFill>
                  <a:schemeClr val="accent1">
                    <a:lumMod val="75000"/>
                  </a:schemeClr>
                </a:solidFill>
              </a:rPr>
              <a:t>Με τον ίδιο τρόπο κατασκευάστηκε ένα παρόμοιο παιχνίδι με θέμα την άλγεβρα. </a:t>
            </a:r>
          </a:p>
          <a:p>
            <a:pPr>
              <a:buNone/>
            </a:pPr>
            <a:endParaRPr lang="el-GR" dirty="0">
              <a:solidFill>
                <a:schemeClr val="accent1">
                  <a:lumMod val="75000"/>
                </a:schemeClr>
              </a:solidFill>
            </a:endParaRPr>
          </a:p>
        </p:txBody>
      </p:sp>
      <p:sp>
        <p:nvSpPr>
          <p:cNvPr id="3" name="2 - Τίτλος"/>
          <p:cNvSpPr>
            <a:spLocks noGrp="1"/>
          </p:cNvSpPr>
          <p:nvPr>
            <p:ph type="title"/>
          </p:nvPr>
        </p:nvSpPr>
        <p:spPr/>
        <p:txBody>
          <a:bodyPr/>
          <a:lstStyle/>
          <a:p>
            <a:r>
              <a:rPr lang="el-GR" dirty="0" smtClean="0">
                <a:solidFill>
                  <a:schemeClr val="accent1">
                    <a:lumMod val="75000"/>
                  </a:schemeClr>
                </a:solidFill>
              </a:rPr>
              <a:t>«Άλγεβρα»</a:t>
            </a:r>
            <a:endParaRPr lang="el-GR" dirty="0">
              <a:solidFill>
                <a:schemeClr val="accent1">
                  <a:lumMod val="75000"/>
                </a:schemeClr>
              </a:solidFill>
            </a:endParaRPr>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92500"/>
          </a:bodyPr>
          <a:lstStyle/>
          <a:p>
            <a:r>
              <a:rPr lang="el-GR" dirty="0" smtClean="0">
                <a:solidFill>
                  <a:schemeClr val="accent1">
                    <a:lumMod val="75000"/>
                  </a:schemeClr>
                </a:solidFill>
              </a:rPr>
              <a:t>Η πληροφορική είναι ένα περίπλοκο μάθημα το οποίο ασχολείται με νέες τεχνολογίες, υπολογιστές και υπολογιστικά συστήματα. </a:t>
            </a:r>
          </a:p>
          <a:p>
            <a:r>
              <a:rPr lang="el-GR" dirty="0" smtClean="0">
                <a:solidFill>
                  <a:schemeClr val="accent1">
                    <a:lumMod val="75000"/>
                  </a:schemeClr>
                </a:solidFill>
              </a:rPr>
              <a:t>Η πληροφορική δεν είναι τόσο άσχετη με τα μαθηματικά όπως πιστεύουν οι περισσότεροι. Αφού βασίζεται πάνω στα μαθηματικά και μέσω αυτών εφευρέθηκε και αναπτύχθηκε και συνεχίζει να αναπτύσσεται μέχρι και σήμερα.  </a:t>
            </a:r>
          </a:p>
          <a:p>
            <a:r>
              <a:rPr lang="el-GR" dirty="0" smtClean="0">
                <a:solidFill>
                  <a:schemeClr val="accent1">
                    <a:lumMod val="75000"/>
                  </a:schemeClr>
                </a:solidFill>
              </a:rPr>
              <a:t>Με την βοήθεια κάποιων ειδικών βιβλίων κατασκευάστηκε ένα ακόμα παιχνίδι γνώσεων με θέμα την πληροφορική. </a:t>
            </a:r>
          </a:p>
          <a:p>
            <a:endParaRPr lang="el-GR" dirty="0">
              <a:solidFill>
                <a:schemeClr val="accent1">
                  <a:lumMod val="75000"/>
                </a:schemeClr>
              </a:solidFill>
            </a:endParaRPr>
          </a:p>
        </p:txBody>
      </p:sp>
      <p:sp>
        <p:nvSpPr>
          <p:cNvPr id="3" name="2 - Τίτλος"/>
          <p:cNvSpPr>
            <a:spLocks noGrp="1"/>
          </p:cNvSpPr>
          <p:nvPr>
            <p:ph type="title"/>
          </p:nvPr>
        </p:nvSpPr>
        <p:spPr/>
        <p:txBody>
          <a:bodyPr/>
          <a:lstStyle/>
          <a:p>
            <a:r>
              <a:rPr lang="el-GR" dirty="0" smtClean="0">
                <a:solidFill>
                  <a:schemeClr val="accent1">
                    <a:lumMod val="75000"/>
                  </a:schemeClr>
                </a:solidFill>
              </a:rPr>
              <a:t>«Πληροφορική»</a:t>
            </a:r>
            <a:endParaRPr lang="el-GR" dirty="0">
              <a:solidFill>
                <a:schemeClr val="accent1">
                  <a:lumMod val="75000"/>
                </a:schemeClr>
              </a:solidFill>
            </a:endParaRPr>
          </a:p>
        </p:txBody>
      </p:sp>
    </p:spTree>
  </p:cSld>
  <p:clrMapOvr>
    <a:masterClrMapping/>
  </p:clrMapOvr>
  <p:transition>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lstStyle/>
          <a:p>
            <a:r>
              <a:rPr lang="el-GR" dirty="0" smtClean="0">
                <a:solidFill>
                  <a:schemeClr val="accent1">
                    <a:lumMod val="75000"/>
                  </a:schemeClr>
                </a:solidFill>
              </a:rPr>
              <a:t>Άλγεβρα Γ Γυμνασίου, Α λυκείου, Β Λυκείου</a:t>
            </a:r>
          </a:p>
          <a:p>
            <a:r>
              <a:rPr lang="el-GR" dirty="0" smtClean="0">
                <a:solidFill>
                  <a:schemeClr val="accent1">
                    <a:lumMod val="75000"/>
                  </a:schemeClr>
                </a:solidFill>
              </a:rPr>
              <a:t>Εφαρμοσμένα Μαθηματικά</a:t>
            </a:r>
          </a:p>
          <a:p>
            <a:r>
              <a:rPr lang="el-GR" dirty="0" smtClean="0">
                <a:solidFill>
                  <a:schemeClr val="accent1">
                    <a:lumMod val="75000"/>
                  </a:schemeClr>
                </a:solidFill>
              </a:rPr>
              <a:t>Γεωμετρία Γ Γυμνασίου, Α Λυκείου</a:t>
            </a:r>
          </a:p>
          <a:p>
            <a:r>
              <a:rPr lang="el-GR" dirty="0" smtClean="0">
                <a:solidFill>
                  <a:schemeClr val="accent1">
                    <a:lumMod val="75000"/>
                  </a:schemeClr>
                </a:solidFill>
              </a:rPr>
              <a:t>Πληροφορική Γ Γυμνασίου</a:t>
            </a:r>
          </a:p>
          <a:p>
            <a:r>
              <a:rPr lang="el-GR" dirty="0" smtClean="0">
                <a:solidFill>
                  <a:schemeClr val="accent1">
                    <a:lumMod val="75000"/>
                  </a:schemeClr>
                </a:solidFill>
              </a:rPr>
              <a:t>Τεχνολογία Επικοινωνιών Β Λυκείου</a:t>
            </a:r>
          </a:p>
          <a:p>
            <a:r>
              <a:rPr lang="el-GR" dirty="0" smtClean="0">
                <a:solidFill>
                  <a:schemeClr val="accent1">
                    <a:lumMod val="75000"/>
                  </a:schemeClr>
                </a:solidFill>
              </a:rPr>
              <a:t>Αρχιτεκτονική πληροφορική</a:t>
            </a:r>
          </a:p>
          <a:p>
            <a:r>
              <a:rPr lang="en-US" dirty="0" smtClean="0">
                <a:solidFill>
                  <a:schemeClr val="accent1">
                    <a:lumMod val="75000"/>
                  </a:schemeClr>
                </a:solidFill>
              </a:rPr>
              <a:t>Google (</a:t>
            </a:r>
            <a:r>
              <a:rPr lang="el-GR" smtClean="0">
                <a:solidFill>
                  <a:schemeClr val="accent1">
                    <a:lumMod val="75000"/>
                  </a:schemeClr>
                </a:solidFill>
              </a:rPr>
              <a:t>Εικόνες)</a:t>
            </a:r>
            <a:endParaRPr lang="el-GR" dirty="0">
              <a:solidFill>
                <a:schemeClr val="accent1">
                  <a:lumMod val="75000"/>
                </a:schemeClr>
              </a:solidFill>
            </a:endParaRPr>
          </a:p>
        </p:txBody>
      </p:sp>
      <p:sp>
        <p:nvSpPr>
          <p:cNvPr id="3" name="2 - Τίτλος"/>
          <p:cNvSpPr>
            <a:spLocks noGrp="1"/>
          </p:cNvSpPr>
          <p:nvPr>
            <p:ph type="title"/>
          </p:nvPr>
        </p:nvSpPr>
        <p:spPr/>
        <p:txBody>
          <a:bodyPr/>
          <a:lstStyle/>
          <a:p>
            <a:r>
              <a:rPr lang="el-GR" dirty="0" smtClean="0">
                <a:solidFill>
                  <a:schemeClr val="accent1">
                    <a:lumMod val="75000"/>
                  </a:schemeClr>
                </a:solidFill>
              </a:rPr>
              <a:t>Βιβλιογραφία</a:t>
            </a:r>
            <a:endParaRPr lang="el-GR" dirty="0">
              <a:solidFill>
                <a:schemeClr val="accent1">
                  <a:lumMod val="75000"/>
                </a:schemeClr>
              </a:solidFill>
            </a:endParaRPr>
          </a:p>
        </p:txBody>
      </p:sp>
    </p:spTree>
  </p:cSld>
  <p:clrMapOvr>
    <a:masterClrMapping/>
  </p:clrMapOvr>
  <p:transition>
    <p:wedg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p:txBody>
          <a:bodyPr>
            <a:normAutofit fontScale="90000"/>
          </a:bodyPr>
          <a:lstStyle/>
          <a:p>
            <a:r>
              <a:rPr lang="el-GR" sz="2700" b="0" dirty="0" smtClean="0"/>
              <a:t>ΠΙΣΤΕΥΕΤΕ ΌΤΙ ΤΑ ΜΑΘΗΜΑΤΙΚΑ ΘΑ ΓΙΝΟΤΑΝ ΠΙΟ ΚΑΤΑΝΟΗΤΑ ΜΕΣΑ ΑΠΌ ΠΑΙΧΝΙΔΙΑ ΓΝΩΣΕΩΝ</a:t>
            </a:r>
            <a:r>
              <a:rPr lang="el-GR" b="0" dirty="0" smtClean="0"/>
              <a:t>;</a:t>
            </a:r>
            <a:r>
              <a:rPr lang="el-GR" dirty="0" smtClean="0"/>
              <a:t> </a:t>
            </a:r>
            <a:endParaRPr lang="el-GR" dirty="0"/>
          </a:p>
        </p:txBody>
      </p:sp>
      <p:graphicFrame>
        <p:nvGraphicFramePr>
          <p:cNvPr id="4" name="3 - Θέση περιεχομένου"/>
          <p:cNvGraphicFramePr>
            <a:graphicFrameLocks noGrp="1"/>
          </p:cNvGraphicFramePr>
          <p:nvPr>
            <p:ph idx="1"/>
          </p:nvPr>
        </p:nvGraphicFramePr>
        <p:xfrm>
          <a:off x="395536" y="1484784"/>
          <a:ext cx="8229600" cy="4525962"/>
        </p:xfrm>
        <a:graphic>
          <a:graphicData uri="http://schemas.openxmlformats.org/drawingml/2006/chart">
            <c:chart xmlns:c="http://schemas.openxmlformats.org/drawingml/2006/chart" xmlns:r="http://schemas.openxmlformats.org/officeDocument/2006/relationships" r:id="rId2"/>
          </a:graphicData>
        </a:graphic>
      </p:graphicFrame>
      <p:sp>
        <p:nvSpPr>
          <p:cNvPr id="5" name="4 - TextBox"/>
          <p:cNvSpPr txBox="1"/>
          <p:nvPr/>
        </p:nvSpPr>
        <p:spPr>
          <a:xfrm>
            <a:off x="4644008" y="3861048"/>
            <a:ext cx="1008112" cy="369332"/>
          </a:xfrm>
          <a:prstGeom prst="rect">
            <a:avLst/>
          </a:prstGeom>
          <a:noFill/>
        </p:spPr>
        <p:txBody>
          <a:bodyPr wrap="square" rtlCol="0">
            <a:spAutoFit/>
          </a:bodyPr>
          <a:lstStyle/>
          <a:p>
            <a:r>
              <a:rPr lang="el-GR" dirty="0" smtClean="0"/>
              <a:t>55</a:t>
            </a:r>
            <a:endParaRPr lang="el-GR" dirty="0"/>
          </a:p>
        </p:txBody>
      </p:sp>
      <p:sp>
        <p:nvSpPr>
          <p:cNvPr id="6" name="5 - TextBox"/>
          <p:cNvSpPr txBox="1"/>
          <p:nvPr/>
        </p:nvSpPr>
        <p:spPr>
          <a:xfrm>
            <a:off x="2411760" y="2708920"/>
            <a:ext cx="792088" cy="369332"/>
          </a:xfrm>
          <a:prstGeom prst="rect">
            <a:avLst/>
          </a:prstGeom>
          <a:noFill/>
        </p:spPr>
        <p:txBody>
          <a:bodyPr wrap="square" rtlCol="0">
            <a:spAutoFit/>
          </a:bodyPr>
          <a:lstStyle/>
          <a:p>
            <a:r>
              <a:rPr lang="el-GR" dirty="0" smtClean="0"/>
              <a:t>25</a:t>
            </a:r>
            <a:endParaRPr lang="el-G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Τίτλος"/>
          <p:cNvSpPr>
            <a:spLocks noGrp="1"/>
          </p:cNvSpPr>
          <p:nvPr>
            <p:ph type="title"/>
          </p:nvPr>
        </p:nvSpPr>
        <p:spPr>
          <a:xfrm>
            <a:off x="446856" y="260648"/>
            <a:ext cx="8229600" cy="1143000"/>
          </a:xfrm>
        </p:spPr>
        <p:txBody>
          <a:bodyPr>
            <a:normAutofit/>
          </a:bodyPr>
          <a:lstStyle/>
          <a:p>
            <a:r>
              <a:rPr lang="el-GR" sz="2800" b="0" dirty="0" smtClean="0"/>
              <a:t>ΕΧΟΥΝ ΤΑ ΜΑΘΗΜΑΤΙΚΑ ΣΧΕΣΗ ΜΕ ΤΗΝ ΠΛΗΡΟΦΟΡΙΚΗ;</a:t>
            </a:r>
            <a:r>
              <a:rPr lang="el-GR" sz="2800" dirty="0" smtClean="0"/>
              <a:t> </a:t>
            </a:r>
            <a:endParaRPr lang="el-GR" sz="2800" dirty="0"/>
          </a:p>
        </p:txBody>
      </p:sp>
      <p:graphicFrame>
        <p:nvGraphicFramePr>
          <p:cNvPr id="4" name="3 - Θέση περιεχομένου"/>
          <p:cNvGraphicFramePr>
            <a:graphicFrameLocks noGrp="1"/>
          </p:cNvGraphicFramePr>
          <p:nvPr>
            <p:ph idx="1"/>
          </p:nvPr>
        </p:nvGraphicFramePr>
        <p:xfrm>
          <a:off x="457200" y="1481138"/>
          <a:ext cx="8229600" cy="452596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a:xfrm flipV="1">
            <a:off x="7812360" y="4080528"/>
            <a:ext cx="82352" cy="68552"/>
          </a:xfrm>
        </p:spPr>
        <p:txBody>
          <a:bodyPr>
            <a:noAutofit/>
          </a:bodyPr>
          <a:lstStyle/>
          <a:p>
            <a:pPr>
              <a:buNone/>
            </a:pPr>
            <a:r>
              <a:rPr lang="el-GR" sz="800" dirty="0" smtClean="0">
                <a:solidFill>
                  <a:schemeClr val="accent1">
                    <a:lumMod val="75000"/>
                  </a:schemeClr>
                </a:solidFill>
              </a:rPr>
              <a:t>.</a:t>
            </a:r>
          </a:p>
          <a:p>
            <a:pPr>
              <a:buNone/>
            </a:pPr>
            <a:endParaRPr lang="el-GR" sz="800" dirty="0">
              <a:solidFill>
                <a:schemeClr val="accent1">
                  <a:lumMod val="75000"/>
                </a:schemeClr>
              </a:solidFill>
            </a:endParaRPr>
          </a:p>
        </p:txBody>
      </p:sp>
      <p:sp>
        <p:nvSpPr>
          <p:cNvPr id="3" name="2 - Τίτλος"/>
          <p:cNvSpPr>
            <a:spLocks noGrp="1"/>
          </p:cNvSpPr>
          <p:nvPr>
            <p:ph type="title"/>
          </p:nvPr>
        </p:nvSpPr>
        <p:spPr>
          <a:xfrm>
            <a:off x="7596336" y="274638"/>
            <a:ext cx="1090464" cy="202034"/>
          </a:xfrm>
        </p:spPr>
        <p:txBody>
          <a:bodyPr>
            <a:noAutofit/>
          </a:bodyPr>
          <a:lstStyle/>
          <a:p>
            <a:r>
              <a:rPr lang="el-GR" sz="800" dirty="0" smtClean="0"/>
              <a:t>.</a:t>
            </a:r>
            <a:endParaRPr lang="el-GR" sz="800" dirty="0"/>
          </a:p>
        </p:txBody>
      </p:sp>
      <p:sp>
        <p:nvSpPr>
          <p:cNvPr id="4" name="3 - Ορθογώνιο"/>
          <p:cNvSpPr/>
          <p:nvPr/>
        </p:nvSpPr>
        <p:spPr>
          <a:xfrm>
            <a:off x="971600" y="2132856"/>
            <a:ext cx="7200800" cy="1446550"/>
          </a:xfrm>
          <a:prstGeom prst="rect">
            <a:avLst/>
          </a:prstGeom>
          <a:noFill/>
        </p:spPr>
        <p:txBody>
          <a:bodyPr wrap="square" lIns="91440" tIns="45720" rIns="91440" bIns="45720">
            <a:spAutoFit/>
          </a:bodyPr>
          <a:lstStyle/>
          <a:p>
            <a:pPr algn="ctr"/>
            <a:r>
              <a:rPr lang="el-GR" sz="88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Ερωτήσεις?</a:t>
            </a:r>
            <a:endParaRPr lang="el-GR" sz="88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5" name="4 - Κουμπί ενέργειας: Βοήθεια">
            <a:hlinkClick r:id="" action="ppaction://noaction" highlightClick="1"/>
          </p:cNvPr>
          <p:cNvSpPr/>
          <p:nvPr/>
        </p:nvSpPr>
        <p:spPr>
          <a:xfrm>
            <a:off x="683568" y="3429000"/>
            <a:ext cx="1152128" cy="1224136"/>
          </a:xfrm>
          <a:prstGeom prst="actionButtonHelp">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l-GR"/>
          </a:p>
        </p:txBody>
      </p:sp>
      <p:sp>
        <p:nvSpPr>
          <p:cNvPr id="6" name="5 - Κουμπί ενέργειας: Βοήθεια">
            <a:hlinkClick r:id="" action="ppaction://noaction" highlightClick="1"/>
          </p:cNvPr>
          <p:cNvSpPr/>
          <p:nvPr/>
        </p:nvSpPr>
        <p:spPr>
          <a:xfrm>
            <a:off x="5868144" y="4941168"/>
            <a:ext cx="1152128" cy="1224136"/>
          </a:xfrm>
          <a:prstGeom prst="actionButtonHelp">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l-GR"/>
          </a:p>
        </p:txBody>
      </p:sp>
      <p:sp>
        <p:nvSpPr>
          <p:cNvPr id="7" name="6 - Κουμπί ενέργειας: Βοήθεια">
            <a:hlinkClick r:id="" action="ppaction://noaction" highlightClick="1"/>
          </p:cNvPr>
          <p:cNvSpPr/>
          <p:nvPr/>
        </p:nvSpPr>
        <p:spPr>
          <a:xfrm>
            <a:off x="6012160" y="908720"/>
            <a:ext cx="1152128" cy="1224136"/>
          </a:xfrm>
          <a:prstGeom prst="actionButtonHelp">
            <a:avLst/>
          </a:prstGeom>
        </p:spPr>
        <p:style>
          <a:lnRef idx="2">
            <a:schemeClr val="accent3"/>
          </a:lnRef>
          <a:fillRef idx="1">
            <a:schemeClr val="lt1"/>
          </a:fillRef>
          <a:effectRef idx="0">
            <a:schemeClr val="accent3"/>
          </a:effectRef>
          <a:fontRef idx="minor">
            <a:schemeClr val="dk1"/>
          </a:fontRef>
        </p:style>
        <p:txBody>
          <a:bodyPr rtlCol="0" anchor="ctr"/>
          <a:lstStyle/>
          <a:p>
            <a:pPr algn="ctr"/>
            <a:endParaRPr lang="el-GR"/>
          </a:p>
        </p:txBody>
      </p:sp>
    </p:spTree>
  </p:cSld>
  <p:clrMapOvr>
    <a:masterClrMapping/>
  </p:clrMapOvr>
  <p:transition>
    <p:wheel spokes="3"/>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1"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childTnLst>
                          </p:cTn>
                        </p:par>
                        <p:par>
                          <p:cTn id="8" fill="hold">
                            <p:stCondLst>
                              <p:cond delay="500"/>
                            </p:stCondLst>
                            <p:childTnLst>
                              <p:par>
                                <p:cTn id="9" presetID="34" presetClass="entr" presetSubtype="0"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 from="(-#ppt_w/2)" to="(#ppt_x)" calcmode="lin" valueType="num">
                                      <p:cBhvr>
                                        <p:cTn id="11" dur="300" fill="hold">
                                          <p:stCondLst>
                                            <p:cond delay="0"/>
                                          </p:stCondLst>
                                        </p:cTn>
                                        <p:tgtEl>
                                          <p:spTgt spid="5"/>
                                        </p:tgtEl>
                                        <p:attrNameLst>
                                          <p:attrName>ppt_x</p:attrName>
                                        </p:attrNameLst>
                                      </p:cBhvr>
                                    </p:anim>
                                    <p:anim from="0" to="-1.0" calcmode="lin" valueType="num">
                                      <p:cBhvr>
                                        <p:cTn id="12" dur="100" decel="50000" autoRev="1" fill="hold">
                                          <p:stCondLst>
                                            <p:cond delay="300"/>
                                          </p:stCondLst>
                                        </p:cTn>
                                        <p:tgtEl>
                                          <p:spTgt spid="5"/>
                                        </p:tgtEl>
                                        <p:attrNameLst>
                                          <p:attrName>xshear</p:attrName>
                                        </p:attrNameLst>
                                      </p:cBhvr>
                                    </p:anim>
                                    <p:animScale>
                                      <p:cBhvr>
                                        <p:cTn id="13" dur="100" decel="100000" autoRev="1" fill="hold">
                                          <p:stCondLst>
                                            <p:cond delay="300"/>
                                          </p:stCondLst>
                                        </p:cTn>
                                        <p:tgtEl>
                                          <p:spTgt spid="5"/>
                                        </p:tgtEl>
                                      </p:cBhvr>
                                      <p:from x="100000" y="100000"/>
                                      <p:to x="80000" y="100000"/>
                                    </p:animScale>
                                    <p:anim by="(#ppt_h/3+#ppt_w*0.1)" calcmode="lin" valueType="num">
                                      <p:cBhvr additive="sum">
                                        <p:cTn id="14" dur="100" decel="100000" autoRev="1" fill="hold">
                                          <p:stCondLst>
                                            <p:cond delay="300"/>
                                          </p:stCondLst>
                                        </p:cTn>
                                        <p:tgtEl>
                                          <p:spTgt spid="5"/>
                                        </p:tgtEl>
                                        <p:attrNameLst>
                                          <p:attrName>ppt_x</p:attrName>
                                        </p:attrNameLst>
                                      </p:cBhvr>
                                    </p:anim>
                                  </p:childTnLst>
                                </p:cTn>
                              </p:par>
                            </p:childTnLst>
                          </p:cTn>
                        </p:par>
                        <p:par>
                          <p:cTn id="15" fill="hold">
                            <p:stCondLst>
                              <p:cond delay="1000"/>
                            </p:stCondLst>
                            <p:childTnLst>
                              <p:par>
                                <p:cTn id="16" presetID="49" presetClass="entr" presetSubtype="0" decel="100000" fill="hold" grpId="0" nodeType="after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p:cTn id="18" dur="500" fill="hold"/>
                                        <p:tgtEl>
                                          <p:spTgt spid="6"/>
                                        </p:tgtEl>
                                        <p:attrNameLst>
                                          <p:attrName>ppt_w</p:attrName>
                                        </p:attrNameLst>
                                      </p:cBhvr>
                                      <p:tavLst>
                                        <p:tav tm="0">
                                          <p:val>
                                            <p:fltVal val="0"/>
                                          </p:val>
                                        </p:tav>
                                        <p:tav tm="100000">
                                          <p:val>
                                            <p:strVal val="#ppt_w"/>
                                          </p:val>
                                        </p:tav>
                                      </p:tavLst>
                                    </p:anim>
                                    <p:anim calcmode="lin" valueType="num">
                                      <p:cBhvr>
                                        <p:cTn id="19" dur="500" fill="hold"/>
                                        <p:tgtEl>
                                          <p:spTgt spid="6"/>
                                        </p:tgtEl>
                                        <p:attrNameLst>
                                          <p:attrName>ppt_h</p:attrName>
                                        </p:attrNameLst>
                                      </p:cBhvr>
                                      <p:tavLst>
                                        <p:tav tm="0">
                                          <p:val>
                                            <p:fltVal val="0"/>
                                          </p:val>
                                        </p:tav>
                                        <p:tav tm="100000">
                                          <p:val>
                                            <p:strVal val="#ppt_h"/>
                                          </p:val>
                                        </p:tav>
                                      </p:tavLst>
                                    </p:anim>
                                    <p:anim calcmode="lin" valueType="num">
                                      <p:cBhvr>
                                        <p:cTn id="20" dur="500" fill="hold"/>
                                        <p:tgtEl>
                                          <p:spTgt spid="6"/>
                                        </p:tgtEl>
                                        <p:attrNameLst>
                                          <p:attrName>style.rotation</p:attrName>
                                        </p:attrNameLst>
                                      </p:cBhvr>
                                      <p:tavLst>
                                        <p:tav tm="0">
                                          <p:val>
                                            <p:fltVal val="360"/>
                                          </p:val>
                                        </p:tav>
                                        <p:tav tm="100000">
                                          <p:val>
                                            <p:fltVal val="0"/>
                                          </p:val>
                                        </p:tav>
                                      </p:tavLst>
                                    </p:anim>
                                    <p:animEffect transition="in" filter="fade">
                                      <p:cBhvr>
                                        <p:cTn id="2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1"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Συγκέντρωση">
  <a:themeElements>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spDef>
      <a:spPr>
        <a:solidFill>
          <a:schemeClr val="accent1"/>
        </a:solidFill>
      </a:spPr>
      <a:bodyPr rtlCol="0" anchor="ctr"/>
      <a:lstStyle>
        <a:defPPr algn="ctr">
          <a:defRPr/>
        </a:defPPr>
      </a:lstStyle>
      <a:style>
        <a:lnRef idx="2">
          <a:schemeClr val="accent6"/>
        </a:lnRef>
        <a:fillRef idx="1">
          <a:schemeClr val="lt1"/>
        </a:fillRef>
        <a:effectRef idx="0">
          <a:schemeClr val="accent6"/>
        </a:effectRef>
        <a:fontRef idx="minor">
          <a:schemeClr val="dk1"/>
        </a:fontRef>
      </a:style>
    </a:spDef>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96</TotalTime>
  <Words>442</Words>
  <Application>Microsoft Office PowerPoint</Application>
  <PresentationFormat>Προβολή στην οθόνη (4:3)</PresentationFormat>
  <Paragraphs>41</Paragraphs>
  <Slides>10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10</vt:i4>
      </vt:variant>
    </vt:vector>
  </HeadingPairs>
  <TitlesOfParts>
    <vt:vector size="11" baseType="lpstr">
      <vt:lpstr>Συγκέντρωση</vt:lpstr>
      <vt:lpstr>Με τί ασχοληθήκαμε..  </vt:lpstr>
      <vt:lpstr>Ομάδα Rock4 Μαθηματικά-Πληροφορική</vt:lpstr>
      <vt:lpstr>«Γεωμετρία»</vt:lpstr>
      <vt:lpstr>«Άλγεβρα»</vt:lpstr>
      <vt:lpstr>«Πληροφορική»</vt:lpstr>
      <vt:lpstr>Βιβλιογραφία</vt:lpstr>
      <vt:lpstr>ΠΙΣΤΕΥΕΤΕ ΌΤΙ ΤΑ ΜΑΘΗΜΑΤΙΚΑ ΘΑ ΓΙΝΟΤΑΝ ΠΙΟ ΚΑΤΑΝΟΗΤΑ ΜΕΣΑ ΑΠΌ ΠΑΙΧΝΙΔΙΑ ΓΝΩΣΕΩΝ; </vt:lpstr>
      <vt:lpstr>ΕΧΟΥΝ ΤΑ ΜΑΘΗΜΑΤΙΚΑ ΣΧΕΣΗ ΜΕ ΤΗΝ ΠΛΗΡΟΦΟΡΙΚΗ; </vt:lpstr>
      <vt:lpstr>.</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Ομάδα Rock4 Μαθηματικά-Πληροφορική</dc:title>
  <dc:creator>Μάριος</dc:creator>
  <cp:lastModifiedBy>Μάριος</cp:lastModifiedBy>
  <cp:revision>18</cp:revision>
  <dcterms:created xsi:type="dcterms:W3CDTF">2012-04-03T09:23:55Z</dcterms:created>
  <dcterms:modified xsi:type="dcterms:W3CDTF">2012-05-16T06:12:01Z</dcterms:modified>
</cp:coreProperties>
</file>