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2D0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4" d="100"/>
          <a:sy n="74" d="100"/>
        </p:scale>
        <p:origin x="-12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4"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8 - Έλλειψη"/>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lang="el-GR" smtClean="0"/>
              <a:t>Kλικ για επεξεργασία του τίτλου</a:t>
            </a:r>
            <a:endParaRPr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smtClean="0"/>
              <a:t>Κάντε κλικ για να επεξεργαστείτε τον υπότιτλο του υποδείγματος</a:t>
            </a:r>
            <a:endParaRPr lang="en-US"/>
          </a:p>
        </p:txBody>
      </p:sp>
      <p:sp>
        <p:nvSpPr>
          <p:cNvPr id="6" name="6 - Θέση ημερομηνίας"/>
          <p:cNvSpPr>
            <a:spLocks noGrp="1"/>
          </p:cNvSpPr>
          <p:nvPr>
            <p:ph type="dt" sz="half" idx="10"/>
          </p:nvPr>
        </p:nvSpPr>
        <p:spPr/>
        <p:txBody>
          <a:bodyPr/>
          <a:lstStyle>
            <a:lvl1pPr>
              <a:defRPr/>
            </a:lvl1pPr>
            <a:extLst/>
          </a:lstStyle>
          <a:p>
            <a:pPr>
              <a:defRPr/>
            </a:pPr>
            <a:fld id="{E0D11271-4065-48E1-8D33-1A0151B1F205}" type="datetimeFigureOut">
              <a:rPr lang="el-GR"/>
              <a:pPr>
                <a:defRPr/>
              </a:pPr>
              <a:t>15/5/2012</a:t>
            </a:fld>
            <a:endParaRPr lang="el-GR"/>
          </a:p>
        </p:txBody>
      </p:sp>
      <p:sp>
        <p:nvSpPr>
          <p:cNvPr id="7" name="19 - Θέση υποσέλιδου"/>
          <p:cNvSpPr>
            <a:spLocks noGrp="1"/>
          </p:cNvSpPr>
          <p:nvPr>
            <p:ph type="ftr" sz="quarter" idx="11"/>
          </p:nvPr>
        </p:nvSpPr>
        <p:spPr/>
        <p:txBody>
          <a:bodyPr/>
          <a:lstStyle>
            <a:lvl1pPr>
              <a:defRPr/>
            </a:lvl1pPr>
            <a:extLst/>
          </a:lstStyle>
          <a:p>
            <a:pPr>
              <a:defRPr/>
            </a:pPr>
            <a:endParaRPr lang="el-GR"/>
          </a:p>
        </p:txBody>
      </p:sp>
      <p:sp>
        <p:nvSpPr>
          <p:cNvPr id="8" name="9 - Θέση αριθμού διαφάνειας"/>
          <p:cNvSpPr>
            <a:spLocks noGrp="1"/>
          </p:cNvSpPr>
          <p:nvPr>
            <p:ph type="sldNum" sz="quarter" idx="12"/>
          </p:nvPr>
        </p:nvSpPr>
        <p:spPr/>
        <p:txBody>
          <a:bodyPr/>
          <a:lstStyle>
            <a:lvl1pPr>
              <a:defRPr/>
            </a:lvl1pPr>
            <a:extLst/>
          </a:lstStyle>
          <a:p>
            <a:pPr>
              <a:defRPr/>
            </a:pPr>
            <a:fld id="{F4B82990-8EB9-4544-93F3-B8B4DA8C6867}"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BC251254-4449-4CF9-BFE3-04BAAF4C8423}" type="datetimeFigureOut">
              <a:rPr lang="el-GR"/>
              <a:pPr>
                <a:defRPr/>
              </a:pPr>
              <a:t>15/5/2012</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45674C11-D9B9-4B9A-93CC-9EE5879F066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1F68BBE4-6252-41DF-AE3B-29B8FC9C49FE}" type="datetimeFigureOut">
              <a:rPr lang="el-GR"/>
              <a:pPr>
                <a:defRPr/>
              </a:pPr>
              <a:t>15/5/2012</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C888705A-7B4F-49F9-B7EF-C280838DCF6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23 - Θέση ημερομηνίας"/>
          <p:cNvSpPr>
            <a:spLocks noGrp="1"/>
          </p:cNvSpPr>
          <p:nvPr>
            <p:ph type="dt" sz="half" idx="10"/>
          </p:nvPr>
        </p:nvSpPr>
        <p:spPr/>
        <p:txBody>
          <a:bodyPr/>
          <a:lstStyle>
            <a:lvl1pPr>
              <a:defRPr/>
            </a:lvl1pPr>
          </a:lstStyle>
          <a:p>
            <a:pPr>
              <a:defRPr/>
            </a:pPr>
            <a:fld id="{ADA755D6-B170-4822-A895-6566B1C77DFD}" type="datetimeFigureOut">
              <a:rPr lang="el-GR"/>
              <a:pPr>
                <a:defRPr/>
              </a:pPr>
              <a:t>15/5/2012</a:t>
            </a:fld>
            <a:endParaRPr lang="el-GR"/>
          </a:p>
        </p:txBody>
      </p:sp>
      <p:sp>
        <p:nvSpPr>
          <p:cNvPr id="5" name="9 - Θέση υποσέλιδου"/>
          <p:cNvSpPr>
            <a:spLocks noGrp="1"/>
          </p:cNvSpPr>
          <p:nvPr>
            <p:ph type="ftr" sz="quarter" idx="11"/>
          </p:nvPr>
        </p:nvSpPr>
        <p:spPr/>
        <p:txBody>
          <a:bodyPr/>
          <a:lstStyle>
            <a:lvl1pPr>
              <a:defRPr/>
            </a:lvl1pPr>
          </a:lstStyle>
          <a:p>
            <a:pPr>
              <a:defRPr/>
            </a:pPr>
            <a:endParaRPr lang="el-GR"/>
          </a:p>
        </p:txBody>
      </p:sp>
      <p:sp>
        <p:nvSpPr>
          <p:cNvPr id="6" name="21 - Θέση αριθμού διαφάνειας"/>
          <p:cNvSpPr>
            <a:spLocks noGrp="1"/>
          </p:cNvSpPr>
          <p:nvPr>
            <p:ph type="sldNum" sz="quarter" idx="12"/>
          </p:nvPr>
        </p:nvSpPr>
        <p:spPr/>
        <p:txBody>
          <a:bodyPr/>
          <a:lstStyle>
            <a:lvl1pPr>
              <a:defRPr/>
            </a:lvl1pPr>
          </a:lstStyle>
          <a:p>
            <a:pPr>
              <a:defRPr/>
            </a:pPr>
            <a:fld id="{64C01F37-B08C-41E3-90CD-9B19452DAC5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6 - Ορθογώνιο"/>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9 - Ορθογώνιο"/>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8 - Έλλειψη"/>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smtClean="0"/>
              <a:t>Kλικ για επεξεργασία των στυλ του υποδείγματος</a:t>
            </a:r>
          </a:p>
        </p:txBody>
      </p:sp>
      <p:sp>
        <p:nvSpPr>
          <p:cNvPr id="8" name="3 - Θέση ημερομηνίας"/>
          <p:cNvSpPr>
            <a:spLocks noGrp="1"/>
          </p:cNvSpPr>
          <p:nvPr>
            <p:ph type="dt" sz="half" idx="10"/>
          </p:nvPr>
        </p:nvSpPr>
        <p:spPr/>
        <p:txBody>
          <a:bodyPr/>
          <a:lstStyle>
            <a:lvl1pPr>
              <a:defRPr/>
            </a:lvl1pPr>
            <a:extLst/>
          </a:lstStyle>
          <a:p>
            <a:pPr>
              <a:defRPr/>
            </a:pPr>
            <a:fld id="{120C8446-3818-45D2-9E65-7E2DCCBFEDC0}" type="datetimeFigureOut">
              <a:rPr lang="el-GR"/>
              <a:pPr>
                <a:defRPr/>
              </a:pPr>
              <a:t>15/5/2012</a:t>
            </a:fld>
            <a:endParaRPr lang="el-GR"/>
          </a:p>
        </p:txBody>
      </p:sp>
      <p:sp>
        <p:nvSpPr>
          <p:cNvPr id="9" name="4 - Θέση υποσέλιδου"/>
          <p:cNvSpPr>
            <a:spLocks noGrp="1"/>
          </p:cNvSpPr>
          <p:nvPr>
            <p:ph type="ftr" sz="quarter" idx="11"/>
          </p:nvPr>
        </p:nvSpPr>
        <p:spPr/>
        <p:txBody>
          <a:bodyPr/>
          <a:lstStyle>
            <a:lvl1pPr>
              <a:defRPr/>
            </a:lvl1pPr>
            <a:extLst/>
          </a:lstStyle>
          <a:p>
            <a:pPr>
              <a:defRPr/>
            </a:pPr>
            <a:endParaRPr lang="el-GR"/>
          </a:p>
        </p:txBody>
      </p:sp>
      <p:sp>
        <p:nvSpPr>
          <p:cNvPr id="10" name="5 - Θέση αριθμού διαφάνειας"/>
          <p:cNvSpPr>
            <a:spLocks noGrp="1"/>
          </p:cNvSpPr>
          <p:nvPr>
            <p:ph type="sldNum" sz="quarter" idx="12"/>
          </p:nvPr>
        </p:nvSpPr>
        <p:spPr/>
        <p:txBody>
          <a:bodyPr/>
          <a:lstStyle>
            <a:lvl1pPr>
              <a:defRPr/>
            </a:lvl1pPr>
            <a:extLst/>
          </a:lstStyle>
          <a:p>
            <a:pPr>
              <a:defRPr/>
            </a:pPr>
            <a:fld id="{6CF9F35C-E893-485B-86A6-79ED28D421C2}"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23 - Θέση ημερομηνίας"/>
          <p:cNvSpPr>
            <a:spLocks noGrp="1"/>
          </p:cNvSpPr>
          <p:nvPr>
            <p:ph type="dt" sz="half" idx="10"/>
          </p:nvPr>
        </p:nvSpPr>
        <p:spPr/>
        <p:txBody>
          <a:bodyPr/>
          <a:lstStyle>
            <a:lvl1pPr>
              <a:defRPr/>
            </a:lvl1pPr>
          </a:lstStyle>
          <a:p>
            <a:pPr>
              <a:defRPr/>
            </a:pPr>
            <a:fld id="{257A231E-6470-46A6-AEFE-F08C137D358B}" type="datetimeFigureOut">
              <a:rPr lang="el-GR"/>
              <a:pPr>
                <a:defRPr/>
              </a:pPr>
              <a:t>15/5/2012</a:t>
            </a:fld>
            <a:endParaRPr lang="el-GR"/>
          </a:p>
        </p:txBody>
      </p:sp>
      <p:sp>
        <p:nvSpPr>
          <p:cNvPr id="6" name="9 - Θέση υποσέλιδου"/>
          <p:cNvSpPr>
            <a:spLocks noGrp="1"/>
          </p:cNvSpPr>
          <p:nvPr>
            <p:ph type="ftr" sz="quarter" idx="11"/>
          </p:nvPr>
        </p:nvSpPr>
        <p:spPr/>
        <p:txBody>
          <a:bodyPr/>
          <a:lstStyle>
            <a:lvl1pPr>
              <a:defRPr/>
            </a:lvl1pPr>
          </a:lstStyle>
          <a:p>
            <a:pPr>
              <a:defRPr/>
            </a:pPr>
            <a:endParaRPr lang="el-GR"/>
          </a:p>
        </p:txBody>
      </p:sp>
      <p:sp>
        <p:nvSpPr>
          <p:cNvPr id="7" name="21 - Θέση αριθμού διαφάνειας"/>
          <p:cNvSpPr>
            <a:spLocks noGrp="1"/>
          </p:cNvSpPr>
          <p:nvPr>
            <p:ph type="sldNum" sz="quarter" idx="12"/>
          </p:nvPr>
        </p:nvSpPr>
        <p:spPr/>
        <p:txBody>
          <a:bodyPr/>
          <a:lstStyle>
            <a:lvl1pPr>
              <a:defRPr/>
            </a:lvl1pPr>
          </a:lstStyle>
          <a:p>
            <a:pPr>
              <a:defRPr/>
            </a:pPr>
            <a:fld id="{17E0959D-D400-4216-982B-8B820BD54614}"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lstStyle>
            <a:lvl1pPr algn="ctr">
              <a:defRPr sz="4500" b="1" cap="none"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6 - Θέση ημερομηνίας"/>
          <p:cNvSpPr>
            <a:spLocks noGrp="1"/>
          </p:cNvSpPr>
          <p:nvPr>
            <p:ph type="dt" sz="half" idx="10"/>
          </p:nvPr>
        </p:nvSpPr>
        <p:spPr/>
        <p:txBody>
          <a:bodyPr/>
          <a:lstStyle>
            <a:lvl1pPr>
              <a:defRPr/>
            </a:lvl1pPr>
            <a:extLst/>
          </a:lstStyle>
          <a:p>
            <a:pPr>
              <a:defRPr/>
            </a:pPr>
            <a:fld id="{80D7BEC0-F6CF-4C86-9E98-4D5582A4387C}" type="datetimeFigureOut">
              <a:rPr lang="el-GR"/>
              <a:pPr>
                <a:defRPr/>
              </a:pPr>
              <a:t>15/5/2012</a:t>
            </a:fld>
            <a:endParaRPr lang="el-GR"/>
          </a:p>
        </p:txBody>
      </p:sp>
      <p:sp>
        <p:nvSpPr>
          <p:cNvPr id="8" name="7 - Θέση υποσέλιδου"/>
          <p:cNvSpPr>
            <a:spLocks noGrp="1"/>
          </p:cNvSpPr>
          <p:nvPr>
            <p:ph type="ftr" sz="quarter" idx="11"/>
          </p:nvPr>
        </p:nvSpPr>
        <p:spPr/>
        <p:txBody>
          <a:bodyPr/>
          <a:lstStyle>
            <a:lvl1pPr>
              <a:defRPr/>
            </a:lvl1pPr>
            <a:extLst/>
          </a:lstStyle>
          <a:p>
            <a:pPr>
              <a:defRPr/>
            </a:pPr>
            <a:endParaRPr lang="el-GR"/>
          </a:p>
        </p:txBody>
      </p:sp>
      <p:sp>
        <p:nvSpPr>
          <p:cNvPr id="9" name="8 - Θέση αριθμού διαφάνειας"/>
          <p:cNvSpPr>
            <a:spLocks noGrp="1"/>
          </p:cNvSpPr>
          <p:nvPr>
            <p:ph type="sldNum" sz="quarter" idx="12"/>
          </p:nvPr>
        </p:nvSpPr>
        <p:spPr/>
        <p:txBody>
          <a:bodyPr/>
          <a:lstStyle>
            <a:lvl1pPr>
              <a:defRPr/>
            </a:lvl1pPr>
            <a:extLst/>
          </a:lstStyle>
          <a:p>
            <a:pPr>
              <a:defRPr/>
            </a:pPr>
            <a:fld id="{128FF822-FD96-409D-BD5D-9BB7FF7E1CEB}"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lang="el-GR" smtClean="0"/>
              <a:t>Kλικ για επεξεργασία του τίτλου</a:t>
            </a:r>
            <a:endParaRPr lang="en-US"/>
          </a:p>
        </p:txBody>
      </p:sp>
      <p:sp>
        <p:nvSpPr>
          <p:cNvPr id="3" name="23 - Θέση ημερομηνίας"/>
          <p:cNvSpPr>
            <a:spLocks noGrp="1"/>
          </p:cNvSpPr>
          <p:nvPr>
            <p:ph type="dt" sz="half" idx="10"/>
          </p:nvPr>
        </p:nvSpPr>
        <p:spPr/>
        <p:txBody>
          <a:bodyPr/>
          <a:lstStyle>
            <a:lvl1pPr>
              <a:defRPr/>
            </a:lvl1pPr>
          </a:lstStyle>
          <a:p>
            <a:pPr>
              <a:defRPr/>
            </a:pPr>
            <a:fld id="{C2662547-50EF-49C4-A8E4-3DFE06F95037}" type="datetimeFigureOut">
              <a:rPr lang="el-GR"/>
              <a:pPr>
                <a:defRPr/>
              </a:pPr>
              <a:t>15/5/2012</a:t>
            </a:fld>
            <a:endParaRPr lang="el-GR"/>
          </a:p>
        </p:txBody>
      </p:sp>
      <p:sp>
        <p:nvSpPr>
          <p:cNvPr id="4" name="9 - Θέση υποσέλιδου"/>
          <p:cNvSpPr>
            <a:spLocks noGrp="1"/>
          </p:cNvSpPr>
          <p:nvPr>
            <p:ph type="ftr" sz="quarter" idx="11"/>
          </p:nvPr>
        </p:nvSpPr>
        <p:spPr/>
        <p:txBody>
          <a:bodyPr/>
          <a:lstStyle>
            <a:lvl1pPr>
              <a:defRPr/>
            </a:lvl1pPr>
          </a:lstStyle>
          <a:p>
            <a:pPr>
              <a:defRPr/>
            </a:pPr>
            <a:endParaRPr lang="el-GR"/>
          </a:p>
        </p:txBody>
      </p:sp>
      <p:sp>
        <p:nvSpPr>
          <p:cNvPr id="5" name="21 - Θέση αριθμού διαφάνειας"/>
          <p:cNvSpPr>
            <a:spLocks noGrp="1"/>
          </p:cNvSpPr>
          <p:nvPr>
            <p:ph type="sldNum" sz="quarter" idx="12"/>
          </p:nvPr>
        </p:nvSpPr>
        <p:spPr/>
        <p:txBody>
          <a:bodyPr/>
          <a:lstStyle>
            <a:lvl1pPr>
              <a:defRPr/>
            </a:lvl1pPr>
          </a:lstStyle>
          <a:p>
            <a:pPr>
              <a:defRPr/>
            </a:pPr>
            <a:fld id="{F97009A1-4CCC-48ED-928A-D23BA9101AFF}"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4 - Ορθογώνιο"/>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5 - Ορθογώνιο"/>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1 - Θέση ημερομηνίας"/>
          <p:cNvSpPr>
            <a:spLocks noGrp="1"/>
          </p:cNvSpPr>
          <p:nvPr>
            <p:ph type="dt" sz="half" idx="10"/>
          </p:nvPr>
        </p:nvSpPr>
        <p:spPr/>
        <p:txBody>
          <a:bodyPr/>
          <a:lstStyle>
            <a:lvl1pPr>
              <a:defRPr/>
            </a:lvl1pPr>
            <a:extLst/>
          </a:lstStyle>
          <a:p>
            <a:pPr>
              <a:defRPr/>
            </a:pPr>
            <a:fld id="{12FE4ECB-77E1-42EB-B5D6-9638E2B9B0DC}" type="datetimeFigureOut">
              <a:rPr lang="el-GR"/>
              <a:pPr>
                <a:defRPr/>
              </a:pPr>
              <a:t>15/5/2012</a:t>
            </a:fld>
            <a:endParaRPr lang="el-GR"/>
          </a:p>
        </p:txBody>
      </p:sp>
      <p:sp>
        <p:nvSpPr>
          <p:cNvPr id="5" name="2 - Θέση υποσέλιδου"/>
          <p:cNvSpPr>
            <a:spLocks noGrp="1"/>
          </p:cNvSpPr>
          <p:nvPr>
            <p:ph type="ftr" sz="quarter" idx="11"/>
          </p:nvPr>
        </p:nvSpPr>
        <p:spPr/>
        <p:txBody>
          <a:bodyPr/>
          <a:lstStyle>
            <a:lvl1pPr>
              <a:defRPr/>
            </a:lvl1pPr>
            <a:extLst/>
          </a:lstStyle>
          <a:p>
            <a:pPr>
              <a:defRPr/>
            </a:pPr>
            <a:endParaRPr lang="el-GR"/>
          </a:p>
        </p:txBody>
      </p:sp>
      <p:sp>
        <p:nvSpPr>
          <p:cNvPr id="6" name="3 - Θέση αριθμού διαφάνειας"/>
          <p:cNvSpPr>
            <a:spLocks noGrp="1"/>
          </p:cNvSpPr>
          <p:nvPr>
            <p:ph type="sldNum" sz="quarter" idx="12"/>
          </p:nvPr>
        </p:nvSpPr>
        <p:spPr/>
        <p:txBody>
          <a:bodyPr/>
          <a:lstStyle>
            <a:lvl1pPr>
              <a:defRPr/>
            </a:lvl1pPr>
            <a:extLst/>
          </a:lstStyle>
          <a:p>
            <a:pPr>
              <a:defRPr/>
            </a:pPr>
            <a:fld id="{BB0EB7EB-36AA-4EE7-A2A7-2015C73210C9}"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ημερομηνίας"/>
          <p:cNvSpPr>
            <a:spLocks noGrp="1"/>
          </p:cNvSpPr>
          <p:nvPr>
            <p:ph type="dt" sz="half" idx="10"/>
          </p:nvPr>
        </p:nvSpPr>
        <p:spPr/>
        <p:txBody>
          <a:bodyPr/>
          <a:lstStyle>
            <a:lvl1pPr>
              <a:defRPr/>
            </a:lvl1pPr>
            <a:extLst/>
          </a:lstStyle>
          <a:p>
            <a:pPr>
              <a:defRPr/>
            </a:pPr>
            <a:fld id="{A40B6B9F-1541-4D78-84F7-F603A1745602}" type="datetimeFigureOut">
              <a:rPr lang="el-GR"/>
              <a:pPr>
                <a:defRPr/>
              </a:pPr>
              <a:t>15/5/2012</a:t>
            </a:fld>
            <a:endParaRPr lang="el-GR"/>
          </a:p>
        </p:txBody>
      </p:sp>
      <p:sp>
        <p:nvSpPr>
          <p:cNvPr id="6" name="5 - Θέση υποσέλιδου"/>
          <p:cNvSpPr>
            <a:spLocks noGrp="1"/>
          </p:cNvSpPr>
          <p:nvPr>
            <p:ph type="ftr" sz="quarter" idx="11"/>
          </p:nvPr>
        </p:nvSpPr>
        <p:spPr/>
        <p:txBody>
          <a:bodyPr/>
          <a:lstStyle>
            <a:lvl1pPr>
              <a:defRPr/>
            </a:lvl1pPr>
            <a:extLst/>
          </a:lstStyle>
          <a:p>
            <a:pPr>
              <a:defRPr/>
            </a:pPr>
            <a:endParaRPr lang="el-GR"/>
          </a:p>
        </p:txBody>
      </p:sp>
      <p:sp>
        <p:nvSpPr>
          <p:cNvPr id="7" name="6 - Θέση αριθμού διαφάνειας"/>
          <p:cNvSpPr>
            <a:spLocks noGrp="1"/>
          </p:cNvSpPr>
          <p:nvPr>
            <p:ph type="sldNum" sz="quarter" idx="12"/>
          </p:nvPr>
        </p:nvSpPr>
        <p:spPr/>
        <p:txBody>
          <a:bodyPr/>
          <a:lstStyle>
            <a:lvl1pPr>
              <a:defRPr/>
            </a:lvl1pPr>
            <a:extLst/>
          </a:lstStyle>
          <a:p>
            <a:pPr>
              <a:defRPr/>
            </a:pPr>
            <a:fld id="{55CA3303-4B5C-444B-A9C2-A5E1C36BC8D8}"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8 - Διάγραμμα ροής: Διεργασία"/>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9 - Διάγραμμα ροής: Διεργασία"/>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l-GR" smtClean="0"/>
              <a:t>Kλικ για επεξεργασία των στυλ του υποδείγματος</a:t>
            </a:r>
          </a:p>
        </p:txBody>
      </p:sp>
      <p:sp>
        <p:nvSpPr>
          <p:cNvPr id="8" name="4 - Θέση ημερομηνίας"/>
          <p:cNvSpPr>
            <a:spLocks noGrp="1"/>
          </p:cNvSpPr>
          <p:nvPr>
            <p:ph type="dt" sz="half" idx="10"/>
          </p:nvPr>
        </p:nvSpPr>
        <p:spPr/>
        <p:txBody>
          <a:bodyPr/>
          <a:lstStyle>
            <a:lvl1pPr>
              <a:defRPr/>
            </a:lvl1pPr>
            <a:extLst/>
          </a:lstStyle>
          <a:p>
            <a:pPr>
              <a:defRPr/>
            </a:pPr>
            <a:fld id="{30416C8C-9E38-4D65-853D-D8107330D09E}" type="datetimeFigureOut">
              <a:rPr lang="el-GR"/>
              <a:pPr>
                <a:defRPr/>
              </a:pPr>
              <a:t>15/5/2012</a:t>
            </a:fld>
            <a:endParaRPr lang="el-GR"/>
          </a:p>
        </p:txBody>
      </p:sp>
      <p:sp>
        <p:nvSpPr>
          <p:cNvPr id="9" name="5 - Θέση υποσέλιδου"/>
          <p:cNvSpPr>
            <a:spLocks noGrp="1"/>
          </p:cNvSpPr>
          <p:nvPr>
            <p:ph type="ftr" sz="quarter" idx="11"/>
          </p:nvPr>
        </p:nvSpPr>
        <p:spPr/>
        <p:txBody>
          <a:bodyPr/>
          <a:lstStyle>
            <a:lvl1pPr>
              <a:defRPr/>
            </a:lvl1pPr>
            <a:extLst/>
          </a:lstStyle>
          <a:p>
            <a:pPr>
              <a:defRPr/>
            </a:pPr>
            <a:endParaRPr lang="el-GR"/>
          </a:p>
        </p:txBody>
      </p:sp>
      <p:sp>
        <p:nvSpPr>
          <p:cNvPr id="10" name="6 - Θέση αριθμού διαφάνειας"/>
          <p:cNvSpPr>
            <a:spLocks noGrp="1"/>
          </p:cNvSpPr>
          <p:nvPr>
            <p:ph type="sldNum" sz="quarter" idx="12"/>
          </p:nvPr>
        </p:nvSpPr>
        <p:spPr/>
        <p:txBody>
          <a:bodyPr/>
          <a:lstStyle>
            <a:lvl1pPr>
              <a:defRPr/>
            </a:lvl1pPr>
            <a:extLst/>
          </a:lstStyle>
          <a:p>
            <a:pPr>
              <a:defRPr/>
            </a:pPr>
            <a:fld id="{F48E709C-0B16-44B8-8BAF-C32DA023FD25}"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7 - Έλλειψη"/>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11 - Ορθογώνιο"/>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 Θέση τίτλου"/>
          <p:cNvSpPr>
            <a:spLocks noGrp="1"/>
          </p:cNvSpPr>
          <p:nvPr>
            <p:ph type="title"/>
          </p:nvPr>
        </p:nvSpPr>
        <p:spPr>
          <a:xfrm>
            <a:off x="1435100" y="274638"/>
            <a:ext cx="7499350" cy="1143000"/>
          </a:xfrm>
          <a:prstGeom prst="rect">
            <a:avLst/>
          </a:prstGeom>
        </p:spPr>
        <p:txBody>
          <a:bodyPr anchor="ctr">
            <a:normAutofit/>
          </a:bodyPr>
          <a:lstStyle>
            <a:extLst/>
          </a:lstStyle>
          <a:p>
            <a:r>
              <a:rPr lang="el-GR" smtClean="0"/>
              <a:t>Kλικ για επεξεργασία του τίτλου</a:t>
            </a:r>
            <a:endParaRPr lang="en-US"/>
          </a:p>
        </p:txBody>
      </p:sp>
      <p:sp>
        <p:nvSpPr>
          <p:cNvPr id="1033" name="8 - Θέση κειμένου"/>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9276A75E-F0CB-49FC-816D-E21E336EF0EF}" type="datetimeFigureOut">
              <a:rPr lang="el-GR"/>
              <a:pPr>
                <a:defRPr/>
              </a:pPr>
              <a:t>15/5/2012</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l-GR"/>
          </a:p>
        </p:txBody>
      </p:sp>
      <p:sp>
        <p:nvSpPr>
          <p:cNvPr id="22" name="21 - Θέση αριθμού διαφάνειας"/>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F2A16C49-7F65-4180-BB8B-8B17B8939D58}" type="slidenum">
              <a:rPr lang="el-GR"/>
              <a:pPr>
                <a:defRPr/>
              </a:pPr>
              <a:t>‹#›</a:t>
            </a:fld>
            <a:endParaRPr lang="el-GR"/>
          </a:p>
        </p:txBody>
      </p:sp>
      <p:sp>
        <p:nvSpPr>
          <p:cNvPr id="15" name="14 - Ορθογώνιο"/>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7" r:id="rId2"/>
    <p:sldLayoutId id="2147483673" r:id="rId3"/>
    <p:sldLayoutId id="2147483668" r:id="rId4"/>
    <p:sldLayoutId id="2147483674" r:id="rId5"/>
    <p:sldLayoutId id="2147483669" r:id="rId6"/>
    <p:sldLayoutId id="2147483675" r:id="rId7"/>
    <p:sldLayoutId id="2147483676" r:id="rId8"/>
    <p:sldLayoutId id="2147483677" r:id="rId9"/>
    <p:sldLayoutId id="2147483670" r:id="rId10"/>
    <p:sldLayoutId id="2147483671"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pPr eaLnBrk="1" fontAlgn="auto" hangingPunct="1">
              <a:spcAft>
                <a:spcPts val="0"/>
              </a:spcAft>
              <a:defRPr/>
            </a:pPr>
            <a:r>
              <a:rPr lang="el-GR" dirty="0" smtClean="0">
                <a:solidFill>
                  <a:schemeClr val="tx2">
                    <a:satMod val="130000"/>
                  </a:schemeClr>
                </a:solidFill>
              </a:rPr>
              <a:t>ΑΡΧΑΙΑ ΣΠΑΡΤΗ</a:t>
            </a:r>
            <a:endParaRPr lang="el-GR" dirty="0">
              <a:solidFill>
                <a:schemeClr val="tx2">
                  <a:satMod val="130000"/>
                </a:schemeClr>
              </a:solidFill>
            </a:endParaRPr>
          </a:p>
        </p:txBody>
      </p:sp>
      <p:pic>
        <p:nvPicPr>
          <p:cNvPr id="7" name="6 - Θέση περιεχομένου" descr="313046_2160855588671_1464996504_2349721_1401741766_n.jpg"/>
          <p:cNvPicPr>
            <a:picLocks noGrp="1" noChangeAspect="1"/>
          </p:cNvPicPr>
          <p:nvPr>
            <p:ph idx="1"/>
          </p:nvPr>
        </p:nvPicPr>
        <p:blipFill>
          <a:blip r:embed="rId2"/>
          <a:stretch>
            <a:fillRect/>
          </a:stretch>
        </p:blipFill>
        <p:spPr>
          <a:xfrm>
            <a:off x="1403350" y="1557338"/>
            <a:ext cx="6276975" cy="4751387"/>
          </a:xfrm>
          <a:effectLst>
            <a:outerShdw blurRad="292100" dist="139700" dir="2700000" algn="tl" rotWithShape="0">
              <a:srgbClr val="333333">
                <a:alpha val="65000"/>
              </a:srgbClr>
            </a:outerShdw>
          </a:effectLst>
        </p:spPr>
      </p:pic>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γ)ΚΟΙΝΩΝΙΚΗ ΔΟΜΗ ΤΗΣ ΣΠΑΡΤΗΣ</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22530" name="2 - Θέση περιεχομένου"/>
          <p:cNvSpPr>
            <a:spLocks noGrp="1"/>
          </p:cNvSpPr>
          <p:nvPr>
            <p:ph idx="1"/>
          </p:nvPr>
        </p:nvSpPr>
        <p:spPr/>
        <p:txBody>
          <a:bodyPr/>
          <a:lstStyle/>
          <a:p>
            <a:pPr eaLnBrk="1" hangingPunct="1">
              <a:lnSpc>
                <a:spcPct val="80000"/>
              </a:lnSpc>
            </a:pPr>
            <a:r>
              <a:rPr lang="el-GR" sz="2400" smtClean="0">
                <a:solidFill>
                  <a:srgbClr val="D52D0B"/>
                </a:solidFill>
              </a:rPr>
              <a:t>Τρεις κοινωνικές τάξεις</a:t>
            </a:r>
            <a:r>
              <a:rPr lang="el-GR" sz="2400" smtClean="0"/>
              <a:t> υπήρξαν στην αρχαία Σπάρτη. Ήταν οι </a:t>
            </a:r>
            <a:r>
              <a:rPr lang="el-GR" sz="2400" smtClean="0">
                <a:solidFill>
                  <a:srgbClr val="D52D0B"/>
                </a:solidFill>
              </a:rPr>
              <a:t>τάξεις των Σπαρτιατών, των περιοίκων και των ειλώτων</a:t>
            </a:r>
            <a:r>
              <a:rPr lang="el-GR" sz="2400" smtClean="0"/>
              <a:t> </a:t>
            </a:r>
          </a:p>
          <a:p>
            <a:pPr eaLnBrk="1" hangingPunct="1">
              <a:lnSpc>
                <a:spcPct val="80000"/>
              </a:lnSpc>
            </a:pPr>
            <a:r>
              <a:rPr lang="el-GR" sz="2400" b="1" i="1" u="sng" smtClean="0"/>
              <a:t>i)ΣΠΑΡΤΙΑΤΕΣ</a:t>
            </a:r>
            <a:endParaRPr lang="el-GR" sz="2400" smtClean="0"/>
          </a:p>
          <a:p>
            <a:pPr eaLnBrk="1" hangingPunct="1">
              <a:lnSpc>
                <a:spcPct val="80000"/>
              </a:lnSpc>
            </a:pPr>
            <a:r>
              <a:rPr lang="el-GR" sz="2400" smtClean="0"/>
              <a:t> </a:t>
            </a:r>
            <a:r>
              <a:rPr lang="el-GR" sz="2400" smtClean="0">
                <a:solidFill>
                  <a:srgbClr val="D52D0B"/>
                </a:solidFill>
              </a:rPr>
              <a:t>Οι Σπαρτιάτες ονομάζονται μεταξύ τους και «όμοιοι» που σημαίνει ίσοι</a:t>
            </a:r>
            <a:r>
              <a:rPr lang="el-GR" sz="2400" smtClean="0"/>
              <a:t> ή ευπατρίδες. Όπως και σε άλλες πόλεις, έτσι και στην Σπάρτη υπήρχε η τάξη των ευγενών, από την οποία προήρχοντο οι γνήσιοι Σπαρτιάτες, οι </a:t>
            </a:r>
            <a:r>
              <a:rPr lang="el-GR" sz="2400" smtClean="0">
                <a:latin typeface="Arial" charset="0"/>
              </a:rPr>
              <a:t>«</a:t>
            </a:r>
            <a:r>
              <a:rPr lang="el-GR" sz="2400" smtClean="0"/>
              <a:t>όμοιοι</a:t>
            </a:r>
            <a:r>
              <a:rPr lang="el-GR" sz="2400" smtClean="0">
                <a:latin typeface="Arial" charset="0"/>
              </a:rPr>
              <a:t>»</a:t>
            </a:r>
            <a:r>
              <a:rPr lang="el-GR" sz="2400" smtClean="0"/>
              <a:t> δηλαδή πολίτες, οι οποίοι αριθμούσαν περί τα 1500-3000 άτομα</a:t>
            </a:r>
            <a:endParaRPr lang="el-GR" sz="2400" smtClean="0">
              <a:latin typeface="Arial" charset="0"/>
            </a:endParaRPr>
          </a:p>
          <a:p>
            <a:pPr eaLnBrk="1" hangingPunct="1">
              <a:lnSpc>
                <a:spcPct val="80000"/>
              </a:lnSpc>
            </a:pPr>
            <a:r>
              <a:rPr lang="el-GR" sz="2400" smtClean="0">
                <a:solidFill>
                  <a:srgbClr val="D52D0B"/>
                </a:solidFill>
                <a:latin typeface="Arial" charset="0"/>
              </a:rPr>
              <a:t>Κ</a:t>
            </a:r>
            <a:r>
              <a:rPr lang="el-GR" sz="2400" smtClean="0">
                <a:solidFill>
                  <a:srgbClr val="D52D0B"/>
                </a:solidFill>
              </a:rPr>
              <a:t>ύρια</a:t>
            </a:r>
            <a:r>
              <a:rPr lang="el-GR" sz="2400" smtClean="0"/>
              <a:t> και βασική </a:t>
            </a:r>
            <a:r>
              <a:rPr lang="el-GR" sz="2400" smtClean="0">
                <a:solidFill>
                  <a:srgbClr val="D52D0B"/>
                </a:solidFill>
              </a:rPr>
              <a:t>υποχρέωση των ομοίων πολεμιστών</a:t>
            </a:r>
            <a:r>
              <a:rPr lang="el-GR" sz="2400" smtClean="0"/>
              <a:t>, </a:t>
            </a:r>
            <a:r>
              <a:rPr lang="el-GR" sz="2400" smtClean="0">
                <a:solidFill>
                  <a:srgbClr val="D52D0B"/>
                </a:solidFill>
              </a:rPr>
              <a:t>ήταν η συνεισφορά τους στα συσσίτια</a:t>
            </a:r>
            <a:r>
              <a:rPr lang="el-GR" sz="2400" smtClean="0"/>
              <a:t>, η οποία αποτελείτο από ορισμένη ποσότητα κριθάλευρου, κρασιού, αποξηραμένων σύκων, τυριού και κρέατος. Η </a:t>
            </a:r>
            <a:r>
              <a:rPr lang="el-GR" sz="2400" smtClean="0">
                <a:solidFill>
                  <a:srgbClr val="D52D0B"/>
                </a:solidFill>
              </a:rPr>
              <a:t>δεύτερη υποχρέωση του όμοιου πολεμιστή προς την πατρίδα ήταν να είναι ικανός και γενναίος πολεμιστής. </a:t>
            </a: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ii)ΠΕΡΙΟΙΚΟΙ</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23554" name="2 - Θέση περιεχομένου"/>
          <p:cNvSpPr>
            <a:spLocks noGrp="1"/>
          </p:cNvSpPr>
          <p:nvPr>
            <p:ph idx="1"/>
          </p:nvPr>
        </p:nvSpPr>
        <p:spPr/>
        <p:txBody>
          <a:bodyPr/>
          <a:lstStyle/>
          <a:p>
            <a:pPr eaLnBrk="1" hangingPunct="1">
              <a:lnSpc>
                <a:spcPct val="80000"/>
              </a:lnSpc>
            </a:pPr>
            <a:r>
              <a:rPr lang="el-GR" sz="2000" smtClean="0"/>
              <a:t> </a:t>
            </a:r>
            <a:r>
              <a:rPr lang="el-GR" sz="2200" smtClean="0">
                <a:solidFill>
                  <a:srgbClr val="D52D0B"/>
                </a:solidFill>
              </a:rPr>
              <a:t>Η τάξη των περιοίκων αποτελείτο από τον πληθυσμό που κατοικούσε πέριξ της Σπάρτης και η κύρια ασχολία του ήταν η κτηνοτροφία, η γεωργία,</a:t>
            </a:r>
            <a:r>
              <a:rPr lang="el-GR" sz="2200" smtClean="0"/>
              <a:t> τα χειρωνακτικά επαγγέλματα, η αλιεία και το εμπόριο. Είχαν αυτονομία και ήταν αυτοδιοικούμενοι, καθώς είχαν το δικαίωμα να θεσπίζουν δικούς τους νόμους. Οι Σπαρτιατικοί νόμοι δεν εφαρμόζονταν στους περιοίκους, αλλά υπερίσχυαν πάνω στους νόμους των περιοίκων. Υποχρεώνονταν από τους Σπαρτιάτες να ακολουθούν τους ίδιους συμμάχους, να έχουν τους ίδιους εχθρούς, και παρατάσσονταν στις μάχες σαν οπλίτες με βαρύ οπλισμό. Αν και υστερούσαν σε μαχητική αξία σε σχέση με τους Σπαρτιάτες πολεμιστές μιας και ήταν αγρότες, συμπλήρωναν -ανάλογα βέβαια με τις περιστάσεις- τον απαιτούμενο αριθμό των μορών.. Διοικούνταν από διορισμένους Σπαρτιάτες αρμοστές (διοικητές). </a:t>
            </a:r>
            <a:r>
              <a:rPr lang="el-GR" sz="2200" smtClean="0">
                <a:solidFill>
                  <a:srgbClr val="D52D0B"/>
                </a:solidFill>
              </a:rPr>
              <a:t>Η Σπαρτιατική πολιτεία υποχρέωνε τους περίοικους να υπηρετούν την στρατιωτική τους θητεία και να πληρώνουν φόρο</a:t>
            </a:r>
            <a:endParaRPr lang="el-GR" sz="2200" smtClean="0"/>
          </a:p>
          <a:p>
            <a:pPr eaLnBrk="1" hangingPunct="1">
              <a:lnSpc>
                <a:spcPct val="80000"/>
              </a:lnSpc>
            </a:pPr>
            <a:endParaRPr lang="el-GR" sz="2200" smtClean="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b="1" i="1" u="sng" dirty="0" smtClean="0">
                <a:solidFill>
                  <a:schemeClr val="tx2">
                    <a:satMod val="130000"/>
                  </a:schemeClr>
                </a:solidFill>
              </a:rPr>
              <a:t>iii)ΕΙΛΩΤΕΣ</a:t>
            </a:r>
            <a:endParaRPr lang="el-GR" dirty="0">
              <a:solidFill>
                <a:schemeClr val="tx2">
                  <a:satMod val="130000"/>
                </a:schemeClr>
              </a:solidFill>
            </a:endParaRPr>
          </a:p>
        </p:txBody>
      </p:sp>
      <p:sp>
        <p:nvSpPr>
          <p:cNvPr id="24578" name="2 - Θέση περιεχομένου"/>
          <p:cNvSpPr>
            <a:spLocks noGrp="1"/>
          </p:cNvSpPr>
          <p:nvPr>
            <p:ph idx="1"/>
          </p:nvPr>
        </p:nvSpPr>
        <p:spPr/>
        <p:txBody>
          <a:bodyPr/>
          <a:lstStyle/>
          <a:p>
            <a:pPr eaLnBrk="1" hangingPunct="1">
              <a:lnSpc>
                <a:spcPct val="80000"/>
              </a:lnSpc>
            </a:pPr>
            <a:r>
              <a:rPr lang="el-GR" sz="2200" smtClean="0"/>
              <a:t>Η άποψη ότι </a:t>
            </a:r>
            <a:r>
              <a:rPr lang="el-GR" sz="2200" smtClean="0">
                <a:solidFill>
                  <a:srgbClr val="D52D0B"/>
                </a:solidFill>
              </a:rPr>
              <a:t>οι είλωτες</a:t>
            </a:r>
            <a:r>
              <a:rPr lang="el-GR" sz="2200" smtClean="0"/>
              <a:t> ήταν δούλοι με την συνηθισμένη έννοια είναι λανθασμένη. Θα μπορούσαν να χαρακτηριστούν καλύτερα σαν ένα είδος δούλων της πολιτείας. Για να κατανοήσουμε καλύτερα αυτή την έννοια θα πρέπει να δούμε ποιες ήταν οι αρμοδιότητές τους. </a:t>
            </a:r>
            <a:r>
              <a:rPr lang="el-GR" sz="2200" smtClean="0">
                <a:solidFill>
                  <a:srgbClr val="D52D0B"/>
                </a:solidFill>
              </a:rPr>
              <a:t>Δούλευαν λοιπόν για λογαριασμό των Σπαρτιατών την γη</a:t>
            </a:r>
            <a:r>
              <a:rPr lang="el-GR" sz="2200" smtClean="0"/>
              <a:t> </a:t>
            </a:r>
            <a:r>
              <a:rPr lang="el-GR" sz="2200" smtClean="0">
                <a:solidFill>
                  <a:srgbClr val="D52D0B"/>
                </a:solidFill>
              </a:rPr>
              <a:t>και έδιναν στον ιδιοκτήτη ένα μέρος του εισοδήματος</a:t>
            </a:r>
            <a:r>
              <a:rPr lang="el-GR" sz="2200" smtClean="0"/>
              <a:t> που είχε προσδιοριστεί από πριν. Ο Σπαρτιάτης ιδιοκτήτης δεν είχε δικαίωμα να αθετήσει τον λόγο του και να πάρει περισσότερο από το συμφωνημένο εισόδημα, γιατί σε τέτοια περίπτωση τιμωρείτο με κατάρα από την πολιτεία. </a:t>
            </a:r>
            <a:endParaRPr lang="el-GR" sz="2200" smtClean="0">
              <a:latin typeface="Arial" charset="0"/>
            </a:endParaRPr>
          </a:p>
          <a:p>
            <a:pPr eaLnBrk="1" hangingPunct="1">
              <a:lnSpc>
                <a:spcPct val="80000"/>
              </a:lnSpc>
            </a:pPr>
            <a:r>
              <a:rPr lang="el-GR" sz="2200" smtClean="0">
                <a:solidFill>
                  <a:srgbClr val="D52D0B"/>
                </a:solidFill>
              </a:rPr>
              <a:t>Οι οικογένειες των Ειλώτων ζούσαν στα κτήματα (κλήρους), όχι μέσα στην πόλη της Σπάρτης αλλά πέριξ αυτής</a:t>
            </a:r>
            <a:r>
              <a:rPr lang="el-GR" sz="2200" smtClean="0"/>
              <a:t>, και ήταν υποχρεωμένοι να παίρνουν μέρος στις εκστρατείες των Σπαρτιατών. Στις εκστρατείες αυτές οι είλωτες έκαναν συνήθως διάφορες βοηθητικές δουλειές όπως το να επιβλέπουν τα ζώα η τις αποσκευές η να φυλάγουν το στρατόπεδο. </a:t>
            </a: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sz="3600" b="1" i="1" u="sng" dirty="0" smtClean="0">
                <a:solidFill>
                  <a:schemeClr val="tx2">
                    <a:satMod val="130000"/>
                  </a:schemeClr>
                </a:solidFill>
              </a:rPr>
              <a:t>8)ΣΠΑΡΤΙΑΤΙΚΑ ΕΘΙΜΑ - ΠΑΡΑΔΟΣΕΙΣ</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25602" name="2 - Θέση περιεχομένου"/>
          <p:cNvSpPr>
            <a:spLocks noGrp="1"/>
          </p:cNvSpPr>
          <p:nvPr>
            <p:ph idx="1"/>
          </p:nvPr>
        </p:nvSpPr>
        <p:spPr/>
        <p:txBody>
          <a:bodyPr/>
          <a:lstStyle/>
          <a:p>
            <a:pPr eaLnBrk="1" hangingPunct="1"/>
            <a:r>
              <a:rPr lang="el-GR" sz="2000" smtClean="0"/>
              <a:t>Σύμφωνα με τον Πλούταρχο (Λυκούργος, 12. 3) τα κοινά γεύματα επιβάρυναν έκαστο των πολιτών, στη δωρική δε διάλεκτο ονομάζονταν "ανδρεία" διότι απευθύνονταν αποκλειστικά στον ελεύθερο άρρενα πληθυσμό. </a:t>
            </a:r>
            <a:r>
              <a:rPr lang="el-GR" sz="2000" smtClean="0">
                <a:solidFill>
                  <a:srgbClr val="D52D0B"/>
                </a:solidFill>
              </a:rPr>
              <a:t>Τα συσσίτια διεξάγονταν με την προσφορά του "μέλανος ζωμού",</a:t>
            </a:r>
            <a:r>
              <a:rPr lang="el-GR" sz="2000" smtClean="0"/>
              <a:t> η δε συμμετοχή τους σ' αυτά ήταν απαραίτητη προϋπόθεση για την απονομή σε έναν Λάκωνα πολιτικών δικαιωμάτων, όπως θα δούμε και παρακάτω. </a:t>
            </a:r>
            <a:r>
              <a:rPr lang="el-GR" sz="2000" smtClean="0">
                <a:solidFill>
                  <a:srgbClr val="D52D0B"/>
                </a:solidFill>
              </a:rPr>
              <a:t>Η λιτότητα ήταν ένα στοιχείο σύμφυτο προς τους Δωριείς,</a:t>
            </a:r>
            <a:r>
              <a:rPr lang="el-GR" sz="2000" smtClean="0"/>
              <a:t> η οποία κυριαρχούσε σε όλες ανεξαιρέτως τις εκφάνσεις του δημόσιου αλλά και του ιδιωτικού βίου των Λακεδαιμονίων. </a:t>
            </a:r>
            <a:r>
              <a:rPr lang="el-GR" sz="2000" smtClean="0">
                <a:solidFill>
                  <a:srgbClr val="D52D0B"/>
                </a:solidFill>
              </a:rPr>
              <a:t>Οι κατοικίες των Λακώνων ήταν λιτές</a:t>
            </a:r>
            <a:r>
              <a:rPr lang="el-GR" sz="2000" smtClean="0"/>
              <a:t>, καθώς κατασκευάζονταν με ένα μόνο πέλεκυ και ένα πριόνι. </a:t>
            </a:r>
            <a:r>
              <a:rPr lang="el-GR" sz="2000" smtClean="0">
                <a:solidFill>
                  <a:srgbClr val="D52D0B"/>
                </a:solidFill>
              </a:rPr>
              <a:t>Η χλιδή ήταν άγνωστη στη σπαρτιατική κοινωνία</a:t>
            </a:r>
            <a:r>
              <a:rPr lang="el-GR" sz="2000" smtClean="0"/>
              <a:t> και ως εκ τούτου δεν υφίστατο και διαφθορά. Οι γυναίκες δεν επιτρεπόταν να έχουν κοσμήματα, ενώ επίσης η κραιπάλη αποτελούσε φαινόμενο ενάντιο προς τα λακωνικά ήθη.</a:t>
            </a: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olidFill>
              </a:rPr>
              <a:t>1)Σπαρτιατική αγωγή</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14338" name="2 - Θέση περιεχομένου"/>
          <p:cNvSpPr>
            <a:spLocks noGrp="1"/>
          </p:cNvSpPr>
          <p:nvPr>
            <p:ph idx="1"/>
          </p:nvPr>
        </p:nvSpPr>
        <p:spPr/>
        <p:txBody>
          <a:bodyPr/>
          <a:lstStyle/>
          <a:p>
            <a:pPr eaLnBrk="1" hangingPunct="1">
              <a:lnSpc>
                <a:spcPct val="80000"/>
              </a:lnSpc>
            </a:pPr>
            <a:r>
              <a:rPr lang="el-GR" sz="2700" smtClean="0">
                <a:solidFill>
                  <a:srgbClr val="D52D0B"/>
                </a:solidFill>
              </a:rPr>
              <a:t>Η Σπαρτιατική αγωγή</a:t>
            </a:r>
            <a:r>
              <a:rPr lang="el-GR" sz="2700" smtClean="0"/>
              <a:t> ήταν το βασικότερο χαρακτηριστικό της Αρχαίας Σπάρτης, ένα χαρακτηριστικό που έκανε τη Σπάρτη εντελώς διαφορετική από τις άλλες ελληνικές πόλεις και </a:t>
            </a:r>
            <a:r>
              <a:rPr lang="el-GR" sz="2700" smtClean="0">
                <a:solidFill>
                  <a:srgbClr val="D52D0B"/>
                </a:solidFill>
              </a:rPr>
              <a:t>έδειχνε απόλυτα τον καθαρά στρατιωτικό χαρακτήρα των Λακεδαιμονίων</a:t>
            </a:r>
            <a:r>
              <a:rPr lang="el-GR" sz="2700" smtClean="0"/>
              <a:t> και την φοβερή στρατιωτική μηχανή που είχε η πόλη της Σπάρτης. </a:t>
            </a:r>
            <a:r>
              <a:rPr lang="el-GR" sz="2700" smtClean="0">
                <a:solidFill>
                  <a:srgbClr val="D52D0B"/>
                </a:solidFill>
              </a:rPr>
              <a:t>Όταν το παιδί γεννιόταν, το έκαναν μπάνιο σε κρασί για να διαπιστώσουν την αντοχή του</a:t>
            </a:r>
            <a:r>
              <a:rPr lang="el-GR" sz="2700" smtClean="0"/>
              <a:t> και το έδιναν στους πρεσβύτερους Σπαρτιάτες, που εξέταζαν το σώμα του μωρού και διαπίστωναν, εάν το παιδί ήταν αρτιμελές ή όχι. </a:t>
            </a:r>
            <a:r>
              <a:rPr lang="el-GR" sz="2700" smtClean="0">
                <a:solidFill>
                  <a:srgbClr val="D52D0B"/>
                </a:solidFill>
              </a:rPr>
              <a:t>Τα παιδιά που γεννιόντουσαν ασθενικά ή ανάπηρα τα άφηναν στον Καιάδα.</a:t>
            </a: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2)</a:t>
            </a:r>
            <a:r>
              <a:rPr lang="el-GR" b="1" i="1" u="sng" dirty="0" err="1" smtClean="0">
                <a:solidFill>
                  <a:schemeClr val="tx2">
                    <a:satMod val="130000"/>
                  </a:schemeClr>
                </a:solidFill>
              </a:rPr>
              <a:t>Κρυπτεία</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15362" name="2 - Θέση περιεχομένου"/>
          <p:cNvSpPr>
            <a:spLocks noGrp="1"/>
          </p:cNvSpPr>
          <p:nvPr>
            <p:ph idx="1"/>
          </p:nvPr>
        </p:nvSpPr>
        <p:spPr/>
        <p:txBody>
          <a:bodyPr/>
          <a:lstStyle/>
          <a:p>
            <a:pPr eaLnBrk="1" hangingPunct="1">
              <a:lnSpc>
                <a:spcPct val="80000"/>
              </a:lnSpc>
            </a:pPr>
            <a:r>
              <a:rPr lang="el-GR" sz="2200" smtClean="0">
                <a:solidFill>
                  <a:srgbClr val="D52D0B"/>
                </a:solidFill>
                <a:latin typeface="Arial" charset="0"/>
              </a:rPr>
              <a:t>Η </a:t>
            </a:r>
            <a:r>
              <a:rPr lang="el-GR" sz="2200" smtClean="0">
                <a:solidFill>
                  <a:srgbClr val="D52D0B"/>
                </a:solidFill>
              </a:rPr>
              <a:t>Κρυπτεία</a:t>
            </a:r>
            <a:r>
              <a:rPr lang="el-GR" sz="2200" smtClean="0"/>
              <a:t> ήταν ίσως ο πιο αιματηρός θεσμός της Αρχαίας Σπάρτης. Σύμφωνα με τον Αριστοτέλη, </a:t>
            </a:r>
            <a:r>
              <a:rPr lang="el-GR" sz="2200" smtClean="0">
                <a:solidFill>
                  <a:srgbClr val="D52D0B"/>
                </a:solidFill>
              </a:rPr>
              <a:t>είχε καθιερωθεί από το Λυκούργο</a:t>
            </a:r>
            <a:r>
              <a:rPr lang="el-GR" sz="2200" smtClean="0"/>
              <a:t>, έτσι </a:t>
            </a:r>
            <a:r>
              <a:rPr lang="el-GR" sz="2200" smtClean="0">
                <a:solidFill>
                  <a:srgbClr val="D52D0B"/>
                </a:solidFill>
              </a:rPr>
              <a:t>ώστε κάθε χρόνο</a:t>
            </a:r>
            <a:r>
              <a:rPr lang="el-GR" sz="2200" smtClean="0"/>
              <a:t> οι Έφοροι </a:t>
            </a:r>
            <a:r>
              <a:rPr lang="el-GR" sz="2200" smtClean="0">
                <a:solidFill>
                  <a:srgbClr val="D52D0B"/>
                </a:solidFill>
              </a:rPr>
              <a:t>κήρυσσαν πόλεμο στους είλωτες και νεαροί Σπαρτιάτες </a:t>
            </a:r>
            <a:r>
              <a:rPr lang="el-GR" sz="2200" smtClean="0"/>
              <a:t>αφήνονταν ελεύθεροι από την Πολιτεία σε περιοχές όπου ζούσαν και εργάζονταν οι είλωτες, όπου </a:t>
            </a:r>
            <a:r>
              <a:rPr lang="el-GR" sz="2200" smtClean="0">
                <a:solidFill>
                  <a:srgbClr val="D52D0B"/>
                </a:solidFill>
              </a:rPr>
              <a:t>έπρεπε να σκοτώσουν όσους περισσότερους είλωτες μπορούσαν</a:t>
            </a:r>
            <a:r>
              <a:rPr lang="el-GR" sz="2200" smtClean="0"/>
              <a:t>. Ήταν συνήθως άοπλοι, ή μερικές φορές ελαφρά οπλισμένοι και έπρεπε να σκοτώσουν τους είλωτες, ώστε να πάρουν την πρώτη γεύση του πολέμου μέσα στην ίδια τη Σπάρτη. Με αυτόν τον τρόπο, όχι μόνο μάθαιναν να σκοτώνουν, πράγμα αναπόφευκτο, αφού ήταν προκαθοριμένοι να γίνουν πολεμιστές, αλλά ταυτόχρονα μείωναν τον πληθυσμό των ειλώτων. </a:t>
            </a:r>
            <a:r>
              <a:rPr lang="el-GR" sz="2200" smtClean="0">
                <a:solidFill>
                  <a:srgbClr val="D52D0B"/>
                </a:solidFill>
              </a:rPr>
              <a:t>Θεωρούταν το καλύτερο, να δολοφονηθεί ένας δυνατός είλωτας, ενώ το να σκοτώσει κάποιος έναν αδύναμο είλωτα θεωρούταν σημάδι δειλίας</a:t>
            </a:r>
            <a:r>
              <a:rPr lang="el-GR" sz="2200" smtClean="0"/>
              <a:t> .</a:t>
            </a: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3)Λατρεία και θεότητες </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16386" name="2 - Θέση περιεχομένου"/>
          <p:cNvSpPr>
            <a:spLocks noGrp="1"/>
          </p:cNvSpPr>
          <p:nvPr>
            <p:ph idx="1"/>
          </p:nvPr>
        </p:nvSpPr>
        <p:spPr/>
        <p:txBody>
          <a:bodyPr/>
          <a:lstStyle/>
          <a:p>
            <a:pPr eaLnBrk="1" hangingPunct="1"/>
            <a:r>
              <a:rPr lang="el-GR" sz="2500" smtClean="0">
                <a:solidFill>
                  <a:srgbClr val="D52D0B"/>
                </a:solidFill>
              </a:rPr>
              <a:t>Στην Αρχαία Σπάρτη οι γυναικείες θεότητες κατείχαν εξέχουσα θέση</a:t>
            </a:r>
            <a:r>
              <a:rPr lang="el-GR" sz="2500" smtClean="0"/>
              <a:t>: από τους 50 ναούς που κατονομάζει ο Παυσανίας, οι 34 είναι αφιερωμένοι σε θεές. </a:t>
            </a:r>
            <a:r>
              <a:rPr lang="el-GR" sz="2500" smtClean="0">
                <a:solidFill>
                  <a:srgbClr val="D52D0B"/>
                </a:solidFill>
              </a:rPr>
              <a:t>Η Αθηνά</a:t>
            </a:r>
            <a:r>
              <a:rPr lang="el-GR" sz="2500" smtClean="0"/>
              <a:t>, με μεγάλο πλήθος επικλήσεων, τιμάται περισσότερο από όλες. </a:t>
            </a:r>
            <a:r>
              <a:rPr lang="el-GR" sz="2500" smtClean="0">
                <a:solidFill>
                  <a:srgbClr val="D52D0B"/>
                </a:solidFill>
              </a:rPr>
              <a:t>Ο Απόλλων</a:t>
            </a:r>
            <a:r>
              <a:rPr lang="el-GR" sz="2500" smtClean="0"/>
              <a:t> είχε ελάχιστα ιερά, ωστόσο η σημασία του ήταν ιδιαίτερη: έπαιζε ρόλο σε όλες τις μεγάλες θρησκευτικές εορτές, ενώ το σημαντικότερο θρησκευτικό μνημείο της Λακωνίας ήταν ο «Θρόνος του Απόλλωνα» στις Αμύκλες. Τέλος, ο </a:t>
            </a:r>
            <a:r>
              <a:rPr lang="el-GR" sz="2500" smtClean="0">
                <a:solidFill>
                  <a:srgbClr val="D52D0B"/>
                </a:solidFill>
              </a:rPr>
              <a:t>Ηρακλής θεωρούταν στην Αρχαία Σπάρτη κάτι σαν εθνικός ήρωας,</a:t>
            </a:r>
            <a:r>
              <a:rPr lang="el-GR" sz="2500" smtClean="0"/>
              <a:t> αλλά και προστάτης – θεός των νέων. </a:t>
            </a:r>
          </a:p>
        </p:txBody>
      </p:sp>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4)Γιορτές</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17410" name="2 - Θέση περιεχομένου"/>
          <p:cNvSpPr>
            <a:spLocks noGrp="1"/>
          </p:cNvSpPr>
          <p:nvPr>
            <p:ph idx="1"/>
          </p:nvPr>
        </p:nvSpPr>
        <p:spPr/>
        <p:txBody>
          <a:bodyPr/>
          <a:lstStyle/>
          <a:p>
            <a:pPr eaLnBrk="1" hangingPunct="1">
              <a:lnSpc>
                <a:spcPct val="80000"/>
              </a:lnSpc>
            </a:pPr>
            <a:r>
              <a:rPr lang="el-GR" smtClean="0"/>
              <a:t>Η Αρχαία Σπάρτη είχε πολλές γιορτές, όπως η </a:t>
            </a:r>
            <a:r>
              <a:rPr lang="el-GR" smtClean="0">
                <a:solidFill>
                  <a:srgbClr val="D52D0B"/>
                </a:solidFill>
              </a:rPr>
              <a:t>γιορτή της Ορθίας Αρτέμιδος</a:t>
            </a:r>
            <a:r>
              <a:rPr lang="el-GR" smtClean="0"/>
              <a:t> </a:t>
            </a:r>
            <a:r>
              <a:rPr lang="el-GR" smtClean="0">
                <a:solidFill>
                  <a:srgbClr val="D52D0B"/>
                </a:solidFill>
              </a:rPr>
              <a:t>που ήταν μία από τις πιο περίεργες στην Αρχαία Ελλάδα, λόγω της διαμαστίγωσης των έφηβων Σπαρτιατών</a:t>
            </a:r>
            <a:r>
              <a:rPr lang="el-GR" smtClean="0"/>
              <a:t> </a:t>
            </a:r>
            <a:r>
              <a:rPr lang="el-GR" smtClean="0">
                <a:solidFill>
                  <a:srgbClr val="D52D0B"/>
                </a:solidFill>
              </a:rPr>
              <a:t>στο βωμό της θεάς</a:t>
            </a:r>
            <a:r>
              <a:rPr lang="el-GR" smtClean="0"/>
              <a:t>. Στο ιερό του Απόλλωνα στο Αμύκλαιο υπήρχε κοινή λατρεία του Απόλλωνα και του Υάκυνθου, λόγω της σχέσης των δύο θεών. Σε αυτές τις γιορτές περιλαμβάνονταν θρήνοι για τον Υάκυνθο και μουσικές και χοροί για τον Απόλλωνα.</a:t>
            </a:r>
            <a:r>
              <a:rPr lang="el-GR" sz="2800" smtClean="0"/>
              <a:t> </a:t>
            </a: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5)Θεσμός του γάμου </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18434" name="2 - Θέση περιεχομένου"/>
          <p:cNvSpPr>
            <a:spLocks noGrp="1"/>
          </p:cNvSpPr>
          <p:nvPr>
            <p:ph idx="1"/>
          </p:nvPr>
        </p:nvSpPr>
        <p:spPr/>
        <p:txBody>
          <a:bodyPr/>
          <a:lstStyle/>
          <a:p>
            <a:pPr eaLnBrk="1" hangingPunct="1">
              <a:lnSpc>
                <a:spcPct val="80000"/>
              </a:lnSpc>
            </a:pPr>
            <a:r>
              <a:rPr lang="el-GR" sz="2200" smtClean="0">
                <a:solidFill>
                  <a:srgbClr val="D52D0B"/>
                </a:solidFill>
              </a:rPr>
              <a:t>Στην Αρχαία Σπάρτη, η επιλογή του συντρόφου ήταν καθαρά προσωπική υπόθεση και όχι υπόθεση των γονέων</a:t>
            </a:r>
            <a:r>
              <a:rPr lang="el-GR" sz="2200" smtClean="0"/>
              <a:t>. </a:t>
            </a:r>
            <a:r>
              <a:rPr lang="el-GR" sz="2200" smtClean="0">
                <a:solidFill>
                  <a:srgbClr val="D52D0B"/>
                </a:solidFill>
              </a:rPr>
              <a:t>Οι νεαρές Σπαρτιάτισσες έφταναν σε ηλικία γάμου στα είκοσί τους χρόνια και όχι στα δεκαπέντε, που ήταν το συνηθισμένο στην Αρχαία Ελλάδα.</a:t>
            </a:r>
            <a:r>
              <a:rPr lang="el-GR" sz="2200" smtClean="0"/>
              <a:t> Παρευρίσκονταν στο σκοτάδι με τον ερωμένο τους και με αυτόν τον τρόπο τεκνοποιούσαν. Ο Πλούταρχος αναφέρει ότι με αυτόν τον τρόπο διατηρούσαν τη θέληση για το σύντροφό τους και δεν έχαναν ποτέ τη φρεσκάδα του έρωτα. Κάποιες φορές, η περίεργη αυτή σχέση κρατούσε τόσο πολύ, που πολλοί άνδρες δεν έτυχε να δουν τη μητέρα των παιδιών υπό το φως του Ήλιου. Ακόμη, κάποιος άνδρας θα μπορούσε να ζητήσει από μία οικογένεια μία γυναίκα ώστε να γίνει η μητέρα των παιδιών του και αυτό αποτελούσε ιδιαίτερη τιμή για την οικογένεια της γυναίκας. </a:t>
            </a:r>
            <a:r>
              <a:rPr lang="el-GR" sz="2200" smtClean="0">
                <a:solidFill>
                  <a:srgbClr val="D52D0B"/>
                </a:solidFill>
              </a:rPr>
              <a:t>Ο βασικός στόχος του γάμου στη Σπάρτη ήταν η τεκνοποίηση, ώστε τα αρσενικά που θα γεννιόντουσαν να γινόντουσαν οι πολεμιστές της Σπάρτης.</a:t>
            </a:r>
            <a:r>
              <a:rPr lang="el-GR" sz="2200" smtClean="0"/>
              <a:t> </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6)Κοινωνική θέση γυναικών </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19458" name="2 - Θέση περιεχομένου"/>
          <p:cNvSpPr>
            <a:spLocks noGrp="1"/>
          </p:cNvSpPr>
          <p:nvPr>
            <p:ph idx="1"/>
          </p:nvPr>
        </p:nvSpPr>
        <p:spPr>
          <a:xfrm>
            <a:off x="1435100" y="1125538"/>
            <a:ext cx="7499350" cy="5472112"/>
          </a:xfrm>
        </p:spPr>
        <p:txBody>
          <a:bodyPr/>
          <a:lstStyle/>
          <a:p>
            <a:pPr eaLnBrk="1" hangingPunct="1">
              <a:lnSpc>
                <a:spcPct val="80000"/>
              </a:lnSpc>
            </a:pPr>
            <a:r>
              <a:rPr lang="el-GR" sz="2700" smtClean="0">
                <a:solidFill>
                  <a:srgbClr val="D52D0B"/>
                </a:solidFill>
              </a:rPr>
              <a:t>Η γυναίκα απολάμβανε μεγάλα προνόμια στην Αρχαία Σπάρτη</a:t>
            </a:r>
            <a:r>
              <a:rPr lang="el-GR" sz="2700" smtClean="0"/>
              <a:t>, πράγμα που προκαλεί εντύπωση, εάν συγκρίνουμε τη θέση της γυναίκας στη Σπάρτη με αυτήν στην Αθήνα και στις άλλες ελληνικές πόλεις της αρχαιότητας. </a:t>
            </a:r>
            <a:r>
              <a:rPr lang="el-GR" sz="2700" smtClean="0">
                <a:solidFill>
                  <a:srgbClr val="D52D0B"/>
                </a:solidFill>
              </a:rPr>
              <a:t>Επειδή ο άνδρας έλειπε για πολύ καιρό από το σπίτι, η γυναίκα στη Σπάρτη ήταν χειραφετημένη</a:t>
            </a:r>
            <a:r>
              <a:rPr lang="el-GR" sz="2700" smtClean="0"/>
              <a:t> σε βαθμό αδιανόητο για την εποχή εκείνη. Είχε αυξημένα προνόμια και αρμοδιότητες στη σπαρτιατική κοινωνία. </a:t>
            </a:r>
            <a:r>
              <a:rPr lang="el-GR" sz="2700" smtClean="0">
                <a:solidFill>
                  <a:srgbClr val="D52D0B"/>
                </a:solidFill>
              </a:rPr>
              <a:t>Γυμναζόταν </a:t>
            </a:r>
            <a:r>
              <a:rPr lang="el-GR" sz="2700" smtClean="0"/>
              <a:t>όπως τα αγόρια και οι άνδρες και ήταν γνωστή για τις αθλητικές της ικανότητες. Συμμετείχε στην πάλη, γυμνή, όπως και οι άνδρες, ενώ εκπαιδευόταν στο δίσκο και στο ακόντιο. Μεγάλη σημασία έδινε και στους χορούς.</a:t>
            </a:r>
          </a:p>
          <a:p>
            <a:pPr eaLnBrk="1" hangingPunct="1">
              <a:lnSpc>
                <a:spcPct val="80000"/>
              </a:lnSpc>
            </a:pPr>
            <a:endParaRPr lang="el-GR" sz="2700" smtClean="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7)α)Οικονομία </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20482" name="2 - Θέση περιεχομένου"/>
          <p:cNvSpPr>
            <a:spLocks noGrp="1"/>
          </p:cNvSpPr>
          <p:nvPr>
            <p:ph idx="1"/>
          </p:nvPr>
        </p:nvSpPr>
        <p:spPr/>
        <p:txBody>
          <a:bodyPr/>
          <a:lstStyle/>
          <a:p>
            <a:pPr eaLnBrk="1" hangingPunct="1">
              <a:lnSpc>
                <a:spcPct val="80000"/>
              </a:lnSpc>
            </a:pPr>
            <a:r>
              <a:rPr lang="el-GR" sz="2400" smtClean="0">
                <a:solidFill>
                  <a:srgbClr val="D52D0B"/>
                </a:solidFill>
              </a:rPr>
              <a:t>Το οικονομικό μοντέλο της Σπάρτης βασιζόταν σε μια φιλοσοφία που απέτρεπε τη συγκέντρωση πλούτου</a:t>
            </a:r>
            <a:r>
              <a:rPr lang="el-GR" sz="2400" smtClean="0"/>
              <a:t>. Θεωρητικά τουλάχιστον, απαγορευόταν στους Ομοίους να ασκούν κάποια παραγωγική δραστηριότητα, τομέα στον οποίο περιορίζονταν οι περίοικοι και οι είλωτες.[65] Οι τελευταίοι είχαν το καθήκον να εκμεταλλεύονται τους «κλήρους», τα κτήματα δηλαδή των Ομοίων, στους οποίους απέδιδαν μερίδιο («αποφορά»). Οι περίοικοι, όπως συνέβαινε σε αρκετές ελληνικές πόλεις, ήταν γεωργοί και ίσως τεχνίτες και έμποροι. Πάλι θεωρητικά, </a:t>
            </a:r>
            <a:r>
              <a:rPr lang="el-GR" sz="2400" smtClean="0">
                <a:solidFill>
                  <a:srgbClr val="D52D0B"/>
                </a:solidFill>
              </a:rPr>
              <a:t>η χρήση νομίσματος αποθαρρύνθηκε</a:t>
            </a:r>
            <a:r>
              <a:rPr lang="el-GR" sz="2400" smtClean="0"/>
              <a:t> μέσω μιας σειράς μέτρων. Αρχικά, το νόμισμα κατέστη άχρηστο: </a:t>
            </a:r>
            <a:r>
              <a:rPr lang="el-GR" sz="2400" smtClean="0">
                <a:solidFill>
                  <a:srgbClr val="D52D0B"/>
                </a:solidFill>
              </a:rPr>
              <a:t>τα συσσίτια τα εξασφάλιζε το κράτος, οι πολυτέλειες και τα έργα τέχνης θεωρούνταν απαράδεκτα.</a:t>
            </a:r>
          </a:p>
          <a:p>
            <a:pPr eaLnBrk="1" hangingPunct="1">
              <a:lnSpc>
                <a:spcPct val="80000"/>
              </a:lnSpc>
            </a:pPr>
            <a:endParaRPr lang="el-GR" sz="2200" smtClean="0">
              <a:solidFill>
                <a:srgbClr val="D52D0B"/>
              </a:solidFill>
            </a:endParaRP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b="1" i="1" u="sng" dirty="0" smtClean="0">
                <a:solidFill>
                  <a:schemeClr val="tx2">
                    <a:satMod val="130000"/>
                  </a:schemeClr>
                </a:solidFill>
              </a:rPr>
              <a:t>β)Το Πολίτευμα</a:t>
            </a:r>
            <a:r>
              <a:rPr lang="el-GR" dirty="0" smtClean="0">
                <a:solidFill>
                  <a:schemeClr val="tx2">
                    <a:satMod val="130000"/>
                  </a:schemeClr>
                </a:solidFill>
              </a:rPr>
              <a:t/>
            </a:r>
            <a:br>
              <a:rPr lang="el-GR" dirty="0" smtClean="0">
                <a:solidFill>
                  <a:schemeClr val="tx2">
                    <a:satMod val="130000"/>
                  </a:schemeClr>
                </a:solidFill>
              </a:rPr>
            </a:br>
            <a:endParaRPr lang="el-GR" dirty="0">
              <a:solidFill>
                <a:schemeClr val="tx2">
                  <a:satMod val="130000"/>
                </a:schemeClr>
              </a:solidFill>
            </a:endParaRPr>
          </a:p>
        </p:txBody>
      </p:sp>
      <p:sp>
        <p:nvSpPr>
          <p:cNvPr id="21506" name="2 - Θέση περιεχομένου"/>
          <p:cNvSpPr>
            <a:spLocks noGrp="1"/>
          </p:cNvSpPr>
          <p:nvPr>
            <p:ph idx="1"/>
          </p:nvPr>
        </p:nvSpPr>
        <p:spPr/>
        <p:txBody>
          <a:bodyPr/>
          <a:lstStyle/>
          <a:p>
            <a:pPr eaLnBrk="1" hangingPunct="1">
              <a:lnSpc>
                <a:spcPct val="80000"/>
              </a:lnSpc>
            </a:pPr>
            <a:r>
              <a:rPr lang="el-GR" sz="2500" smtClean="0"/>
              <a:t>Οι σκληρές μάχες των Μεσσηνιακών πολέμων δεν θα είχαν κερδισθεί χωρίς την </a:t>
            </a:r>
            <a:r>
              <a:rPr lang="el-GR" sz="2500" smtClean="0">
                <a:solidFill>
                  <a:srgbClr val="D52D0B"/>
                </a:solidFill>
              </a:rPr>
              <a:t>νομοθεσία του Λυκούργου,</a:t>
            </a:r>
            <a:r>
              <a:rPr lang="el-GR" sz="2500" smtClean="0"/>
              <a:t> η οποία περισσότερο από όλα στόχευε στην πειθαρχία και στην σκληραγωγία των πολιτών. Σύμφωνα με την ρήτρα την οποία έφερε από τους Δελφούς, η </a:t>
            </a:r>
            <a:r>
              <a:rPr lang="el-GR" sz="2500" smtClean="0">
                <a:solidFill>
                  <a:srgbClr val="D52D0B"/>
                </a:solidFill>
              </a:rPr>
              <a:t>Γερουσία της Σπάρτης αποτελείτο από είκοσι οκτώ άνδρες  ηλικίας άνω των εξήντα ετών,</a:t>
            </a:r>
            <a:r>
              <a:rPr lang="el-GR" sz="2500" smtClean="0"/>
              <a:t> εκλεγμένους εφ' όρου ζωής και από δύο βασιλείς. Επίσης κανόνισε για περιοδικές συγκεντρώσεις των Σπαρτιατών </a:t>
            </a:r>
            <a:r>
              <a:rPr lang="el-GR" sz="2500" smtClean="0">
                <a:solidFill>
                  <a:srgbClr val="D52D0B"/>
                </a:solidFill>
              </a:rPr>
              <a:t>(Απέλλα), που είχαν ηλικία άνω των τριάντα ετών</a:t>
            </a:r>
            <a:r>
              <a:rPr lang="el-GR" sz="2500" smtClean="0"/>
              <a:t>, στην περιοχή μεταξύ του ποταμού Κνάκιον και της γέφυρας Μπάμπικα, αν και δεν ψήφιζαν ούτε τους επιτρεπόταν να συζητούν τα θέματα, αλλά μόνο να τα αποδέχονται ή να τα απορρίπτουν δια βοής. </a:t>
            </a:r>
          </a:p>
          <a:p>
            <a:pPr eaLnBrk="1" hangingPunct="1">
              <a:lnSpc>
                <a:spcPct val="80000"/>
              </a:lnSpc>
            </a:pPr>
            <a:endParaRPr lang="el-GR" sz="2500" smtClean="0"/>
          </a:p>
          <a:p>
            <a:pPr eaLnBrk="1" hangingPunct="1">
              <a:lnSpc>
                <a:spcPct val="80000"/>
              </a:lnSpc>
            </a:pPr>
            <a:endParaRPr lang="el-GR" sz="2500" smtClean="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56</TotalTime>
  <Words>1353</Words>
  <Application>Microsoft Office PowerPoint</Application>
  <PresentationFormat>Προβολή στην οθόνη (4:3)</PresentationFormat>
  <Paragraphs>29</Paragraphs>
  <Slides>13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Πρότυπο σχεδίασης</vt:lpstr>
      </vt:variant>
      <vt:variant>
        <vt:i4>7</vt:i4>
      </vt:variant>
      <vt:variant>
        <vt:lpstr>Τίτλοι διαφανειών</vt:lpstr>
      </vt:variant>
      <vt:variant>
        <vt:i4>13</vt:i4>
      </vt:variant>
    </vt:vector>
  </HeadingPairs>
  <TitlesOfParts>
    <vt:vector size="26" baseType="lpstr">
      <vt:lpstr>Arial</vt:lpstr>
      <vt:lpstr>Corbel</vt:lpstr>
      <vt:lpstr>Wingdings 2</vt:lpstr>
      <vt:lpstr>Verdana</vt:lpstr>
      <vt:lpstr>Calibri</vt:lpstr>
      <vt:lpstr>Gill Sans MT</vt:lpstr>
      <vt:lpstr>Ηλιοστάσιο</vt:lpstr>
      <vt:lpstr>Ηλιοστάσιο</vt:lpstr>
      <vt:lpstr>Ηλιοστάσιο</vt:lpstr>
      <vt:lpstr>Ηλιοστάσιο</vt:lpstr>
      <vt:lpstr>Ηλιοστάσιο</vt:lpstr>
      <vt:lpstr>Ηλιοστάσιο</vt:lpstr>
      <vt:lpstr>Ηλιοστάσιο</vt:lpstr>
      <vt:lpstr>ΑΡΧΑΙΑ ΣΠΑΡΤΗ</vt:lpstr>
      <vt:lpstr>1)Σπαρτιατική αγωγή </vt:lpstr>
      <vt:lpstr>2)Κρυπτεία </vt:lpstr>
      <vt:lpstr>3)Λατρεία και θεότητες  </vt:lpstr>
      <vt:lpstr>4)Γιορτές </vt:lpstr>
      <vt:lpstr>5)Θεσμός του γάμου  </vt:lpstr>
      <vt:lpstr>6)Κοινωνική θέση γυναικών  </vt:lpstr>
      <vt:lpstr>7)α)Οικονομία  </vt:lpstr>
      <vt:lpstr>β)Το Πολίτευμα </vt:lpstr>
      <vt:lpstr>γ)ΚΟΙΝΩΝΙΚΗ ΔΟΜΗ ΤΗΣ ΣΠΑΡΤΗΣ </vt:lpstr>
      <vt:lpstr>ii)ΠΕΡΙΟΙΚΟΙ </vt:lpstr>
      <vt:lpstr>iii)ΕΙΛΩΤΕΣ</vt:lpstr>
      <vt:lpstr>8)ΣΠΑΡΤΙΑΤΙΚΑ ΕΘΙΜΑ - ΠΑΡΑΔΟΣΕΙΣ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ΑΡΧΑΙΑ ΣΠΑΡΤΗ</dc:title>
  <dc:creator>ΣΟΦΙΑ</dc:creator>
  <cp:lastModifiedBy>MARIANNA</cp:lastModifiedBy>
  <cp:revision>9</cp:revision>
  <dcterms:created xsi:type="dcterms:W3CDTF">2012-05-13T17:17:07Z</dcterms:created>
  <dcterms:modified xsi:type="dcterms:W3CDTF">2012-05-15T13:29:44Z</dcterms:modified>
</cp:coreProperties>
</file>