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6"/>
  </p:notesMasterIdLst>
  <p:sldIdLst>
    <p:sldId id="256" r:id="rId2"/>
    <p:sldId id="257" r:id="rId3"/>
    <p:sldId id="258" r:id="rId4"/>
    <p:sldId id="267" r:id="rId5"/>
    <p:sldId id="268" r:id="rId6"/>
    <p:sldId id="263" r:id="rId7"/>
    <p:sldId id="266" r:id="rId8"/>
    <p:sldId id="265" r:id="rId9"/>
    <p:sldId id="261" r:id="rId10"/>
    <p:sldId id="259" r:id="rId11"/>
    <p:sldId id="260" r:id="rId12"/>
    <p:sldId id="262" r:id="rId13"/>
    <p:sldId id="264" r:id="rId14"/>
    <p:sldId id="269" r:id="rId15"/>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17" autoAdjust="0"/>
  </p:normalViewPr>
  <p:slideViewPr>
    <p:cSldViewPr>
      <p:cViewPr varScale="1">
        <p:scale>
          <a:sx n="79" d="100"/>
          <a:sy n="79" d="100"/>
        </p:scale>
        <p:origin x="-87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F280AD62-54A1-4F4B-A635-943C76EE5936}" type="datetimeFigureOut">
              <a:rPr lang="el-GR"/>
              <a:pPr>
                <a:defRPr/>
              </a:pPr>
              <a:t>15/5/2012</a:t>
            </a:fld>
            <a:endParaRPr lang="el-GR" dirty="0"/>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dirty="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DE7FCFB9-F77C-4EB6-B629-B99955E84804}" type="slidenum">
              <a:rPr lang="el-GR"/>
              <a:pPr>
                <a:defRPr/>
              </a:pPr>
              <a:t>‹#›</a:t>
            </a:fld>
            <a:endParaRPr lang="el-GR"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zougla.gr/gynaika/fitness/article/sosti-diatrofi-gia-tis-egies"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myself.gr/body-amp-mind/diatrofi/einai-aparaitito-foliko-oxu-stin-egkumosuni"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myself.gr/body-amp-mind/diatrofi/pws-na-sunduasw-swsta-diatrofi-kai-askisi"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2"/>
          <p:cNvSpPr txBox="1">
            <a:spLocks noChangeArrowheads="1" noTextEdit="1"/>
          </p:cNvSpPr>
          <p:nvPr>
            <p:ph type="sldImg"/>
          </p:nvPr>
        </p:nvSpPr>
        <p:spPr bwMode="auto">
          <a:xfrm>
            <a:off x="1373188" y="763588"/>
            <a:ext cx="5026025" cy="3770312"/>
          </a:xfrm>
          <a:noFill/>
          <a:ln>
            <a:solidFill>
              <a:srgbClr val="000000"/>
            </a:solidFill>
            <a:miter lim="800000"/>
            <a:headEnd/>
            <a:tailEnd/>
          </a:ln>
        </p:spPr>
      </p:sp>
      <p:sp>
        <p:nvSpPr>
          <p:cNvPr id="39939" name="Rectangle 3"/>
          <p:cNvSpPr txBox="1">
            <a:spLocks noChangeArrowheads="1"/>
          </p:cNvSpPr>
          <p:nvPr>
            <p:ph type="body" idx="1"/>
          </p:nvPr>
        </p:nvSpPr>
        <p:spPr bwMode="auto">
          <a:xfrm>
            <a:off x="777875" y="4776788"/>
            <a:ext cx="6218238" cy="4525962"/>
          </a:xfrm>
          <a:noFill/>
        </p:spPr>
        <p:txBody>
          <a:bodyPr wrap="none" numCol="1" anchor="ctr" anchorCtr="0" compatLnSpc="1">
            <a:prstTxWarp prst="textNoShape">
              <a:avLst/>
            </a:prstTxWarp>
          </a:bodyPr>
          <a:lstStyle/>
          <a:p>
            <a:endParaRPr lang="el-G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2"/>
          <p:cNvSpPr txBox="1">
            <a:spLocks noChangeArrowheads="1" noTextEdit="1"/>
          </p:cNvSpPr>
          <p:nvPr>
            <p:ph type="sldImg"/>
          </p:nvPr>
        </p:nvSpPr>
        <p:spPr bwMode="auto">
          <a:xfrm>
            <a:off x="1373188" y="763588"/>
            <a:ext cx="5026025" cy="3770312"/>
          </a:xfrm>
          <a:noFill/>
          <a:ln>
            <a:solidFill>
              <a:srgbClr val="000000"/>
            </a:solidFill>
            <a:miter lim="800000"/>
            <a:headEnd/>
            <a:tailEnd/>
          </a:ln>
        </p:spPr>
      </p:sp>
      <p:sp>
        <p:nvSpPr>
          <p:cNvPr id="41987" name="Rectangle 3"/>
          <p:cNvSpPr txBox="1">
            <a:spLocks noChangeArrowheads="1"/>
          </p:cNvSpPr>
          <p:nvPr>
            <p:ph type="body" idx="1"/>
          </p:nvPr>
        </p:nvSpPr>
        <p:spPr bwMode="auto">
          <a:xfrm>
            <a:off x="777875" y="4776788"/>
            <a:ext cx="6218238" cy="4525962"/>
          </a:xfrm>
          <a:noFill/>
        </p:spPr>
        <p:txBody>
          <a:bodyPr wrap="none" numCol="1" anchor="ctr" anchorCtr="0" compatLnSpc="1">
            <a:prstTxWarp prst="textNoShape">
              <a:avLst/>
            </a:prstTxWarp>
          </a:bodyPr>
          <a:lstStyle/>
          <a:p>
            <a:endParaRPr 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2"/>
          <p:cNvSpPr txBox="1">
            <a:spLocks noChangeArrowheads="1" noTextEdit="1"/>
          </p:cNvSpPr>
          <p:nvPr>
            <p:ph type="sldImg"/>
          </p:nvPr>
        </p:nvSpPr>
        <p:spPr bwMode="auto">
          <a:xfrm>
            <a:off x="1143000" y="695325"/>
            <a:ext cx="4572000" cy="3429000"/>
          </a:xfrm>
          <a:noFill/>
          <a:ln>
            <a:solidFill>
              <a:srgbClr val="000000"/>
            </a:solidFill>
            <a:miter lim="800000"/>
            <a:headEnd/>
            <a:tailEnd/>
          </a:ln>
        </p:spPr>
      </p:sp>
      <p:sp>
        <p:nvSpPr>
          <p:cNvPr id="35843" name="Rectangle 3"/>
          <p:cNvSpPr txBox="1">
            <a:spLocks noChangeArrowheads="1"/>
          </p:cNvSpPr>
          <p:nvPr>
            <p:ph type="body" idx="1"/>
          </p:nvPr>
        </p:nvSpPr>
        <p:spPr bwMode="auto">
          <a:noFill/>
        </p:spPr>
        <p:txBody>
          <a:bodyPr wrap="none" numCol="1" anchor="ctr" anchorCtr="0" compatLnSpc="1">
            <a:prstTxWarp prst="textNoShape">
              <a:avLst/>
            </a:prstTxWarp>
          </a:bodyPr>
          <a:lstStyle/>
          <a:p>
            <a:endParaRPr 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 Θέση εικόνας διαφάνειας"/>
          <p:cNvSpPr>
            <a:spLocks noGrp="1" noRot="1" noChangeAspect="1"/>
          </p:cNvSpPr>
          <p:nvPr>
            <p:ph type="sldImg"/>
          </p:nvPr>
        </p:nvSpPr>
        <p:spPr bwMode="auto">
          <a:noFill/>
          <a:ln>
            <a:solidFill>
              <a:srgbClr val="000000"/>
            </a:solidFill>
            <a:miter lim="800000"/>
            <a:headEnd/>
            <a:tailEnd/>
          </a:ln>
        </p:spPr>
      </p:sp>
      <p:sp>
        <p:nvSpPr>
          <p:cNvPr id="3" name="2 - Θέση σημειώσεων"/>
          <p:cNvSpPr>
            <a:spLocks noGrp="1"/>
          </p:cNvSpPr>
          <p:nvPr>
            <p:ph type="body" idx="1"/>
          </p:nvPr>
        </p:nvSpPr>
        <p:spPr/>
        <p:txBody>
          <a:bodyPr/>
          <a:lstStyle/>
          <a:p>
            <a:pPr fontAlgn="auto">
              <a:spcBef>
                <a:spcPts val="0"/>
              </a:spcBef>
              <a:spcAft>
                <a:spcPts val="0"/>
              </a:spcAft>
              <a:defRPr/>
            </a:pPr>
            <a:r>
              <a:rPr lang="en-US" dirty="0" smtClean="0">
                <a:hlinkClick r:id="rId3"/>
              </a:rPr>
              <a:t>http://www.zougla.gr/gynaika/fitness/article/sosti-diatrofi-gia-tis-egies</a:t>
            </a:r>
            <a:endParaRPr lang="el-GR" dirty="0" smtClean="0"/>
          </a:p>
          <a:p>
            <a:pPr fontAlgn="auto">
              <a:spcBef>
                <a:spcPts val="0"/>
              </a:spcBef>
              <a:spcAft>
                <a:spcPts val="0"/>
              </a:spcAft>
              <a:defRPr/>
            </a:pPr>
            <a:r>
              <a:rPr lang="el-GR" b="1" dirty="0" smtClean="0">
                <a:effectLst>
                  <a:outerShdw blurRad="38100" dist="38100" dir="2700000" algn="tl">
                    <a:srgbClr val="000000">
                      <a:alpha val="43137"/>
                    </a:srgbClr>
                  </a:outerShdw>
                </a:effectLst>
              </a:rPr>
              <a:t>Για τις εγκυμονούσες γυναίκες τα θρεπτικά συστατικά είναι τα εξής</a:t>
            </a:r>
          </a:p>
          <a:p>
            <a:pPr fontAlgn="auto">
              <a:spcBef>
                <a:spcPts val="0"/>
              </a:spcBef>
              <a:spcAft>
                <a:spcPts val="0"/>
              </a:spcAft>
              <a:defRPr/>
            </a:pPr>
            <a:endParaRPr lang="el-GR" dirty="0"/>
          </a:p>
        </p:txBody>
      </p:sp>
      <p:sp>
        <p:nvSpPr>
          <p:cNvPr id="19459"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751630D-31ED-478E-9C16-595902FAB55B}" type="slidenum">
              <a:rPr lang="el-GR"/>
              <a:pPr fontAlgn="base">
                <a:spcBef>
                  <a:spcPct val="0"/>
                </a:spcBef>
                <a:spcAft>
                  <a:spcPct val="0"/>
                </a:spcAft>
              </a:pPr>
              <a:t>8</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1 - Θέση εικόνας διαφάνειας"/>
          <p:cNvSpPr>
            <a:spLocks noGrp="1" noRot="1" noChangeAspect="1"/>
          </p:cNvSpPr>
          <p:nvPr>
            <p:ph type="sldImg"/>
          </p:nvPr>
        </p:nvSpPr>
        <p:spPr bwMode="auto">
          <a:noFill/>
          <a:ln>
            <a:solidFill>
              <a:srgbClr val="000000"/>
            </a:solidFill>
            <a:miter lim="800000"/>
            <a:headEnd/>
            <a:tailEnd/>
          </a:ln>
        </p:spPr>
      </p:sp>
      <p:sp>
        <p:nvSpPr>
          <p:cNvPr id="21506"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l-GR" u="sng" smtClean="0">
                <a:hlinkClick r:id="rId3"/>
              </a:rPr>
              <a:t>http://www.myself.gr/body-amp-mind/diatrofi/einai-aparaitito-foliko-oxu-stin-egkumosuni</a:t>
            </a:r>
            <a:endParaRPr lang="el-GR" smtClean="0"/>
          </a:p>
        </p:txBody>
      </p:sp>
      <p:sp>
        <p:nvSpPr>
          <p:cNvPr id="21507"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BD0A08A-CFAC-42CF-8AFE-B92C80C3BB49}" type="slidenum">
              <a:rPr lang="el-GR"/>
              <a:pPr fontAlgn="base">
                <a:spcBef>
                  <a:spcPct val="0"/>
                </a:spcBef>
                <a:spcAft>
                  <a:spcPct val="0"/>
                </a:spcAft>
              </a:pPr>
              <a:t>9</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 Θέση εικόνας διαφάνειας"/>
          <p:cNvSpPr>
            <a:spLocks noGrp="1" noRot="1" noChangeAspect="1"/>
          </p:cNvSpPr>
          <p:nvPr>
            <p:ph type="sldImg"/>
          </p:nvPr>
        </p:nvSpPr>
        <p:spPr bwMode="auto">
          <a:noFill/>
          <a:ln>
            <a:solidFill>
              <a:srgbClr val="000000"/>
            </a:solidFill>
            <a:miter lim="800000"/>
            <a:headEnd/>
            <a:tailEnd/>
          </a:ln>
        </p:spPr>
      </p:sp>
      <p:sp>
        <p:nvSpPr>
          <p:cNvPr id="25602"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smtClean="0"/>
          </a:p>
        </p:txBody>
      </p:sp>
      <p:sp>
        <p:nvSpPr>
          <p:cNvPr id="25603"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AF3184E-A2B5-46BF-8E61-4AC175CEE7F3}" type="slidenum">
              <a:rPr lang="el-GR"/>
              <a:pPr fontAlgn="base">
                <a:spcBef>
                  <a:spcPct val="0"/>
                </a:spcBef>
                <a:spcAft>
                  <a:spcPct val="0"/>
                </a:spcAft>
              </a:pPr>
              <a:t>12</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1 - Θέση εικόνας διαφάνειας"/>
          <p:cNvSpPr>
            <a:spLocks noGrp="1" noRot="1" noChangeAspect="1"/>
          </p:cNvSpPr>
          <p:nvPr>
            <p:ph type="sldImg"/>
          </p:nvPr>
        </p:nvSpPr>
        <p:spPr bwMode="auto">
          <a:noFill/>
          <a:ln>
            <a:solidFill>
              <a:srgbClr val="000000"/>
            </a:solidFill>
            <a:miter lim="800000"/>
            <a:headEnd/>
            <a:tailEnd/>
          </a:ln>
        </p:spPr>
      </p:sp>
      <p:sp>
        <p:nvSpPr>
          <p:cNvPr id="27650"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hlinkClick r:id="rId3"/>
              </a:rPr>
              <a:t>http://www.myself.gr/body-amp-mind/diatrofi/pws-na-sunduasw-swsta-diatrofi-kai-askisi</a:t>
            </a:r>
            <a:endParaRPr lang="el-GR" smtClean="0"/>
          </a:p>
          <a:p>
            <a:pPr>
              <a:spcBef>
                <a:spcPct val="0"/>
              </a:spcBef>
            </a:pPr>
            <a:endParaRPr lang="el-GR" smtClean="0"/>
          </a:p>
        </p:txBody>
      </p:sp>
      <p:sp>
        <p:nvSpPr>
          <p:cNvPr id="27651"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823478A-5616-4F26-8D25-454D97359EB4}" type="slidenum">
              <a:rPr lang="el-GR"/>
              <a:pPr fontAlgn="base">
                <a:spcBef>
                  <a:spcPct val="0"/>
                </a:spcBef>
                <a:spcAft>
                  <a:spcPct val="0"/>
                </a:spcAft>
              </a:pPr>
              <a:t>13</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11 - Ορθογώνιο"/>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13 - Ορθογώνιο"/>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18 - Ορθογώνιο"/>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10 - Ευθεία γραμμή σύνδεσης"/>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1"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2" name="19 - Ευθεία γραμμή σύνδεσης"/>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3" name="15 - Ευθεία γραμμή σύνδεσης"/>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4"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5" name="21 - Ευθεία γραμμή σύνδεσης"/>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6"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22 - Έλλειψη"/>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23 - Έλλειψη"/>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25 - Έλλειψη"/>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24 - Έλλειψη"/>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7 - Τίτλος"/>
          <p:cNvSpPr>
            <a:spLocks noGrp="1"/>
          </p:cNvSpPr>
          <p:nvPr>
            <p:ph type="ctrTitle"/>
          </p:nvPr>
        </p:nvSpPr>
        <p:spPr>
          <a:xfrm>
            <a:off x="2286000" y="3124200"/>
            <a:ext cx="6172200" cy="1894362"/>
          </a:xfrm>
        </p:spPr>
        <p:txBody>
          <a:bodyPr/>
          <a:lstStyle>
            <a:lvl1pPr>
              <a:defRPr b="1"/>
            </a:lvl1pPr>
          </a:lstStyle>
          <a:p>
            <a:r>
              <a:rPr lang="el-GR" smtClean="0"/>
              <a:t>Kλικ για επεξεργασία του τίτλου</a:t>
            </a:r>
            <a:endParaRPr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a:p>
        </p:txBody>
      </p:sp>
      <p:sp>
        <p:nvSpPr>
          <p:cNvPr id="22" name="27 - Θέση ημερομηνίας"/>
          <p:cNvSpPr>
            <a:spLocks noGrp="1"/>
          </p:cNvSpPr>
          <p:nvPr>
            <p:ph type="dt" sz="half" idx="10"/>
          </p:nvPr>
        </p:nvSpPr>
        <p:spPr bwMode="auto">
          <a:xfrm rot="5400000">
            <a:off x="7764463" y="1174750"/>
            <a:ext cx="2286000" cy="381000"/>
          </a:xfrm>
        </p:spPr>
        <p:txBody>
          <a:bodyPr/>
          <a:lstStyle>
            <a:lvl1pPr>
              <a:defRPr/>
            </a:lvl1pPr>
          </a:lstStyle>
          <a:p>
            <a:pPr>
              <a:defRPr/>
            </a:pPr>
            <a:fld id="{B6FDEC42-7B73-4991-B972-B26179341604}" type="datetimeFigureOut">
              <a:rPr lang="el-GR"/>
              <a:pPr>
                <a:defRPr/>
              </a:pPr>
              <a:t>15/5/2012</a:t>
            </a:fld>
            <a:endParaRPr lang="el-GR" dirty="0"/>
          </a:p>
        </p:txBody>
      </p:sp>
      <p:sp>
        <p:nvSpPr>
          <p:cNvPr id="23" name="16 - Θέση υποσέλιδου"/>
          <p:cNvSpPr>
            <a:spLocks noGrp="1"/>
          </p:cNvSpPr>
          <p:nvPr>
            <p:ph type="ftr" sz="quarter" idx="11"/>
          </p:nvPr>
        </p:nvSpPr>
        <p:spPr bwMode="auto">
          <a:xfrm rot="5400000">
            <a:off x="7077076" y="4181475"/>
            <a:ext cx="3657600" cy="384175"/>
          </a:xfrm>
        </p:spPr>
        <p:txBody>
          <a:bodyPr/>
          <a:lstStyle>
            <a:lvl1pPr>
              <a:defRPr/>
            </a:lvl1pPr>
          </a:lstStyle>
          <a:p>
            <a:pPr>
              <a:defRPr/>
            </a:pPr>
            <a:endParaRPr lang="el-GR"/>
          </a:p>
        </p:txBody>
      </p:sp>
      <p:sp>
        <p:nvSpPr>
          <p:cNvPr id="24" name="28 - Θέση αριθμού διαφάνειας"/>
          <p:cNvSpPr>
            <a:spLocks noGrp="1"/>
          </p:cNvSpPr>
          <p:nvPr>
            <p:ph type="sldNum" sz="quarter" idx="12"/>
          </p:nvPr>
        </p:nvSpPr>
        <p:spPr bwMode="auto">
          <a:xfrm>
            <a:off x="1325563" y="4929188"/>
            <a:ext cx="609600" cy="517525"/>
          </a:xfrm>
        </p:spPr>
        <p:txBody>
          <a:bodyPr/>
          <a:lstStyle>
            <a:lvl1pPr>
              <a:defRPr/>
            </a:lvl1pPr>
          </a:lstStyle>
          <a:p>
            <a:pPr>
              <a:defRPr/>
            </a:pPr>
            <a:fld id="{814CA4CA-2D37-4FE3-ABB0-91A58BDADBE3}" type="slidenum">
              <a:rPr lang="el-GR"/>
              <a:pPr>
                <a:defRPr/>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fld id="{789C6A5E-9136-41D0-9C6E-F58917659B0E}" type="datetimeFigureOut">
              <a:rPr lang="el-GR"/>
              <a:pPr>
                <a:defRPr/>
              </a:pPr>
              <a:t>15/5/2012</a:t>
            </a:fld>
            <a:endParaRPr lang="el-GR" dirty="0"/>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697589D2-A0DC-418A-9CFC-9842BFFBEEEA}" type="slidenum">
              <a:rPr lang="el-GR"/>
              <a:pPr>
                <a:defRPr/>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fld id="{2577AB6E-4E76-4F87-BE81-856F9F5BE355}" type="datetimeFigureOut">
              <a:rPr lang="el-GR"/>
              <a:pPr>
                <a:defRPr/>
              </a:pPr>
              <a:t>15/5/2012</a:t>
            </a:fld>
            <a:endParaRPr lang="el-GR" dirty="0"/>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DC28A20C-D2A1-4916-B6F8-6FF312A2D569}" type="slidenum">
              <a:rPr lang="el-GR"/>
              <a:pPr>
                <a:defRPr/>
              </a:pPr>
              <a:t>‹#›</a:t>
            </a:fld>
            <a:endParaRPr lang="el-G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Προσαρμοσμένη διάταξ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1143000"/>
          </a:xfrm>
        </p:spPr>
        <p:txBody>
          <a:bodyPr/>
          <a:lstStyle/>
          <a:p>
            <a:r>
              <a:rPr lang="el-GR"/>
              <a:t>Kλικ για επεξεργασία του τίτλου</a:t>
            </a:r>
          </a:p>
        </p:txBody>
      </p:sp>
      <p:sp>
        <p:nvSpPr>
          <p:cNvPr id="3" name="Θέση ημερομηνίας 2"/>
          <p:cNvSpPr>
            <a:spLocks noGrp="1"/>
          </p:cNvSpPr>
          <p:nvPr>
            <p:ph type="dt" sz="half" idx="10"/>
          </p:nvPr>
        </p:nvSpPr>
        <p:spPr>
          <a:xfrm rot="5400000">
            <a:off x="7589045" y="1081881"/>
            <a:ext cx="2011362" cy="384175"/>
          </a:xfrm>
        </p:spPr>
        <p:txBody>
          <a:bodyPr/>
          <a:lstStyle>
            <a:lvl1pPr>
              <a:defRPr/>
            </a:lvl1pPr>
          </a:lstStyle>
          <a:p>
            <a:pPr>
              <a:defRPr/>
            </a:pPr>
            <a:fld id="{653A3FE9-CB74-4EAA-9DAD-115A470805F7}" type="datetimeFigureOut">
              <a:rPr lang="el-GR"/>
              <a:pPr>
                <a:defRPr/>
              </a:pPr>
              <a:t>15/5/2012</a:t>
            </a:fld>
            <a:endParaRPr lang="el-GR" dirty="0"/>
          </a:p>
        </p:txBody>
      </p:sp>
      <p:sp>
        <p:nvSpPr>
          <p:cNvPr id="4" name="Θέση υποσέλιδου 3"/>
          <p:cNvSpPr>
            <a:spLocks noGrp="1"/>
          </p:cNvSpPr>
          <p:nvPr>
            <p:ph type="ftr" sz="quarter" idx="11"/>
          </p:nvPr>
        </p:nvSpPr>
        <p:spPr>
          <a:xfrm rot="5400000">
            <a:off x="6989763" y="3736975"/>
            <a:ext cx="3200400" cy="365125"/>
          </a:xfrm>
        </p:spPr>
        <p:txBody>
          <a:bodyPr/>
          <a:lstStyle>
            <a:lvl1pPr>
              <a:defRPr/>
            </a:lvl1pPr>
          </a:lstStyle>
          <a:p>
            <a:pPr>
              <a:defRPr/>
            </a:pPr>
            <a:endParaRPr lang="el-GR"/>
          </a:p>
        </p:txBody>
      </p:sp>
      <p:sp>
        <p:nvSpPr>
          <p:cNvPr id="5" name="Θέση αριθμού διαφάνειας 4"/>
          <p:cNvSpPr>
            <a:spLocks noGrp="1"/>
          </p:cNvSpPr>
          <p:nvPr>
            <p:ph type="sldNum" sz="quarter" idx="12"/>
          </p:nvPr>
        </p:nvSpPr>
        <p:spPr>
          <a:xfrm>
            <a:off x="8129588" y="5734050"/>
            <a:ext cx="609600" cy="520700"/>
          </a:xfrm>
        </p:spPr>
        <p:txBody>
          <a:bodyPr/>
          <a:lstStyle>
            <a:lvl1pPr>
              <a:defRPr/>
            </a:lvl1pPr>
          </a:lstStyle>
          <a:p>
            <a:pPr>
              <a:defRPr/>
            </a:pPr>
            <a:fld id="{2C6E8067-201E-4B36-8D28-352CAA1C91F1}" type="slidenum">
              <a:rPr lang="el-GR"/>
              <a:pPr>
                <a:defRPr/>
              </a:pPr>
              <a:t>‹#›</a:t>
            </a:fld>
            <a:endParaRPr lang="el-G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Τίτλος και Αντικείμενο">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67600" cy="1143000"/>
          </a:xfrm>
        </p:spPr>
        <p:txBody>
          <a:bodyPr/>
          <a:lstStyle/>
          <a:p>
            <a:r>
              <a:rPr lang="el-GR"/>
              <a:t>Kλικ για επεξεργασία του τίτλου</a:t>
            </a:r>
          </a:p>
        </p:txBody>
      </p:sp>
      <p:sp>
        <p:nvSpPr>
          <p:cNvPr id="3" name="Θέση περιεχομένου 2"/>
          <p:cNvSpPr>
            <a:spLocks noGrp="1"/>
          </p:cNvSpPr>
          <p:nvPr>
            <p:ph idx="1"/>
          </p:nvPr>
        </p:nvSpPr>
        <p:spPr>
          <a:xfrm>
            <a:off x="457200" y="1600200"/>
            <a:ext cx="7467600" cy="4873625"/>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a:xfrm rot="5400000">
            <a:off x="7589045" y="1081881"/>
            <a:ext cx="2011362" cy="384175"/>
          </a:xfrm>
        </p:spPr>
        <p:txBody>
          <a:bodyPr/>
          <a:lstStyle>
            <a:lvl1pPr>
              <a:defRPr/>
            </a:lvl1pPr>
          </a:lstStyle>
          <a:p>
            <a:pPr>
              <a:defRPr/>
            </a:pPr>
            <a:fld id="{0721F26A-F35A-4E02-B5DC-A1F8E9A59959}" type="datetimeFigureOut">
              <a:rPr lang="el-GR"/>
              <a:pPr>
                <a:defRPr/>
              </a:pPr>
              <a:t>15/5/2012</a:t>
            </a:fld>
            <a:endParaRPr lang="el-GR" dirty="0"/>
          </a:p>
        </p:txBody>
      </p:sp>
      <p:sp>
        <p:nvSpPr>
          <p:cNvPr id="5" name="Θέση υποσέλιδου 4"/>
          <p:cNvSpPr>
            <a:spLocks noGrp="1"/>
          </p:cNvSpPr>
          <p:nvPr>
            <p:ph type="ftr" sz="quarter" idx="11"/>
          </p:nvPr>
        </p:nvSpPr>
        <p:spPr>
          <a:xfrm rot="5400000">
            <a:off x="6989763" y="3736975"/>
            <a:ext cx="3200400" cy="365125"/>
          </a:xfrm>
        </p:spPr>
        <p:txBody>
          <a:bodyPr/>
          <a:lstStyle>
            <a:lvl1pPr>
              <a:defRPr/>
            </a:lvl1pPr>
          </a:lstStyle>
          <a:p>
            <a:pPr>
              <a:defRPr/>
            </a:pPr>
            <a:endParaRPr lang="el-GR"/>
          </a:p>
        </p:txBody>
      </p:sp>
      <p:sp>
        <p:nvSpPr>
          <p:cNvPr id="6" name="Θέση αριθμού διαφάνειας 5"/>
          <p:cNvSpPr>
            <a:spLocks noGrp="1"/>
          </p:cNvSpPr>
          <p:nvPr>
            <p:ph type="sldNum" sz="quarter" idx="12"/>
          </p:nvPr>
        </p:nvSpPr>
        <p:spPr>
          <a:xfrm>
            <a:off x="8129588" y="5734050"/>
            <a:ext cx="609600" cy="520700"/>
          </a:xfrm>
        </p:spPr>
        <p:txBody>
          <a:bodyPr/>
          <a:lstStyle>
            <a:lvl1pPr>
              <a:defRPr/>
            </a:lvl1pPr>
          </a:lstStyle>
          <a:p>
            <a:pPr>
              <a:defRPr/>
            </a:pPr>
            <a:fld id="{AB6167B0-E056-4A1B-B8C5-3E212006A1E2}" type="slidenum">
              <a:rPr lang="el-GR"/>
              <a:pPr>
                <a:defRPr/>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8" name="7 - Θέση περιεχομένου"/>
          <p:cNvSpPr>
            <a:spLocks noGrp="1"/>
          </p:cNvSpPr>
          <p:nvPr>
            <p:ph sz="quarter" idx="1"/>
          </p:nvPr>
        </p:nvSpPr>
        <p:spPr>
          <a:xfrm>
            <a:off x="457200" y="1600200"/>
            <a:ext cx="7467600" cy="487375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6 - Θέση ημερομηνίας"/>
          <p:cNvSpPr>
            <a:spLocks noGrp="1"/>
          </p:cNvSpPr>
          <p:nvPr>
            <p:ph type="dt" sz="half" idx="10"/>
          </p:nvPr>
        </p:nvSpPr>
        <p:spPr/>
        <p:txBody>
          <a:bodyPr rtlCol="0"/>
          <a:lstStyle>
            <a:lvl1pPr>
              <a:defRPr/>
            </a:lvl1pPr>
          </a:lstStyle>
          <a:p>
            <a:pPr>
              <a:defRPr/>
            </a:pPr>
            <a:fld id="{09BE939E-05AC-45B5-A2C4-F5B8899F45B5}" type="datetimeFigureOut">
              <a:rPr lang="el-GR"/>
              <a:pPr>
                <a:defRPr/>
              </a:pPr>
              <a:t>15/5/2012</a:t>
            </a:fld>
            <a:endParaRPr lang="el-GR" dirty="0"/>
          </a:p>
        </p:txBody>
      </p:sp>
      <p:sp>
        <p:nvSpPr>
          <p:cNvPr id="5" name="8 - Θέση αριθμού διαφάνειας"/>
          <p:cNvSpPr>
            <a:spLocks noGrp="1"/>
          </p:cNvSpPr>
          <p:nvPr>
            <p:ph type="sldNum" sz="quarter" idx="11"/>
          </p:nvPr>
        </p:nvSpPr>
        <p:spPr/>
        <p:txBody>
          <a:bodyPr rtlCol="0"/>
          <a:lstStyle>
            <a:lvl1pPr>
              <a:defRPr/>
            </a:lvl1pPr>
          </a:lstStyle>
          <a:p>
            <a:pPr>
              <a:defRPr/>
            </a:pPr>
            <a:fld id="{757CAB0C-A9C4-482E-9B03-FF56BB1FE340}" type="slidenum">
              <a:rPr lang="el-GR"/>
              <a:pPr>
                <a:defRPr/>
              </a:pPr>
              <a:t>‹#›</a:t>
            </a:fld>
            <a:endParaRPr lang="el-GR" dirty="0"/>
          </a:p>
        </p:txBody>
      </p:sp>
      <p:sp>
        <p:nvSpPr>
          <p:cNvPr id="6" name="9 - Θέση υποσέλιδου"/>
          <p:cNvSpPr>
            <a:spLocks noGrp="1"/>
          </p:cNvSpPr>
          <p:nvPr>
            <p:ph type="ftr" sz="quarter" idx="12"/>
          </p:nvPr>
        </p:nvSpPr>
        <p:spPr/>
        <p:txBody>
          <a:bodyPr rtlCol="0"/>
          <a:lstStyle>
            <a:lvl1pPr>
              <a:defRPr/>
            </a:lvl1pPr>
          </a:lstStyle>
          <a:p>
            <a:pPr>
              <a:defRPr/>
            </a:pPr>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4"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9 - Ορθογώνιο"/>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10 - Ορθογώνιο"/>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11 - Ορθογώνιο"/>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12 - Ευθεία γραμμή σύνδεσης"/>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9"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0" name="14 - Ευθεία γραμμή σύνδεσης"/>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1" name="15 - Ευθεία γραμμή σύνδεσης"/>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2"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3"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19 - Έλλειψη"/>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20 - Έλλειψη"/>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21 - Έλλειψη"/>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22 - Έλλειψη"/>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25 - Ευθεία γραμμή σύνδεσης"/>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sp>
        <p:nvSpPr>
          <p:cNvPr id="20" name="3 - Θέση ημερομηνίας"/>
          <p:cNvSpPr>
            <a:spLocks noGrp="1"/>
          </p:cNvSpPr>
          <p:nvPr>
            <p:ph type="dt" sz="half" idx="10"/>
          </p:nvPr>
        </p:nvSpPr>
        <p:spPr bwMode="auto">
          <a:xfrm rot="5400000">
            <a:off x="7762875" y="1169988"/>
            <a:ext cx="2286000" cy="381000"/>
          </a:xfrm>
        </p:spPr>
        <p:txBody>
          <a:bodyPr/>
          <a:lstStyle>
            <a:lvl1pPr>
              <a:defRPr/>
            </a:lvl1pPr>
          </a:lstStyle>
          <a:p>
            <a:pPr>
              <a:defRPr/>
            </a:pPr>
            <a:fld id="{8F1C3879-A6A5-4C8C-8B42-FA86DD14B020}" type="datetimeFigureOut">
              <a:rPr lang="el-GR"/>
              <a:pPr>
                <a:defRPr/>
              </a:pPr>
              <a:t>15/5/2012</a:t>
            </a:fld>
            <a:endParaRPr lang="el-GR" dirty="0"/>
          </a:p>
        </p:txBody>
      </p:sp>
      <p:sp>
        <p:nvSpPr>
          <p:cNvPr id="21" name="4 - Θέση υποσέλιδου"/>
          <p:cNvSpPr>
            <a:spLocks noGrp="1"/>
          </p:cNvSpPr>
          <p:nvPr>
            <p:ph type="ftr" sz="quarter" idx="11"/>
          </p:nvPr>
        </p:nvSpPr>
        <p:spPr bwMode="auto">
          <a:xfrm rot="5400000">
            <a:off x="7077076" y="4178300"/>
            <a:ext cx="3657600" cy="384175"/>
          </a:xfrm>
        </p:spPr>
        <p:txBody>
          <a:bodyPr/>
          <a:lstStyle>
            <a:lvl1pPr>
              <a:defRPr/>
            </a:lvl1pPr>
          </a:lstStyle>
          <a:p>
            <a:pPr>
              <a:defRPr/>
            </a:pPr>
            <a:endParaRPr lang="el-GR"/>
          </a:p>
        </p:txBody>
      </p:sp>
      <p:sp>
        <p:nvSpPr>
          <p:cNvPr id="22" name="5 - Θέση αριθμού διαφάνειας"/>
          <p:cNvSpPr>
            <a:spLocks noGrp="1"/>
          </p:cNvSpPr>
          <p:nvPr>
            <p:ph type="sldNum" sz="quarter" idx="12"/>
          </p:nvPr>
        </p:nvSpPr>
        <p:spPr bwMode="auto">
          <a:xfrm>
            <a:off x="1339850" y="4929188"/>
            <a:ext cx="609600" cy="517525"/>
          </a:xfrm>
        </p:spPr>
        <p:txBody>
          <a:bodyPr/>
          <a:lstStyle>
            <a:lvl1pPr>
              <a:defRPr/>
            </a:lvl1pPr>
          </a:lstStyle>
          <a:p>
            <a:pPr>
              <a:defRPr/>
            </a:pPr>
            <a:fld id="{0B32C46B-5BB7-4262-B701-8F95FED78E24}" type="slidenum">
              <a:rPr lang="el-GR"/>
              <a:pPr>
                <a:defRPr/>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9" name="8 - Θέση περιεχομένου"/>
          <p:cNvSpPr>
            <a:spLocks noGrp="1"/>
          </p:cNvSpPr>
          <p:nvPr>
            <p:ph sz="quarter" idx="1"/>
          </p:nvPr>
        </p:nvSpPr>
        <p:spPr>
          <a:xfrm>
            <a:off x="457200" y="1600200"/>
            <a:ext cx="3657600"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1" name="10 - Θέση περιεχομένου"/>
          <p:cNvSpPr>
            <a:spLocks noGrp="1"/>
          </p:cNvSpPr>
          <p:nvPr>
            <p:ph sz="quarter" idx="2"/>
          </p:nvPr>
        </p:nvSpPr>
        <p:spPr>
          <a:xfrm>
            <a:off x="4270248" y="1600200"/>
            <a:ext cx="3657600"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13 - Θέση ημερομηνίας"/>
          <p:cNvSpPr>
            <a:spLocks noGrp="1"/>
          </p:cNvSpPr>
          <p:nvPr>
            <p:ph type="dt" sz="half" idx="10"/>
          </p:nvPr>
        </p:nvSpPr>
        <p:spPr/>
        <p:txBody>
          <a:bodyPr/>
          <a:lstStyle>
            <a:lvl1pPr>
              <a:defRPr/>
            </a:lvl1pPr>
          </a:lstStyle>
          <a:p>
            <a:pPr>
              <a:defRPr/>
            </a:pPr>
            <a:fld id="{5FDE7C59-7835-4622-A3E7-45796324B34B}" type="datetimeFigureOut">
              <a:rPr lang="el-GR"/>
              <a:pPr>
                <a:defRPr/>
              </a:pPr>
              <a:t>15/5/2012</a:t>
            </a:fld>
            <a:endParaRPr lang="el-GR" dirty="0"/>
          </a:p>
        </p:txBody>
      </p:sp>
      <p:sp>
        <p:nvSpPr>
          <p:cNvPr id="6" name="2 - Θέση υποσέλιδου"/>
          <p:cNvSpPr>
            <a:spLocks noGrp="1"/>
          </p:cNvSpPr>
          <p:nvPr>
            <p:ph type="ftr" sz="quarter" idx="11"/>
          </p:nvPr>
        </p:nvSpPr>
        <p:spPr/>
        <p:txBody>
          <a:bodyPr/>
          <a:lstStyle>
            <a:lvl1pPr>
              <a:defRPr/>
            </a:lvl1pPr>
          </a:lstStyle>
          <a:p>
            <a:pPr>
              <a:defRPr/>
            </a:pPr>
            <a:endParaRPr lang="el-GR"/>
          </a:p>
        </p:txBody>
      </p:sp>
      <p:sp>
        <p:nvSpPr>
          <p:cNvPr id="7" name="22 - Θέση αριθμού διαφάνειας"/>
          <p:cNvSpPr>
            <a:spLocks noGrp="1"/>
          </p:cNvSpPr>
          <p:nvPr>
            <p:ph type="sldNum" sz="quarter" idx="12"/>
          </p:nvPr>
        </p:nvSpPr>
        <p:spPr/>
        <p:txBody>
          <a:bodyPr/>
          <a:lstStyle>
            <a:lvl1pPr>
              <a:defRPr/>
            </a:lvl1pPr>
          </a:lstStyle>
          <a:p>
            <a:pPr>
              <a:defRPr/>
            </a:pPr>
            <a:fld id="{8A3F92E6-6B35-4926-B969-2E9D0E6D59DB}" type="slidenum">
              <a:rPr lang="el-GR"/>
              <a:pPr>
                <a:defRPr/>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lstStyle>
            <a:lvl1pPr>
              <a:defRPr/>
            </a:lvl1pPr>
          </a:lstStyle>
          <a:p>
            <a:r>
              <a:rPr lang="el-GR" smtClean="0"/>
              <a:t>Kλικ για επεξεργασία του τίτλου</a:t>
            </a:r>
            <a:endParaRPr lang="en-US"/>
          </a:p>
        </p:txBody>
      </p:sp>
      <p:sp>
        <p:nvSpPr>
          <p:cNvPr id="11" name="10 - Θέση περιεχομένου"/>
          <p:cNvSpPr>
            <a:spLocks noGrp="1"/>
          </p:cNvSpPr>
          <p:nvPr>
            <p:ph sz="quarter" idx="2"/>
          </p:nvPr>
        </p:nvSpPr>
        <p:spPr>
          <a:xfrm>
            <a:off x="457200" y="2362200"/>
            <a:ext cx="3657600" cy="3886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3" name="12 - Θέση περιεχομένου"/>
          <p:cNvSpPr>
            <a:spLocks noGrp="1"/>
          </p:cNvSpPr>
          <p:nvPr>
            <p:ph sz="quarter" idx="4"/>
          </p:nvPr>
        </p:nvSpPr>
        <p:spPr>
          <a:xfrm>
            <a:off x="4371975" y="2362200"/>
            <a:ext cx="3657600" cy="3886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l-GR" smtClean="0"/>
              <a:t>Kλικ για επεξεργασία των στυλ του υποδείγματος</a:t>
            </a:r>
          </a:p>
        </p:txBody>
      </p:sp>
      <p:sp>
        <p:nvSpPr>
          <p:cNvPr id="7" name="13 - Θέση ημερομηνίας"/>
          <p:cNvSpPr>
            <a:spLocks noGrp="1"/>
          </p:cNvSpPr>
          <p:nvPr>
            <p:ph type="dt" sz="half" idx="10"/>
          </p:nvPr>
        </p:nvSpPr>
        <p:spPr/>
        <p:txBody>
          <a:bodyPr/>
          <a:lstStyle>
            <a:lvl1pPr>
              <a:defRPr/>
            </a:lvl1pPr>
          </a:lstStyle>
          <a:p>
            <a:pPr>
              <a:defRPr/>
            </a:pPr>
            <a:fld id="{7AC6A09A-A5A7-46EE-B70A-E20D9022F29C}" type="datetimeFigureOut">
              <a:rPr lang="el-GR"/>
              <a:pPr>
                <a:defRPr/>
              </a:pPr>
              <a:t>15/5/2012</a:t>
            </a:fld>
            <a:endParaRPr lang="el-GR" dirty="0"/>
          </a:p>
        </p:txBody>
      </p:sp>
      <p:sp>
        <p:nvSpPr>
          <p:cNvPr id="8" name="2 - Θέση υποσέλιδου"/>
          <p:cNvSpPr>
            <a:spLocks noGrp="1"/>
          </p:cNvSpPr>
          <p:nvPr>
            <p:ph type="ftr" sz="quarter" idx="11"/>
          </p:nvPr>
        </p:nvSpPr>
        <p:spPr/>
        <p:txBody>
          <a:bodyPr/>
          <a:lstStyle>
            <a:lvl1pPr>
              <a:defRPr/>
            </a:lvl1pPr>
          </a:lstStyle>
          <a:p>
            <a:pPr>
              <a:defRPr/>
            </a:pPr>
            <a:endParaRPr lang="el-GR"/>
          </a:p>
        </p:txBody>
      </p:sp>
      <p:sp>
        <p:nvSpPr>
          <p:cNvPr id="9" name="22 - Θέση αριθμού διαφάνειας"/>
          <p:cNvSpPr>
            <a:spLocks noGrp="1"/>
          </p:cNvSpPr>
          <p:nvPr>
            <p:ph type="sldNum" sz="quarter" idx="12"/>
          </p:nvPr>
        </p:nvSpPr>
        <p:spPr/>
        <p:txBody>
          <a:bodyPr/>
          <a:lstStyle>
            <a:lvl1pPr>
              <a:defRPr/>
            </a:lvl1pPr>
          </a:lstStyle>
          <a:p>
            <a:pPr>
              <a:defRPr/>
            </a:pPr>
            <a:fld id="{DF22A544-2E5A-4239-838C-7608C4CF4CEA}" type="slidenum">
              <a:rPr lang="el-GR"/>
              <a:pPr>
                <a:defRPr/>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5 - Θέση ημερομηνίας"/>
          <p:cNvSpPr>
            <a:spLocks noGrp="1"/>
          </p:cNvSpPr>
          <p:nvPr>
            <p:ph type="dt" sz="half" idx="10"/>
          </p:nvPr>
        </p:nvSpPr>
        <p:spPr/>
        <p:txBody>
          <a:bodyPr rtlCol="0"/>
          <a:lstStyle>
            <a:lvl1pPr>
              <a:defRPr/>
            </a:lvl1pPr>
          </a:lstStyle>
          <a:p>
            <a:pPr>
              <a:defRPr/>
            </a:pPr>
            <a:fld id="{46CECA3E-F79A-47B3-BB1E-458588FFCB9B}" type="datetimeFigureOut">
              <a:rPr lang="el-GR"/>
              <a:pPr>
                <a:defRPr/>
              </a:pPr>
              <a:t>15/5/2012</a:t>
            </a:fld>
            <a:endParaRPr lang="el-GR" dirty="0"/>
          </a:p>
        </p:txBody>
      </p:sp>
      <p:sp>
        <p:nvSpPr>
          <p:cNvPr id="4" name="6 - Θέση αριθμού διαφάνειας"/>
          <p:cNvSpPr>
            <a:spLocks noGrp="1"/>
          </p:cNvSpPr>
          <p:nvPr>
            <p:ph type="sldNum" sz="quarter" idx="11"/>
          </p:nvPr>
        </p:nvSpPr>
        <p:spPr/>
        <p:txBody>
          <a:bodyPr rtlCol="0"/>
          <a:lstStyle>
            <a:lvl1pPr>
              <a:defRPr/>
            </a:lvl1pPr>
          </a:lstStyle>
          <a:p>
            <a:pPr>
              <a:defRPr/>
            </a:pPr>
            <a:fld id="{F854A9C3-6CCF-4B38-93AA-E67427E00C89}" type="slidenum">
              <a:rPr lang="el-GR"/>
              <a:pPr>
                <a:defRPr/>
              </a:pPr>
              <a:t>‹#›</a:t>
            </a:fld>
            <a:endParaRPr lang="el-GR" dirty="0"/>
          </a:p>
        </p:txBody>
      </p:sp>
      <p:sp>
        <p:nvSpPr>
          <p:cNvPr id="5" name="7 - Θέση υποσέλιδου"/>
          <p:cNvSpPr>
            <a:spLocks noGrp="1"/>
          </p:cNvSpPr>
          <p:nvPr>
            <p:ph type="ftr" sz="quarter" idx="12"/>
          </p:nvPr>
        </p:nvSpPr>
        <p:spPr/>
        <p:txBody>
          <a:bodyPr rtlCol="0"/>
          <a:lstStyle>
            <a:lvl1pPr>
              <a:defRPr/>
            </a:lvl1pPr>
          </a:lstStyle>
          <a:p>
            <a:pPr>
              <a:defRPr/>
            </a:pPr>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3 - Θέση ημερομηνίας"/>
          <p:cNvSpPr>
            <a:spLocks noGrp="1"/>
          </p:cNvSpPr>
          <p:nvPr>
            <p:ph type="dt" sz="half" idx="10"/>
          </p:nvPr>
        </p:nvSpPr>
        <p:spPr/>
        <p:txBody>
          <a:bodyPr/>
          <a:lstStyle>
            <a:lvl1pPr>
              <a:defRPr/>
            </a:lvl1pPr>
          </a:lstStyle>
          <a:p>
            <a:pPr>
              <a:defRPr/>
            </a:pPr>
            <a:fld id="{5184B490-6E5B-411C-B8CA-90A85E2A7341}" type="datetimeFigureOut">
              <a:rPr lang="el-GR"/>
              <a:pPr>
                <a:defRPr/>
              </a:pPr>
              <a:t>15/5/2012</a:t>
            </a:fld>
            <a:endParaRPr lang="el-GR" dirty="0"/>
          </a:p>
        </p:txBody>
      </p:sp>
      <p:sp>
        <p:nvSpPr>
          <p:cNvPr id="3" name="2 - Θέση υποσέλιδου"/>
          <p:cNvSpPr>
            <a:spLocks noGrp="1"/>
          </p:cNvSpPr>
          <p:nvPr>
            <p:ph type="ftr" sz="quarter" idx="11"/>
          </p:nvPr>
        </p:nvSpPr>
        <p:spPr/>
        <p:txBody>
          <a:bodyPr/>
          <a:lstStyle>
            <a:lvl1pPr>
              <a:defRPr/>
            </a:lvl1pPr>
          </a:lstStyle>
          <a:p>
            <a:pPr>
              <a:defRPr/>
            </a:pPr>
            <a:endParaRPr lang="el-GR"/>
          </a:p>
        </p:txBody>
      </p:sp>
      <p:sp>
        <p:nvSpPr>
          <p:cNvPr id="4" name="22 - Θέση αριθμού διαφάνειας"/>
          <p:cNvSpPr>
            <a:spLocks noGrp="1"/>
          </p:cNvSpPr>
          <p:nvPr>
            <p:ph type="sldNum" sz="quarter" idx="12"/>
          </p:nvPr>
        </p:nvSpPr>
        <p:spPr/>
        <p:txBody>
          <a:bodyPr/>
          <a:lstStyle>
            <a:lvl1pPr>
              <a:defRPr/>
            </a:lvl1pPr>
          </a:lstStyle>
          <a:p>
            <a:pPr>
              <a:defRPr/>
            </a:pPr>
            <a:fld id="{8F2870CC-1DAA-4FA8-AB30-C354AD0A3A72}" type="slidenum">
              <a:rPr lang="el-GR"/>
              <a:pPr>
                <a:defRPr/>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5"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6"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7" name="8 - Ευθεία γραμμή σύνδεσης"/>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8"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9"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1" name="13 - Έλλειψη"/>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1 - Τίτλος"/>
          <p:cNvSpPr>
            <a:spLocks noGrp="1"/>
          </p:cNvSpPr>
          <p:nvPr>
            <p:ph type="title"/>
          </p:nvPr>
        </p:nvSpPr>
        <p:spPr>
          <a:xfrm rot="5400000">
            <a:off x="3371850" y="3200400"/>
            <a:ext cx="6309360" cy="457200"/>
          </a:xfrm>
        </p:spPr>
        <p:txBody>
          <a:bodyPr/>
          <a:lstStyle>
            <a:lvl1pPr algn="l">
              <a:buNone/>
              <a:defRPr sz="2000" b="1" cap="small" baseline="0"/>
            </a:lvl1pPr>
          </a:lstStyle>
          <a:p>
            <a:r>
              <a:rPr lang="el-GR" smtClean="0"/>
              <a:t>Kλικ για επεξεργασία του τίτλου</a:t>
            </a:r>
            <a:endParaRPr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l-GR" smtClean="0"/>
              <a:t>Kλικ για επεξεργασία των στυλ του υποδείγματος</a:t>
            </a:r>
          </a:p>
        </p:txBody>
      </p:sp>
      <p:sp>
        <p:nvSpPr>
          <p:cNvPr id="18" name="17 - Θέση περιεχομένου"/>
          <p:cNvSpPr>
            <a:spLocks noGrp="1"/>
          </p:cNvSpPr>
          <p:nvPr>
            <p:ph sz="quarter" idx="1"/>
          </p:nvPr>
        </p:nvSpPr>
        <p:spPr>
          <a:xfrm>
            <a:off x="304800" y="274320"/>
            <a:ext cx="5638800" cy="6327648"/>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2" name="20 - Θέση ημερομηνίας"/>
          <p:cNvSpPr>
            <a:spLocks noGrp="1"/>
          </p:cNvSpPr>
          <p:nvPr>
            <p:ph type="dt" sz="half" idx="10"/>
          </p:nvPr>
        </p:nvSpPr>
        <p:spPr/>
        <p:txBody>
          <a:bodyPr rtlCol="0"/>
          <a:lstStyle>
            <a:lvl1pPr>
              <a:defRPr/>
            </a:lvl1pPr>
          </a:lstStyle>
          <a:p>
            <a:pPr>
              <a:defRPr/>
            </a:pPr>
            <a:fld id="{6F1B11B2-9AA1-4B24-8409-ED066A7FEA3B}" type="datetimeFigureOut">
              <a:rPr lang="el-GR"/>
              <a:pPr>
                <a:defRPr/>
              </a:pPr>
              <a:t>15/5/2012</a:t>
            </a:fld>
            <a:endParaRPr lang="el-GR" dirty="0"/>
          </a:p>
        </p:txBody>
      </p:sp>
      <p:sp>
        <p:nvSpPr>
          <p:cNvPr id="13" name="21 - Θέση αριθμού διαφάνειας"/>
          <p:cNvSpPr>
            <a:spLocks noGrp="1"/>
          </p:cNvSpPr>
          <p:nvPr>
            <p:ph type="sldNum" sz="quarter" idx="11"/>
          </p:nvPr>
        </p:nvSpPr>
        <p:spPr/>
        <p:txBody>
          <a:bodyPr rtlCol="0"/>
          <a:lstStyle>
            <a:lvl1pPr>
              <a:defRPr/>
            </a:lvl1pPr>
          </a:lstStyle>
          <a:p>
            <a:pPr>
              <a:defRPr/>
            </a:pPr>
            <a:fld id="{B916E342-6564-4EA3-8FCA-E91004E93AEC}" type="slidenum">
              <a:rPr lang="el-GR"/>
              <a:pPr>
                <a:defRPr/>
              </a:pPr>
              <a:t>‹#›</a:t>
            </a:fld>
            <a:endParaRPr lang="el-GR" dirty="0"/>
          </a:p>
        </p:txBody>
      </p:sp>
      <p:sp>
        <p:nvSpPr>
          <p:cNvPr id="14" name="22 - Θέση υποσέλιδου"/>
          <p:cNvSpPr>
            <a:spLocks noGrp="1"/>
          </p:cNvSpPr>
          <p:nvPr>
            <p:ph type="ftr" sz="quarter" idx="12"/>
          </p:nvPr>
        </p:nvSpPr>
        <p:spPr/>
        <p:txBody>
          <a:bodyPr rtlCol="0"/>
          <a:lstStyle>
            <a:lvl1pPr>
              <a:defRPr/>
            </a:lvl1pPr>
          </a:lstStyle>
          <a:p>
            <a:pPr>
              <a:defRPr/>
            </a:pPr>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5"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6" name="12 - Έλλειψη"/>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8"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0"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1" name="19 - Ευθεία γραμμή σύνδεσης"/>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 name="1 - Τίτλος"/>
          <p:cNvSpPr>
            <a:spLocks noGrp="1"/>
          </p:cNvSpPr>
          <p:nvPr>
            <p:ph type="title"/>
          </p:nvPr>
        </p:nvSpPr>
        <p:spPr>
          <a:xfrm rot="5400000">
            <a:off x="3350133" y="3200400"/>
            <a:ext cx="6309360" cy="457200"/>
          </a:xfrm>
        </p:spPr>
        <p:txBody>
          <a:bodyPr/>
          <a:lstStyle>
            <a:lvl1pPr algn="l">
              <a:buNone/>
              <a:defRPr sz="2000" b="1"/>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l-GR" noProof="0" dirty="0" smtClean="0"/>
              <a:t>Κάντε κλικ στο εικονίδιο για να προσθέσετε μια εικόνα</a:t>
            </a:r>
            <a:endParaRPr lang="en-US" noProof="0"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l-GR" smtClean="0"/>
              <a:t>Kλικ για επεξεργασία των στυλ του υποδείγματος</a:t>
            </a:r>
          </a:p>
        </p:txBody>
      </p:sp>
      <p:sp>
        <p:nvSpPr>
          <p:cNvPr id="12" name="16 - Θέση ημερομηνίας"/>
          <p:cNvSpPr>
            <a:spLocks noGrp="1"/>
          </p:cNvSpPr>
          <p:nvPr>
            <p:ph type="dt" sz="half" idx="10"/>
          </p:nvPr>
        </p:nvSpPr>
        <p:spPr/>
        <p:txBody>
          <a:bodyPr rtlCol="0"/>
          <a:lstStyle>
            <a:lvl1pPr>
              <a:defRPr/>
            </a:lvl1pPr>
          </a:lstStyle>
          <a:p>
            <a:pPr>
              <a:defRPr/>
            </a:pPr>
            <a:fld id="{C88D4553-CB5E-43A6-BADE-8D7A3E9459DB}" type="datetimeFigureOut">
              <a:rPr lang="el-GR"/>
              <a:pPr>
                <a:defRPr/>
              </a:pPr>
              <a:t>15/5/2012</a:t>
            </a:fld>
            <a:endParaRPr lang="el-GR" dirty="0"/>
          </a:p>
        </p:txBody>
      </p:sp>
      <p:sp>
        <p:nvSpPr>
          <p:cNvPr id="13" name="17 - Θέση αριθμού διαφάνειας"/>
          <p:cNvSpPr>
            <a:spLocks noGrp="1"/>
          </p:cNvSpPr>
          <p:nvPr>
            <p:ph type="sldNum" sz="quarter" idx="11"/>
          </p:nvPr>
        </p:nvSpPr>
        <p:spPr/>
        <p:txBody>
          <a:bodyPr rtlCol="0"/>
          <a:lstStyle>
            <a:lvl1pPr>
              <a:defRPr/>
            </a:lvl1pPr>
          </a:lstStyle>
          <a:p>
            <a:pPr>
              <a:defRPr/>
            </a:pPr>
            <a:fld id="{DC4F88F5-CBA9-4AD3-8AD0-D29B5AED8D9C}" type="slidenum">
              <a:rPr lang="el-GR"/>
              <a:pPr>
                <a:defRPr/>
              </a:pPr>
              <a:t>‹#›</a:t>
            </a:fld>
            <a:endParaRPr lang="el-GR" dirty="0"/>
          </a:p>
        </p:txBody>
      </p:sp>
      <p:sp>
        <p:nvSpPr>
          <p:cNvPr id="14" name="20 - Θέση υποσέλιδου"/>
          <p:cNvSpPr>
            <a:spLocks noGrp="1"/>
          </p:cNvSpPr>
          <p:nvPr>
            <p:ph type="ftr" sz="quarter" idx="12"/>
          </p:nvPr>
        </p:nvSpPr>
        <p:spPr/>
        <p:txBody>
          <a:bodyPr rtlCol="0"/>
          <a:lstStyle>
            <a:lvl1pPr>
              <a:defRPr/>
            </a:lvl1pPr>
          </a:lstStyle>
          <a:p>
            <a:pPr>
              <a:defRPr/>
            </a:pPr>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lang="el-GR" smtClean="0"/>
              <a:t>Kλικ για επεξεργασία του τίτλου</a:t>
            </a:r>
            <a:endParaRPr lang="en-US"/>
          </a:p>
        </p:txBody>
      </p:sp>
      <p:sp>
        <p:nvSpPr>
          <p:cNvPr id="1028" name="12 - Θέση κειμένου"/>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14" name="13 - Θέση ημερομηνίας"/>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smtClean="0">
                <a:solidFill>
                  <a:schemeClr val="tx2"/>
                </a:solidFill>
                <a:latin typeface="+mn-lt"/>
              </a:defRPr>
            </a:lvl1pPr>
          </a:lstStyle>
          <a:p>
            <a:pPr>
              <a:defRPr/>
            </a:pPr>
            <a:fld id="{FEE108B2-5D97-49E6-8C64-591C65E27309}" type="datetimeFigureOut">
              <a:rPr lang="el-GR"/>
              <a:pPr>
                <a:defRPr/>
              </a:pPr>
              <a:t>15/5/2012</a:t>
            </a:fld>
            <a:endParaRPr lang="el-GR" dirty="0"/>
          </a:p>
        </p:txBody>
      </p:sp>
      <p:sp>
        <p:nvSpPr>
          <p:cNvPr id="3" name="2 - Θέση υποσέλιδου"/>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dirty="0">
                <a:solidFill>
                  <a:schemeClr val="tx2"/>
                </a:solidFill>
                <a:latin typeface="+mn-lt"/>
              </a:defRPr>
            </a:lvl1pPr>
          </a:lstStyle>
          <a:p>
            <a:pPr>
              <a:defRPr/>
            </a:pPr>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2" name="11 - Έλλειψη"/>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22 - Θέση αριθμού διαφάνειας"/>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smtClean="0">
                <a:solidFill>
                  <a:srgbClr val="FFFFFF"/>
                </a:solidFill>
                <a:latin typeface="+mn-lt"/>
              </a:defRPr>
            </a:lvl1pPr>
          </a:lstStyle>
          <a:p>
            <a:pPr>
              <a:defRPr/>
            </a:pPr>
            <a:fld id="{82F5F3BF-2C34-47D0-AC14-08396F96FD5A}" type="slidenum">
              <a:rPr lang="el-GR"/>
              <a:pPr>
                <a:defRPr/>
              </a:pPr>
              <a:t>‹#›</a:t>
            </a:fld>
            <a:endParaRPr lang="el-GR" dirty="0"/>
          </a:p>
        </p:txBody>
      </p:sp>
    </p:spTree>
  </p:cSld>
  <p:clrMap bg1="dk1" tx1="lt1" bg2="dk2" tx2="lt2" accent1="accent1" accent2="accent2" accent3="accent3" accent4="accent4" accent5="accent5" accent6="accent6" hlink="hlink" folHlink="folHlink"/>
  <p:sldLayoutIdLst>
    <p:sldLayoutId id="2147483710" r:id="rId1"/>
    <p:sldLayoutId id="2147483711" r:id="rId2"/>
    <p:sldLayoutId id="2147483712" r:id="rId3"/>
    <p:sldLayoutId id="2147483707" r:id="rId4"/>
    <p:sldLayoutId id="2147483706" r:id="rId5"/>
    <p:sldLayoutId id="2147483713" r:id="rId6"/>
    <p:sldLayoutId id="2147483705" r:id="rId7"/>
    <p:sldLayoutId id="2147483714" r:id="rId8"/>
    <p:sldLayoutId id="2147483715" r:id="rId9"/>
    <p:sldLayoutId id="2147483704" r:id="rId10"/>
    <p:sldLayoutId id="2147483703" r:id="rId11"/>
    <p:sldLayoutId id="2147483708" r:id="rId12"/>
    <p:sldLayoutId id="2147483709" r:id="rId13"/>
  </p:sldLayoutIdLst>
  <p:txStyles>
    <p:titleStyle>
      <a:lvl1pPr algn="l" rtl="0" fontAlgn="base">
        <a:spcBef>
          <a:spcPct val="0"/>
        </a:spcBef>
        <a:spcAft>
          <a:spcPct val="0"/>
        </a:spcAft>
        <a:defRPr sz="3000" kern="1200" cap="small">
          <a:solidFill>
            <a:schemeClr val="tx2"/>
          </a:solidFill>
          <a:latin typeface="+mj-lt"/>
          <a:ea typeface="+mj-ea"/>
          <a:cs typeface="+mj-cs"/>
        </a:defRPr>
      </a:lvl1pPr>
      <a:lvl2pPr algn="l" rtl="0" fontAlgn="base">
        <a:spcBef>
          <a:spcPct val="0"/>
        </a:spcBef>
        <a:spcAft>
          <a:spcPct val="0"/>
        </a:spcAft>
        <a:defRPr sz="3000">
          <a:solidFill>
            <a:schemeClr val="tx2"/>
          </a:solidFill>
          <a:latin typeface="Century Schoolbook" pitchFamily="18" charset="0"/>
        </a:defRPr>
      </a:lvl2pPr>
      <a:lvl3pPr algn="l" rtl="0" fontAlgn="base">
        <a:spcBef>
          <a:spcPct val="0"/>
        </a:spcBef>
        <a:spcAft>
          <a:spcPct val="0"/>
        </a:spcAft>
        <a:defRPr sz="3000">
          <a:solidFill>
            <a:schemeClr val="tx2"/>
          </a:solidFill>
          <a:latin typeface="Century Schoolbook" pitchFamily="18" charset="0"/>
        </a:defRPr>
      </a:lvl3pPr>
      <a:lvl4pPr algn="l" rtl="0" fontAlgn="base">
        <a:spcBef>
          <a:spcPct val="0"/>
        </a:spcBef>
        <a:spcAft>
          <a:spcPct val="0"/>
        </a:spcAft>
        <a:defRPr sz="3000">
          <a:solidFill>
            <a:schemeClr val="tx2"/>
          </a:solidFill>
          <a:latin typeface="Century Schoolbook" pitchFamily="18" charset="0"/>
        </a:defRPr>
      </a:lvl4pPr>
      <a:lvl5pPr algn="l" rtl="0" fontAlgn="base">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fontAlgn="base">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fontAlgn="base">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fontAlgn="base">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fontAlgn="base">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fontAlgn="base">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www.fedon.no/en/"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6.jpe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8" Type="http://schemas.openxmlformats.org/officeDocument/2006/relationships/image" Target="../media/image13.gif"/><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image" Target="../media/image7.jpeg"/><Relationship Id="rId1" Type="http://schemas.openxmlformats.org/officeDocument/2006/relationships/slideLayout" Target="../slideLayouts/slideLayout7.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5.xml"/><Relationship Id="rId1" Type="http://schemas.openxmlformats.org/officeDocument/2006/relationships/slideLayout" Target="../slideLayouts/slideLayout9.xml"/><Relationship Id="rId4" Type="http://schemas.openxmlformats.org/officeDocument/2006/relationships/hyperlink" Target="http://www.fedon.no/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4213" y="2276475"/>
            <a:ext cx="7127875" cy="1254125"/>
          </a:xfrm>
        </p:spPr>
        <p:txBody>
          <a:bodyPr/>
          <a:lstStyle/>
          <a:p>
            <a:pPr fontAlgn="auto">
              <a:spcAft>
                <a:spcPts val="0"/>
              </a:spcAft>
              <a:defRPr/>
            </a:pPr>
            <a:r>
              <a:rPr lang="el-GR" dirty="0" smtClean="0">
                <a:solidFill>
                  <a:schemeClr val="tx1">
                    <a:lumMod val="75000"/>
                    <a:lumOff val="25000"/>
                  </a:schemeClr>
                </a:solidFill>
              </a:rPr>
              <a:t>ΔΙΑΤΡΟΦΗ ΚΑΙ ΥΓΕΙΑ</a:t>
            </a:r>
            <a:endParaRPr lang="el-GR" dirty="0">
              <a:solidFill>
                <a:schemeClr val="tx1">
                  <a:lumMod val="75000"/>
                  <a:lumOff val="25000"/>
                </a:schemeClr>
              </a:solidFill>
            </a:endParaRPr>
          </a:p>
        </p:txBody>
      </p:sp>
      <p:sp>
        <p:nvSpPr>
          <p:cNvPr id="14338" name="2 - Υπότιτλος"/>
          <p:cNvSpPr>
            <a:spLocks noGrp="1"/>
          </p:cNvSpPr>
          <p:nvPr>
            <p:ph type="subTitle" idx="1"/>
          </p:nvPr>
        </p:nvSpPr>
        <p:spPr>
          <a:xfrm>
            <a:off x="1187450" y="4076700"/>
            <a:ext cx="6440488" cy="1727200"/>
          </a:xfrm>
        </p:spPr>
        <p:txBody>
          <a:bodyPr/>
          <a:lstStyle/>
          <a:p>
            <a:r>
              <a:rPr lang="el-GR" smtClean="0"/>
              <a:t>ΣΑΒΒΊΔΟΥ ΦΩΤΕΙΝΉ</a:t>
            </a:r>
          </a:p>
          <a:p>
            <a:r>
              <a:rPr lang="el-GR" smtClean="0"/>
              <a:t>ΕΛΕΥΘΕΡΙΆΔΟΥ ΘΕΏΝΗ</a:t>
            </a:r>
          </a:p>
          <a:p>
            <a:r>
              <a:rPr lang="el-GR" smtClean="0"/>
              <a:t>ΜΑΤΟΥΣΟΪΟΥ ΜΙΡΑΜΠΈΛΑ</a:t>
            </a:r>
          </a:p>
          <a:p>
            <a:endParaRPr lang="el-GR" smtClean="0"/>
          </a:p>
          <a:p>
            <a:endParaRPr lang="el-GR"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692275" y="549275"/>
            <a:ext cx="5472113" cy="5859463"/>
          </a:xfrm>
          <a:prstGeom prst="rect">
            <a:avLst/>
          </a:prstGeom>
        </p:spPr>
        <p:txBody>
          <a:bodyPr>
            <a:spAutoFit/>
          </a:bodyPr>
          <a:lstStyle/>
          <a:p>
            <a:r>
              <a:rPr lang="el-GR" b="1" i="1">
                <a:effectLst>
                  <a:outerShdw blurRad="38100" dist="38100" dir="2700000" algn="tl">
                    <a:srgbClr val="000000"/>
                  </a:outerShdw>
                </a:effectLst>
                <a:latin typeface="Century Schoolbook" pitchFamily="18" charset="0"/>
              </a:rPr>
              <a:t>Tο δεύτερο θέμα είναι η διατήρηση του ιδανικού βάρους. Αν σκοπεύετε να χάσετε βάρος, ο καλύτερος τρόπος για να το πετύχετε είναι σίγουρα μέσα από μια λογική και υγιεινή προσέγγιση της διατροφής σας. Το κλειδί είναι να κάνετε διαρκείς αλλαγές στις διατροφικές σας συνήθειες. Αυτό δεν πρέπει να περιλάβει μια φάση ημί-λιμοκτονίας που σας στερεί από γλυκό και πάστες, αλλά 8α πρέπει να επικεντρώνεται στη βελτίωση της γενικής ισορροπίας της δίαιτας σας. Αν παρομοιάσουμε το σώμα μας με τζάκι, η φωτιά είναι ο μεταβολισμός μας και το ξύλο είναι οι τροφές που λαμβάνουμε. Για να καίει συνέχεια το τζάκι θα πρέπει να χρησιμοποιούμε τα σωστά ξύλα και να τροφοδοτούμε συνέχεια με αυτή τη φωτιά. Εδώ συνδέεται και η άσκηση γυμναστικής. Για να μειώσετε το βάρος σας, προσπαθήστε να γυμνάζεστε έντονα, η φυσική δραστηριότητα καίει 8ερμίδες και αυξάνει το ρυθμό του βασικού μεταβολισμού σας. </a:t>
            </a:r>
            <a:endParaRPr lang="el-GR">
              <a:effectLst>
                <a:outerShdw blurRad="38100" dist="38100" dir="2700000" algn="tl">
                  <a:srgbClr val="000000"/>
                </a:outerShdw>
              </a:effectLst>
              <a:latin typeface="Century Schoolbook" pitchFamily="18" charset="0"/>
            </a:endParaRPr>
          </a:p>
        </p:txBody>
      </p:sp>
      <p:sp>
        <p:nvSpPr>
          <p:cNvPr id="3" name="2 - Διάγραμμα ροής: Παραπομπή"/>
          <p:cNvSpPr/>
          <p:nvPr/>
        </p:nvSpPr>
        <p:spPr>
          <a:xfrm>
            <a:off x="7956550" y="6237288"/>
            <a:ext cx="360363" cy="3603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4" name="3 - Διάγραμμα ροής: Παραπομπή"/>
          <p:cNvSpPr/>
          <p:nvPr/>
        </p:nvSpPr>
        <p:spPr>
          <a:xfrm>
            <a:off x="7667625" y="6578600"/>
            <a:ext cx="280988" cy="2794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pic>
        <p:nvPicPr>
          <p:cNvPr id="5" name="4 - Εικόνα" descr="app1.jpg"/>
          <p:cNvPicPr>
            <a:picLocks noChangeAspect="1"/>
          </p:cNvPicPr>
          <p:nvPr/>
        </p:nvPicPr>
        <p:blipFill>
          <a:blip r:embed="rId2" cstate="print"/>
          <a:stretch>
            <a:fillRect/>
          </a:stretch>
        </p:blipFill>
        <p:spPr>
          <a:xfrm>
            <a:off x="6406530" y="4943649"/>
            <a:ext cx="3528392" cy="1994307"/>
          </a:xfrm>
          <a:prstGeom prst="rect">
            <a:avLst/>
          </a:prstGeom>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pic>
    </p:spTree>
  </p:cSld>
  <p:clrMapOvr>
    <a:masterClrMapping/>
  </p:clrMapOvr>
  <p:transition>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1"/>
          <p:cNvSpPr>
            <a:spLocks noChangeArrowheads="1"/>
          </p:cNvSpPr>
          <p:nvPr/>
        </p:nvSpPr>
        <p:spPr bwMode="auto">
          <a:xfrm>
            <a:off x="1331913" y="833438"/>
            <a:ext cx="5616575" cy="4760912"/>
          </a:xfrm>
          <a:prstGeom prst="rect">
            <a:avLst/>
          </a:prstGeom>
          <a:noFill/>
          <a:ln w="9525">
            <a:noFill/>
            <a:miter lim="800000"/>
            <a:headEnd/>
            <a:tailEnd/>
          </a:ln>
          <a:effectLst/>
        </p:spPr>
        <p:txBody>
          <a:bodyPr anchor="ctr">
            <a:spAutoFit/>
          </a:bodyPr>
          <a:lstStyle/>
          <a:p>
            <a:r>
              <a:rPr lang="el-GR" b="1" i="1">
                <a:effectLst>
                  <a:outerShdw blurRad="38100" dist="38100" dir="2700000" algn="tl">
                    <a:srgbClr val="000000"/>
                  </a:outerShdw>
                </a:effectLst>
                <a:latin typeface="Courier New" pitchFamily="49" charset="0"/>
                <a:ea typeface="Times New Roman" pitchFamily="18" charset="0"/>
                <a:cs typeface="Courier New" pitchFamily="49" charset="0"/>
              </a:rPr>
              <a:t>Και το τελευταίο θέμα τροφές για ΕΝΈΡΓΕΙΑ-ΑΝΆΠΤΥΞΗ. </a:t>
            </a:r>
            <a:endParaRPr lang="el-GR">
              <a:effectLst>
                <a:outerShdw blurRad="38100" dist="38100" dir="2700000" algn="tl">
                  <a:srgbClr val="000000"/>
                </a:outerShdw>
              </a:effectLst>
              <a:ea typeface="Times New Roman" pitchFamily="18" charset="0"/>
              <a:cs typeface="Arial" charset="0"/>
            </a:endParaRPr>
          </a:p>
          <a:p>
            <a:pPr eaLnBrk="0" hangingPunct="0"/>
            <a:r>
              <a:rPr lang="el-GR" b="1" i="1">
                <a:effectLst>
                  <a:outerShdw blurRad="38100" dist="38100" dir="2700000" algn="tl">
                    <a:srgbClr val="000000"/>
                  </a:outerShdw>
                </a:effectLst>
                <a:latin typeface="Courier New" pitchFamily="49" charset="0"/>
                <a:ea typeface="Times New Roman" pitchFamily="18" charset="0"/>
                <a:cs typeface="Courier New" pitchFamily="49" charset="0"/>
              </a:rPr>
              <a:t>Η τροφή παρέχει στο σώμα την ενέργεια που χρειάζεται για να το διατηρεί στη ζωή. Οι τροφές προσφέρονται σε πολλές μορφές, αλλά έχουν τις ίδιες βασικές χημικές λειτουργίες να εφοδιάζουν τα κύτταρα του σώματος με μια πηγή ενέργειας και να ενεργούν σαν πρώτη ύλη για την ανάπτυξη. Αυτό που συμπεραίνουμε είναι ότι υπάρχουν πολλοί εύκολοι τρόποι για ένα καλύτερο σώμα. Πρέπει να μιλάμε συχνά με τον γιατρό μας ώστε να μας δίνει συμβουλές. Όλα τα συστατικά που αναφέραμε είναι σε καθημερινές τροφές. Είναι εύκολο και καλό να προσέχουμε τον εαυτό μας. Επίσης η άθληση μας βοηθάει να χάνουμε υγιεινά το βάρος που δεν μας είναι απαραίτητο. Μπορούμε να έχουμε ένα τέλειο σώμα με κάποια απλά βήματα</a:t>
            </a:r>
            <a:r>
              <a:rPr lang="el-GR" b="1" i="1">
                <a:latin typeface="Courier New" pitchFamily="49" charset="0"/>
                <a:ea typeface="Times New Roman" pitchFamily="18" charset="0"/>
                <a:cs typeface="Courier New" pitchFamily="49" charset="0"/>
              </a:rPr>
              <a:t>. </a:t>
            </a:r>
            <a:endParaRPr lang="el-GR">
              <a:cs typeface="Arial" charset="0"/>
            </a:endParaRPr>
          </a:p>
        </p:txBody>
      </p:sp>
      <p:sp>
        <p:nvSpPr>
          <p:cNvPr id="3" name="2 - Αστέρι 6 ακτινών"/>
          <p:cNvSpPr/>
          <p:nvPr/>
        </p:nvSpPr>
        <p:spPr>
          <a:xfrm rot="20422375">
            <a:off x="1116013" y="476250"/>
            <a:ext cx="431800" cy="554038"/>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4" name="3 - Αστέρι 6 ακτινών"/>
          <p:cNvSpPr/>
          <p:nvPr/>
        </p:nvSpPr>
        <p:spPr>
          <a:xfrm rot="19876052">
            <a:off x="5948363" y="5357813"/>
            <a:ext cx="431800" cy="554037"/>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 Εικόνα" descr="Poia-main.jpg"/>
          <p:cNvPicPr>
            <a:picLocks noChangeAspect="1"/>
          </p:cNvPicPr>
          <p:nvPr/>
        </p:nvPicPr>
        <p:blipFill>
          <a:blip r:embed="rId3" cstate="print"/>
          <a:stretch>
            <a:fillRect/>
          </a:stretch>
        </p:blipFill>
        <p:spPr>
          <a:xfrm rot="241339">
            <a:off x="2339752" y="692696"/>
            <a:ext cx="3538714" cy="3467703"/>
          </a:xfrm>
          <a:prstGeom prst="rect">
            <a:avLst/>
          </a:prstGeom>
          <a:ln>
            <a:noFill/>
          </a:ln>
          <a:effectLst>
            <a:reflection blurRad="6350" stA="50000" endA="295" endPos="92000" dist="101600" dir="5400000" sy="-100000" algn="bl" rotWithShape="0"/>
            <a:softEdge rad="317500"/>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1 - Ορθογώνιο"/>
          <p:cNvSpPr>
            <a:spLocks noChangeArrowheads="1"/>
          </p:cNvSpPr>
          <p:nvPr/>
        </p:nvSpPr>
        <p:spPr bwMode="auto">
          <a:xfrm>
            <a:off x="755650" y="549275"/>
            <a:ext cx="7129463" cy="6188075"/>
          </a:xfrm>
          <a:prstGeom prst="rect">
            <a:avLst/>
          </a:prstGeom>
          <a:noFill/>
          <a:ln w="9525">
            <a:noFill/>
            <a:miter lim="800000"/>
            <a:headEnd/>
            <a:tailEnd/>
          </a:ln>
        </p:spPr>
        <p:txBody>
          <a:bodyPr>
            <a:spAutoFit/>
          </a:bodyPr>
          <a:lstStyle/>
          <a:p>
            <a:r>
              <a:rPr lang="el-GR" sz="2000" b="1">
                <a:latin typeface="Century Schoolbook" pitchFamily="18" charset="0"/>
              </a:rPr>
              <a:t>Το ιδανικό είναι να συνδυάσετε τη γυμναστική με μια ισορροπημένη, χαμηλή γλυκαιμικά διατροφή και ένα συνολικά υγιεινό τρόπο ζωής.</a:t>
            </a:r>
          </a:p>
          <a:p>
            <a:endParaRPr lang="el-GR" sz="2000">
              <a:latin typeface="Century Schoolbook" pitchFamily="18" charset="0"/>
            </a:endParaRPr>
          </a:p>
          <a:p>
            <a:r>
              <a:rPr lang="el-GR" sz="2000" b="1">
                <a:latin typeface="Century Schoolbook" pitchFamily="18" charset="0"/>
              </a:rPr>
              <a:t>Στην άσκηση </a:t>
            </a:r>
            <a:r>
              <a:rPr lang="el-GR" sz="2000">
                <a:latin typeface="Century Schoolbook" pitchFamily="18" charset="0"/>
              </a:rPr>
              <a:t>• Δεν είναι απαραίτητο να γυμνάζεστε σκληρά. Καλύτερα να ασκείστε λιγότερο, αλλά καθημερινά. Συνήθως αρκεί το γρήγορο βάδην για 20-30 λεπτά την ημέρα και η εκγύμναση των κυριότερων μυϊκών ομάδων 2-3 φορές την εβδομάδα. • Ασκηθείτε νωρίς μέσα στην ημέρα, με άδειο στομάχι. Το πρωί, οι αποθηκευμένοι υδατάνθρακες στο συκώτι έχουν σχεδόν εξαντληθεί, η πίεσή σας και τα επίπεδα ινσουλίνης είναι σχετικά χαμηλά, οπότε καίτε ευκολότερα λίπος. • Αν δεν μπορείτε να ξυπνήσετε πολύ πρωί για να γυμναστείτε, πηγαίνετε στη δουλειά με τα πόδια ή κατεβείτε από το λεωφορείο δύο στάσεις πριν και περπατήστε. • Κάθε άσκηση είναι καλύτερη από το τίποτα. Μάλιστα, η καθιστική ζωή αποτελεί μεγαλύτερο κίνδυνο για την υγεία από τα περιττά κιλά. Ακόμη κι αν είστε υπέρβαροι, εφόσον γυμνάζεστε μειώνετε τον κίνδυνο για τις περισσότερες ασθένειες.  </a:t>
            </a:r>
          </a:p>
        </p:txBody>
      </p:sp>
      <p:sp>
        <p:nvSpPr>
          <p:cNvPr id="26626" name="2 - Ορθογώνιο"/>
          <p:cNvSpPr>
            <a:spLocks noChangeArrowheads="1"/>
          </p:cNvSpPr>
          <p:nvPr/>
        </p:nvSpPr>
        <p:spPr bwMode="auto">
          <a:xfrm rot="-188618">
            <a:off x="7037388" y="6164263"/>
            <a:ext cx="1763712" cy="646112"/>
          </a:xfrm>
          <a:prstGeom prst="rect">
            <a:avLst/>
          </a:prstGeom>
          <a:noFill/>
          <a:ln w="9525">
            <a:noFill/>
            <a:miter lim="800000"/>
            <a:headEnd/>
            <a:tailEnd/>
          </a:ln>
        </p:spPr>
        <p:txBody>
          <a:bodyPr>
            <a:spAutoFit/>
          </a:bodyPr>
          <a:lstStyle/>
          <a:p>
            <a:r>
              <a:rPr lang="el-GR" b="1">
                <a:latin typeface="Century Schoolbook" pitchFamily="18" charset="0"/>
                <a:hlinkClick r:id="rId3"/>
              </a:rPr>
              <a:t>Από τον Dr. Lindberg</a:t>
            </a:r>
            <a:endParaRPr lang="el-GR">
              <a:latin typeface="Century Schoolbook"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bwMode="auto">
          <a:xfrm flipV="1">
            <a:off x="457200" y="188913"/>
            <a:ext cx="7467600" cy="85725"/>
          </a:xfrm>
          <a:noFill/>
        </p:spPr>
        <p:txBody>
          <a:bodyPr wrap="square" lIns="91440" tIns="45720" rIns="91440" bIns="45720" numCol="1" anchorCtr="0" compatLnSpc="1">
            <a:prstTxWarp prst="textNoShape">
              <a:avLst/>
            </a:prstTxWarp>
          </a:bodyPr>
          <a:lstStyle/>
          <a:p>
            <a:endParaRPr lang="el-GR" sz="2600" cap="none" smtClean="0"/>
          </a:p>
        </p:txBody>
      </p:sp>
      <p:sp>
        <p:nvSpPr>
          <p:cNvPr id="43011" name="Rectangle 3"/>
          <p:cNvSpPr>
            <a:spLocks noGrp="1"/>
          </p:cNvSpPr>
          <p:nvPr>
            <p:ph type="body" idx="1"/>
          </p:nvPr>
        </p:nvSpPr>
        <p:spPr>
          <a:xfrm>
            <a:off x="468313" y="1125538"/>
            <a:ext cx="7467600" cy="4873625"/>
          </a:xfrm>
        </p:spPr>
        <p:txBody>
          <a:bodyPr/>
          <a:lstStyle/>
          <a:p>
            <a:pPr>
              <a:spcBef>
                <a:spcPct val="0"/>
              </a:spcBef>
              <a:buClrTx/>
              <a:buSzTx/>
              <a:buFontTx/>
              <a:buNone/>
            </a:pPr>
            <a:r>
              <a:rPr lang="el-GR" sz="2000" b="1" smtClean="0"/>
              <a:t>Στη διατροφή</a:t>
            </a:r>
            <a:r>
              <a:rPr lang="el-GR" sz="2000" smtClean="0"/>
              <a:t>• Αποφύγετε τους πολλούς υδατάνθρακες πριν την άσκηση, ειδικά τροφές υψηλού γλυκαιμικού δείκτη. Αυξάνουν σάκχαρο και ινσουλίνη και μειώνουν την καύση λίπους. • Καταναλώστε αρκετές πρωτεΐνες. Η γυμναστική προκαλεί την έκκριση αυξητικών ορμονών που «χτίζουν» περισσότερους μυς, μόνο όμως αν υπάρχουν τα απαραίτητα «δομικά υλικά», δηλαδή οι πρωτεΐνες. Μόλις σηκωθείτε πιείτε ένα ποτήρι νερό μαζί με λίγα φρούτα χαμηλού γλυκαιμικού δείκτη και μετά γυμναστείτε για 20-30 λεπτά. Για να μεγιστοποιήσετε τα οφέλη της γυμναστικής, καταναλώστε 15-20 γρ. πρωτεΐνης λίγο προτού την αρχίσετε ή μέχρι και μία-μιάμιση ώρα μετά το τέλος της. Αφού γυμναστείτε, φάτε ένα καλό πρωινό, που συνδυάζει πρωτεΐνες, αργούς υδατάνθρακες και υγιεινά λιπαρά.   </a:t>
            </a:r>
          </a:p>
          <a:p>
            <a:endParaRPr lang="el-GR" sz="20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79388" y="736600"/>
            <a:ext cx="8280400" cy="4664075"/>
          </a:xfrm>
          <a:prstGeom prst="rect">
            <a:avLst/>
          </a:prstGeom>
          <a:noFill/>
          <a:ln w="9525">
            <a:noFill/>
            <a:miter lim="800000"/>
            <a:headEnd/>
            <a:tailEnd/>
          </a:ln>
          <a:effectLst/>
        </p:spPr>
        <p:txBody>
          <a:bodyPr anchor="ctr">
            <a:spAutoFit/>
          </a:bodyPr>
          <a:lstStyle/>
          <a:p>
            <a:r>
              <a:rPr lang="el-GR" sz="2000" b="1" i="1">
                <a:effectLst>
                  <a:outerShdw blurRad="38100" dist="38100" dir="2700000" algn="tl">
                    <a:srgbClr val="000000"/>
                  </a:outerShdw>
                </a:effectLst>
                <a:ea typeface="Times New Roman" pitchFamily="18" charset="0"/>
                <a:cs typeface="Courier New" pitchFamily="49" charset="0"/>
              </a:rPr>
              <a:t>Καθ‘ όλη τη διάρκεια του </a:t>
            </a:r>
            <a:r>
              <a:rPr lang="en-US" sz="2000" b="1" i="1">
                <a:effectLst>
                  <a:outerShdw blurRad="38100" dist="38100" dir="2700000" algn="tl">
                    <a:srgbClr val="000000"/>
                  </a:outerShdw>
                </a:effectLst>
                <a:ea typeface="Times New Roman" pitchFamily="18" charset="0"/>
                <a:cs typeface="Courier New" pitchFamily="49" charset="0"/>
              </a:rPr>
              <a:t>project </a:t>
            </a:r>
            <a:r>
              <a:rPr lang="el-GR" sz="2000" b="1" i="1">
                <a:effectLst>
                  <a:outerShdw blurRad="38100" dist="38100" dir="2700000" algn="tl">
                    <a:srgbClr val="000000"/>
                  </a:outerShdw>
                </a:effectLst>
                <a:ea typeface="Times New Roman" pitchFamily="18" charset="0"/>
                <a:cs typeface="Courier New" pitchFamily="49" charset="0"/>
              </a:rPr>
              <a:t>του δευτέρου τετραμήνου ασχοληθήκαμε γενικά με το θέμα ΔΙΑΤΡΟΦΗ ΚΑΙ ΥΓΕΙΑ  πιο συγκεκριμένα η  ομάδα μας ασχολήθηκε με τα παρακάτω δυο θέματα:</a:t>
            </a:r>
          </a:p>
          <a:p>
            <a:r>
              <a:rPr lang="el-GR" sz="2000" b="1" i="1">
                <a:effectLst>
                  <a:outerShdw blurRad="38100" dist="38100" dir="2700000" algn="tl">
                    <a:srgbClr val="000000"/>
                  </a:outerShdw>
                </a:effectLst>
                <a:ea typeface="Times New Roman" pitchFamily="18" charset="0"/>
                <a:cs typeface="Courier New" pitchFamily="49" charset="0"/>
              </a:rPr>
              <a:t> Θρεπτικές ουσίες και ανάπτυξη του οργανισμού και υγιεινή απώλεια βάρους και άθληση. Με βάση τα παρακάτω θέματα οι ερευνητικές ερωτήσεις που αναζητήσαμε είναι εξής:   </a:t>
            </a:r>
            <a:endParaRPr lang="el-GR" sz="2000" i="1">
              <a:effectLst>
                <a:outerShdw blurRad="38100" dist="38100" dir="2700000" algn="tl">
                  <a:srgbClr val="000000"/>
                </a:outerShdw>
              </a:effectLst>
              <a:ea typeface="Times New Roman" pitchFamily="18" charset="0"/>
              <a:cs typeface="Arial" charset="0"/>
            </a:endParaRPr>
          </a:p>
          <a:p>
            <a:pPr eaLnBrk="0" hangingPunct="0"/>
            <a:r>
              <a:rPr lang="el-GR" sz="2000" b="1" i="1">
                <a:effectLst>
                  <a:outerShdw blurRad="38100" dist="38100" dir="2700000" algn="tl">
                    <a:srgbClr val="000000"/>
                  </a:outerShdw>
                </a:effectLst>
                <a:ea typeface="Times New Roman" pitchFamily="18" charset="0"/>
                <a:cs typeface="Courier New" pitchFamily="49" charset="0"/>
              </a:rPr>
              <a:t>Για το πρώτο θέμα έχουμε βρει απαραίτητα θρεπτικά συστατικά ανά ηλικία. Επίσης χρήσιμα συμπληρώματα διατροφής καθώς και τι δράση και τη δόση που χρειαζόμαστε και πρέπει να παίρνουμε. Για το δεύτερο πως  παράγουμε ενέργεια για όλη τη ζωή με την άθληση. Τη σχέση έχει με το πως να χάσουμε βάρος; Ακόμα πόσο ασφαλείς είναι η δίαιτες; Για το τελευταίο θέμα τα ερωτήματα  είναι: Ποιές παραγωγές  ενέργειας παίρνουμε από τη σωστή και υγιεινή τροφή αλλά και την ανάπτυξη που προσφέρουν στο ανθρώπινο σώμα. </a:t>
            </a:r>
          </a:p>
          <a:p>
            <a:pPr eaLnBrk="0" hangingPunct="0"/>
            <a:r>
              <a:rPr lang="el-GR" sz="2000" b="1" i="1">
                <a:latin typeface="Courier New" pitchFamily="49" charset="0"/>
                <a:ea typeface="Times New Roman" pitchFamily="18" charset="0"/>
                <a:cs typeface="Courier New" pitchFamily="49" charset="0"/>
              </a:rPr>
              <a:t>                                                                                                                              </a:t>
            </a:r>
            <a:endParaRPr lang="el-GR" sz="2000" i="1">
              <a:cs typeface="Arial" charset="0"/>
            </a:endParaRPr>
          </a:p>
        </p:txBody>
      </p:sp>
      <p:sp>
        <p:nvSpPr>
          <p:cNvPr id="3" name="2 - Αστέρι 5 ακτινών"/>
          <p:cNvSpPr/>
          <p:nvPr/>
        </p:nvSpPr>
        <p:spPr>
          <a:xfrm>
            <a:off x="7235825" y="5943600"/>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4" name="3 - Αστέρι 5 ακτινών"/>
          <p:cNvSpPr/>
          <p:nvPr/>
        </p:nvSpPr>
        <p:spPr>
          <a:xfrm>
            <a:off x="8027988" y="6453188"/>
            <a:ext cx="576262" cy="40481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116013" y="1341438"/>
            <a:ext cx="6769100" cy="4054475"/>
          </a:xfrm>
          <a:prstGeom prst="rect">
            <a:avLst/>
          </a:prstGeom>
          <a:effectLst>
            <a:outerShdw blurRad="50800" dist="38100" dir="2700000" algn="tl" rotWithShape="0">
              <a:prstClr val="black">
                <a:alpha val="40000"/>
              </a:prstClr>
            </a:outerShdw>
          </a:effectLst>
        </p:spPr>
        <p:txBody>
          <a:bodyPr>
            <a:spAutoFit/>
          </a:bodyPr>
          <a:lstStyle/>
          <a:p>
            <a:r>
              <a:rPr lang="el-GR" sz="2000" b="1" i="1">
                <a:ea typeface="Times New Roman" pitchFamily="18" charset="0"/>
                <a:cs typeface="Courier New" pitchFamily="49" charset="0"/>
              </a:rPr>
              <a:t>Σύμφωνα με την πρώτη ερευνητική ερώτηση, τα απαραίτητα θρεπτικά συστατικά </a:t>
            </a:r>
          </a:p>
          <a:p>
            <a:pPr>
              <a:buFontTx/>
              <a:buChar char="•"/>
            </a:pPr>
            <a:r>
              <a:rPr lang="el-GR" sz="2000" b="1" i="1">
                <a:ea typeface="Times New Roman" pitchFamily="18" charset="0"/>
                <a:cs typeface="Courier New" pitchFamily="49" charset="0"/>
              </a:rPr>
              <a:t>για τα παιδιά είναι τα συμπληρώματα πολύ βιταμινών και μεταλλικών στοιχείων. </a:t>
            </a:r>
            <a:endParaRPr lang="el-GR" sz="2000" b="1" i="1">
              <a:cs typeface="Courier New" pitchFamily="49" charset="0"/>
            </a:endParaRPr>
          </a:p>
          <a:p>
            <a:pPr>
              <a:buFontTx/>
              <a:buChar char="•"/>
            </a:pPr>
            <a:r>
              <a:rPr lang="el-GR" sz="2000" b="1" i="1">
                <a:cs typeface="Times New Roman" pitchFamily="18" charset="0"/>
              </a:rPr>
              <a:t>Για τους εφήβους οι πιο θρεπτικές ουσίες είναι το ασβέστιο και ο ψευδάργυρος. </a:t>
            </a:r>
            <a:endParaRPr lang="el-GR" sz="2000" b="1" i="1">
              <a:cs typeface="Courier New" pitchFamily="49" charset="0"/>
            </a:endParaRPr>
          </a:p>
          <a:p>
            <a:pPr>
              <a:buFontTx/>
              <a:buChar char="•"/>
            </a:pPr>
            <a:r>
              <a:rPr lang="el-GR" sz="2000" b="1" i="1">
                <a:cs typeface="Times New Roman" pitchFamily="18" charset="0"/>
              </a:rPr>
              <a:t>Για τις ηλικίες 20-30 ετών κρίνονται απαραίτητα ο σίδηρος, το φολικό οξύ, σκεύασμα αντιοξειδωτικών. </a:t>
            </a:r>
            <a:endParaRPr lang="el-GR" sz="2000" b="1" i="1">
              <a:cs typeface="Courier New" pitchFamily="49" charset="0"/>
            </a:endParaRPr>
          </a:p>
          <a:p>
            <a:pPr>
              <a:buFontTx/>
              <a:buChar char="•"/>
            </a:pPr>
            <a:r>
              <a:rPr lang="el-GR" sz="2000" b="1" i="1">
                <a:cs typeface="Times New Roman" pitchFamily="18" charset="0"/>
              </a:rPr>
              <a:t>Για την ηλικία 40-50 ετών είναι το ασβέστιο, το μαγνήσιο, η βιταμίνη Ε και το σελήνιο.</a:t>
            </a:r>
            <a:endParaRPr lang="el-GR" sz="2000" b="1" i="1">
              <a:cs typeface="Courier New" pitchFamily="49" charset="0"/>
            </a:endParaRPr>
          </a:p>
          <a:p>
            <a:pPr>
              <a:buFontTx/>
              <a:buChar char="•"/>
            </a:pPr>
            <a:r>
              <a:rPr lang="el-GR" sz="2000" b="1" i="1">
                <a:cs typeface="Times New Roman" pitchFamily="18" charset="0"/>
              </a:rPr>
              <a:t> Για τους ανθρώπους από 60 ετών και πάνω πρέπει να συνεχίσουν να παίρνουν ,ασβέστιο, μαγνήσιο, βιταμίνη Ε και δίβουλο</a:t>
            </a:r>
            <a:r>
              <a:rPr lang="el-GR" b="1" i="1">
                <a:cs typeface="Times New Roman" pitchFamily="18" charset="0"/>
              </a:rPr>
              <a:t>. </a:t>
            </a:r>
            <a:endParaRPr lang="el-GR">
              <a:cs typeface="Times New Roman" pitchFamily="18" charset="0"/>
            </a:endParaRPr>
          </a:p>
        </p:txBody>
      </p:sp>
      <p:sp>
        <p:nvSpPr>
          <p:cNvPr id="3" name="2 - Αστέρι 4 ακτινών"/>
          <p:cNvSpPr/>
          <p:nvPr/>
        </p:nvSpPr>
        <p:spPr>
          <a:xfrm>
            <a:off x="250825" y="4941888"/>
            <a:ext cx="914400" cy="9144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
        <p:nvSpPr>
          <p:cNvPr id="4" name="3 - Αστέρι 4 ακτινών"/>
          <p:cNvSpPr/>
          <p:nvPr/>
        </p:nvSpPr>
        <p:spPr>
          <a:xfrm>
            <a:off x="7380288" y="333375"/>
            <a:ext cx="914400" cy="9144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914" name="Object 2"/>
          <p:cNvGraphicFramePr>
            <a:graphicFrameLocks noChangeAspect="1"/>
          </p:cNvGraphicFramePr>
          <p:nvPr/>
        </p:nvGraphicFramePr>
        <p:xfrm>
          <a:off x="250825" y="703263"/>
          <a:ext cx="7642225" cy="5732462"/>
        </p:xfrm>
        <a:graphic>
          <a:graphicData uri="http://schemas.openxmlformats.org/presentationml/2006/ole">
            <p:oleObj spid="_x0000_s38914" r:id="rId4" imgW="1800000" imgH="1800000" progId="">
              <p:embed/>
            </p:oleObj>
          </a:graphicData>
        </a:graphic>
      </p:graphicFrame>
      <p:pic>
        <p:nvPicPr>
          <p:cNvPr id="38915" name="Picture 3"/>
          <p:cNvPicPr>
            <a:picLocks noChangeAspect="1" noChangeArrowheads="1"/>
          </p:cNvPicPr>
          <p:nvPr/>
        </p:nvPicPr>
        <p:blipFill>
          <a:blip r:embed="rId5"/>
          <a:srcRect/>
          <a:stretch>
            <a:fillRect/>
          </a:stretch>
        </p:blipFill>
        <p:spPr bwMode="auto">
          <a:xfrm>
            <a:off x="457200" y="6248400"/>
            <a:ext cx="304800" cy="304800"/>
          </a:xfrm>
          <a:prstGeom prst="rect">
            <a:avLst/>
          </a:prstGeom>
          <a:noFill/>
          <a:ln w="9525">
            <a:noFill/>
            <a:round/>
            <a:headEnd/>
            <a:tailEnd/>
          </a:ln>
          <a:effectLst/>
        </p:spPr>
      </p:pic>
      <p:pic>
        <p:nvPicPr>
          <p:cNvPr id="38916" name="Picture 4"/>
          <p:cNvPicPr>
            <a:picLocks noChangeAspect="1" noChangeArrowheads="1"/>
          </p:cNvPicPr>
          <p:nvPr/>
        </p:nvPicPr>
        <p:blipFill>
          <a:blip r:embed="rId5"/>
          <a:srcRect/>
          <a:stretch>
            <a:fillRect/>
          </a:stretch>
        </p:blipFill>
        <p:spPr bwMode="auto">
          <a:xfrm>
            <a:off x="457200" y="6248400"/>
            <a:ext cx="304800" cy="304800"/>
          </a:xfrm>
          <a:prstGeom prst="rect">
            <a:avLst/>
          </a:prstGeom>
          <a:noFill/>
          <a:ln w="9525">
            <a:noFill/>
            <a:round/>
            <a:headEnd/>
            <a:tailEnd/>
          </a:ln>
          <a:effectLst/>
        </p:spPr>
      </p:pic>
      <p:pic>
        <p:nvPicPr>
          <p:cNvPr id="38917" name="Picture 5"/>
          <p:cNvPicPr>
            <a:picLocks noChangeAspect="1" noChangeArrowheads="1"/>
          </p:cNvPicPr>
          <p:nvPr/>
        </p:nvPicPr>
        <p:blipFill>
          <a:blip r:embed="rId5"/>
          <a:srcRect/>
          <a:stretch>
            <a:fillRect/>
          </a:stretch>
        </p:blipFill>
        <p:spPr bwMode="auto">
          <a:xfrm>
            <a:off x="457200" y="6248400"/>
            <a:ext cx="304800" cy="304800"/>
          </a:xfrm>
          <a:prstGeom prst="rect">
            <a:avLst/>
          </a:prstGeom>
          <a:noFill/>
          <a:ln w="9525">
            <a:noFill/>
            <a:round/>
            <a:headEnd/>
            <a:tailEnd/>
          </a:ln>
          <a:effectLst/>
        </p:spPr>
      </p:pic>
      <p:pic>
        <p:nvPicPr>
          <p:cNvPr id="38918" name="Picture 6"/>
          <p:cNvPicPr>
            <a:picLocks noChangeAspect="1" noChangeArrowheads="1"/>
          </p:cNvPicPr>
          <p:nvPr/>
        </p:nvPicPr>
        <p:blipFill>
          <a:blip r:embed="rId5"/>
          <a:srcRect/>
          <a:stretch>
            <a:fillRect/>
          </a:stretch>
        </p:blipFill>
        <p:spPr bwMode="auto">
          <a:xfrm>
            <a:off x="381000" y="6248400"/>
            <a:ext cx="304800" cy="304800"/>
          </a:xfrm>
          <a:prstGeom prst="rect">
            <a:avLst/>
          </a:prstGeom>
          <a:noFill/>
          <a:ln w="9525">
            <a:noFill/>
            <a:round/>
            <a:headEnd/>
            <a:tailEnd/>
          </a:ln>
          <a:effectLst/>
        </p:spPr>
      </p:pic>
      <p:pic>
        <p:nvPicPr>
          <p:cNvPr id="38919" name="Picture 7"/>
          <p:cNvPicPr>
            <a:picLocks noChangeAspect="1" noChangeArrowheads="1"/>
          </p:cNvPicPr>
          <p:nvPr/>
        </p:nvPicPr>
        <p:blipFill>
          <a:blip r:embed="rId6"/>
          <a:srcRect/>
          <a:stretch>
            <a:fillRect/>
          </a:stretch>
        </p:blipFill>
        <p:spPr bwMode="auto">
          <a:xfrm>
            <a:off x="6705600" y="0"/>
            <a:ext cx="2438400" cy="2298700"/>
          </a:xfrm>
          <a:prstGeom prst="rect">
            <a:avLst/>
          </a:prstGeom>
          <a:noFill/>
          <a:ln w="9525">
            <a:noFill/>
            <a:round/>
            <a:headEnd/>
            <a:tailEnd/>
          </a:ln>
          <a:effectLst/>
        </p:spPr>
      </p:pic>
    </p:spTree>
  </p:cSld>
  <p:clrMapOvr>
    <a:masterClrMapping/>
  </p:clrMapOvr>
  <p:transition spd="med" advTm="4608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nodeType="clickEffect">
                                  <p:stCondLst>
                                    <p:cond delay="0"/>
                                  </p:stCondLst>
                                  <p:childTnLst>
                                    <p:set>
                                      <p:cBhvr additive="repl">
                                        <p:cTn id="6" dur="1" fill="hold">
                                          <p:stCondLst>
                                            <p:cond delay="0"/>
                                          </p:stCondLst>
                                        </p:cTn>
                                        <p:tgtEl>
                                          <p:spTgt spid="38914"/>
                                        </p:tgtEl>
                                        <p:attrNameLst>
                                          <p:attrName>style.visibility</p:attrName>
                                        </p:attrNameLst>
                                      </p:cBhvr>
                                      <p:to>
                                        <p:strVal val="visible"/>
                                      </p:to>
                                    </p:set>
                                    <p:anim calcmode="lin" valueType="num">
                                      <p:cBhvr additive="repl">
                                        <p:cTn id="7" dur="500" fill="hold"/>
                                        <p:tgtEl>
                                          <p:spTgt spid="38914"/>
                                        </p:tgtEl>
                                        <p:attrNameLst>
                                          <p:attrName>ppt_w</p:attrName>
                                        </p:attrNameLst>
                                      </p:cBhvr>
                                      <p:tavLst>
                                        <p:tav tm="100000">
                                          <p:val>
                                            <p:fltVal val="0"/>
                                          </p:val>
                                        </p:tav>
                                        <p:tav>
                                          <p:val>
                                            <p:strVal val="#ppt_w"/>
                                          </p:val>
                                        </p:tav>
                                      </p:tavLst>
                                    </p:anim>
                                    <p:anim calcmode="lin" valueType="num">
                                      <p:cBhvr additive="repl">
                                        <p:cTn id="8" dur="500" fill="hold"/>
                                        <p:tgtEl>
                                          <p:spTgt spid="38914"/>
                                        </p:tgtEl>
                                        <p:attrNameLst>
                                          <p:attrName>ppt_h</p:attrName>
                                        </p:attrNameLst>
                                      </p:cBhvr>
                                      <p:tavLst>
                                        <p:tav tm="100000">
                                          <p:val>
                                            <p:fltVal val="0"/>
                                          </p:val>
                                        </p:tav>
                                        <p:tav>
                                          <p:val>
                                            <p:strVal val="#ppt_h"/>
                                          </p:val>
                                        </p:tav>
                                      </p:tavLst>
                                    </p:anim>
                                    <p:anim calcmode="lin" valueType="num">
                                      <p:cBhvr additive="repl">
                                        <p:cTn id="9" dur="500" fill="hold"/>
                                        <p:tgtEl>
                                          <p:spTgt spid="38914"/>
                                        </p:tgtEl>
                                        <p:attrNameLst>
                                          <p:attrName>ppt_x</p:attrName>
                                        </p:attrNameLst>
                                      </p:cBhvr>
                                      <p:tavLst>
                                        <p:tav tm="100000">
                                          <p:val>
                                            <p:fltVal val="0.5"/>
                                          </p:val>
                                        </p:tav>
                                        <p:tav>
                                          <p:val>
                                            <p:strVal val="#ppt_x"/>
                                          </p:val>
                                        </p:tav>
                                      </p:tavLst>
                                    </p:anim>
                                    <p:anim calcmode="lin" valueType="num">
                                      <p:cBhvr additive="repl">
                                        <p:cTn id="10" dur="500" fill="hold"/>
                                        <p:tgtEl>
                                          <p:spTgt spid="38914"/>
                                        </p:tgtEl>
                                        <p:attrNameLst>
                                          <p:attrName>ppt_y</p:attrName>
                                        </p:attrNameLst>
                                      </p:cBhvr>
                                      <p:tavLst>
                                        <p:tav tm="100000">
                                          <p:val>
                                            <p:fltVal val="0.5"/>
                                          </p:val>
                                        </p:tav>
                                        <p:tav>
                                          <p:val>
                                            <p:strVal val="#ppt_y"/>
                                          </p:val>
                                        </p:tav>
                                      </p:tavLst>
                                    </p:anim>
                                  </p:childTnLst>
                                </p:cTn>
                              </p:par>
                            </p:childTnLst>
                          </p:cTn>
                        </p:par>
                        <p:par>
                          <p:cTn id="11" fill="hold">
                            <p:stCondLst>
                              <p:cond delay="0"/>
                            </p:stCondLst>
                            <p:childTnLst>
                              <p:par>
                                <p:cTn id="12" presetID="23" presetClass="entr" presetSubtype="528" fill="hold" nodeType="afterEffect">
                                  <p:stCondLst>
                                    <p:cond delay="0"/>
                                  </p:stCondLst>
                                  <p:childTnLst>
                                    <p:set>
                                      <p:cBhvr additive="repl">
                                        <p:cTn id="13" dur="1" fill="hold">
                                          <p:stCondLst>
                                            <p:cond delay="0"/>
                                          </p:stCondLst>
                                        </p:cTn>
                                        <p:tgtEl>
                                          <p:spTgt spid="38919"/>
                                        </p:tgtEl>
                                        <p:attrNameLst>
                                          <p:attrName>style.visibility</p:attrName>
                                        </p:attrNameLst>
                                      </p:cBhvr>
                                      <p:to>
                                        <p:strVal val="visible"/>
                                      </p:to>
                                    </p:set>
                                    <p:anim calcmode="lin" valueType="num">
                                      <p:cBhvr additive="repl">
                                        <p:cTn id="14" dur="500" fill="hold"/>
                                        <p:tgtEl>
                                          <p:spTgt spid="38919"/>
                                        </p:tgtEl>
                                        <p:attrNameLst>
                                          <p:attrName>ppt_w</p:attrName>
                                        </p:attrNameLst>
                                      </p:cBhvr>
                                      <p:tavLst>
                                        <p:tav tm="100000">
                                          <p:val>
                                            <p:fltVal val="0"/>
                                          </p:val>
                                        </p:tav>
                                        <p:tav>
                                          <p:val>
                                            <p:strVal val="#ppt_w"/>
                                          </p:val>
                                        </p:tav>
                                      </p:tavLst>
                                    </p:anim>
                                    <p:anim calcmode="lin" valueType="num">
                                      <p:cBhvr additive="repl">
                                        <p:cTn id="15" dur="500" fill="hold"/>
                                        <p:tgtEl>
                                          <p:spTgt spid="38919"/>
                                        </p:tgtEl>
                                        <p:attrNameLst>
                                          <p:attrName>ppt_h</p:attrName>
                                        </p:attrNameLst>
                                      </p:cBhvr>
                                      <p:tavLst>
                                        <p:tav tm="100000">
                                          <p:val>
                                            <p:fltVal val="0"/>
                                          </p:val>
                                        </p:tav>
                                        <p:tav>
                                          <p:val>
                                            <p:strVal val="#ppt_h"/>
                                          </p:val>
                                        </p:tav>
                                      </p:tavLst>
                                    </p:anim>
                                    <p:anim calcmode="lin" valueType="num">
                                      <p:cBhvr additive="repl">
                                        <p:cTn id="16" dur="500" fill="hold"/>
                                        <p:tgtEl>
                                          <p:spTgt spid="38919"/>
                                        </p:tgtEl>
                                        <p:attrNameLst>
                                          <p:attrName>ppt_x</p:attrName>
                                        </p:attrNameLst>
                                      </p:cBhvr>
                                      <p:tavLst>
                                        <p:tav tm="100000">
                                          <p:val>
                                            <p:fltVal val="0.5"/>
                                          </p:val>
                                        </p:tav>
                                        <p:tav>
                                          <p:val>
                                            <p:strVal val="#ppt_x"/>
                                          </p:val>
                                        </p:tav>
                                      </p:tavLst>
                                    </p:anim>
                                    <p:anim calcmode="lin" valueType="num">
                                      <p:cBhvr additive="repl">
                                        <p:cTn id="17" dur="500" fill="hold"/>
                                        <p:tgtEl>
                                          <p:spTgt spid="38919"/>
                                        </p:tgtEl>
                                        <p:attrNameLst>
                                          <p:attrName>ppt_y</p:attrName>
                                        </p:attrNameLst>
                                      </p:cBhvr>
                                      <p:tavLst>
                                        <p:tav tm="100000">
                                          <p:val>
                                            <p:fltVal val="0.5"/>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subTitle"/>
          </p:nvPr>
        </p:nvSpPr>
        <p:spPr bwMode="auto">
          <a:xfrm>
            <a:off x="838200" y="609600"/>
            <a:ext cx="7921625" cy="5040313"/>
          </a:xfrm>
          <a:noFill/>
          <a:ln/>
        </p:spPr>
        <p:txBody>
          <a:bodyPr wrap="square" lIns="90000" tIns="45000" rIns="90000" bIns="45000" numCol="1" anchor="t" anchorCtr="0" compatLnSpc="1">
            <a:prstTxWarp prst="textNoShape">
              <a:avLst/>
            </a:prstTxWarp>
          </a:bodyPr>
          <a:lstStyle/>
          <a:p>
            <a:pPr algn="ctr" defTabSz="457200">
              <a:spcBef>
                <a:spcPts val="600"/>
              </a:spcBef>
              <a:spcAft>
                <a:spcPts val="1425"/>
              </a:spcAft>
              <a:buClr>
                <a:schemeClr val="accent1"/>
              </a:buClr>
              <a:buSzPct val="70000"/>
              <a:buFont typeface="Wingdings" pitchFamily="2" charset="2"/>
              <a:buNone/>
              <a:tabLst>
                <a:tab pos="723900" algn="l"/>
                <a:tab pos="1447800" algn="l"/>
                <a:tab pos="2171700" algn="l"/>
                <a:tab pos="2895600" algn="l"/>
                <a:tab pos="3619500" algn="l"/>
                <a:tab pos="4343400" algn="l"/>
                <a:tab pos="5067300" algn="l"/>
                <a:tab pos="5791200" algn="l"/>
                <a:tab pos="6515100" algn="l"/>
                <a:tab pos="7239000" algn="l"/>
              </a:tabLst>
            </a:pPr>
            <a:r>
              <a:rPr lang="el-GR" sz="2400" cap="none" smtClean="0">
                <a:solidFill>
                  <a:schemeClr val="tx1"/>
                </a:solidFill>
              </a:rPr>
              <a:t>Οι περισσότερες μελέτες δείχνουν ότι οι έφηβοι καταναλώνουν με μεγάλη συχνότητα και σε σημαντικές ποσότητες πρόχειρα τρόφιμα, όπως τσιπς, κρουασάν, αναψυκτικά, χάμπουργκερ, και πίτσες, δηλαδή τρόφιμα που είναι συνήθως πλούσια σε λίπος και ζάχαρη και λιγότερο πλούσια σε διαιτητικές ίνες, βιταμίνες και ανόργανα στοιχεία.</a:t>
            </a:r>
          </a:p>
        </p:txBody>
      </p:sp>
      <p:pic>
        <p:nvPicPr>
          <p:cNvPr id="40963" name="Picture 3"/>
          <p:cNvPicPr>
            <a:picLocks noChangeAspect="1" noChangeArrowheads="1"/>
          </p:cNvPicPr>
          <p:nvPr/>
        </p:nvPicPr>
        <p:blipFill>
          <a:blip r:embed="rId3"/>
          <a:srcRect/>
          <a:stretch>
            <a:fillRect/>
          </a:stretch>
        </p:blipFill>
        <p:spPr bwMode="auto">
          <a:xfrm>
            <a:off x="457200" y="6248400"/>
            <a:ext cx="304800" cy="304800"/>
          </a:xfrm>
          <a:prstGeom prst="rect">
            <a:avLst/>
          </a:prstGeom>
          <a:noFill/>
          <a:ln w="9525">
            <a:noFill/>
            <a:round/>
            <a:headEnd/>
            <a:tailEnd/>
          </a:ln>
          <a:effectLst/>
        </p:spPr>
      </p:pic>
      <p:pic>
        <p:nvPicPr>
          <p:cNvPr id="40964" name="Picture 4"/>
          <p:cNvPicPr>
            <a:picLocks noChangeAspect="1" noChangeArrowheads="1"/>
          </p:cNvPicPr>
          <p:nvPr/>
        </p:nvPicPr>
        <p:blipFill>
          <a:blip r:embed="rId4"/>
          <a:srcRect/>
          <a:stretch>
            <a:fillRect/>
          </a:stretch>
        </p:blipFill>
        <p:spPr bwMode="auto">
          <a:xfrm>
            <a:off x="6629400" y="4724400"/>
            <a:ext cx="2085975" cy="1676400"/>
          </a:xfrm>
          <a:prstGeom prst="rect">
            <a:avLst/>
          </a:prstGeom>
          <a:noFill/>
          <a:ln w="9525">
            <a:noFill/>
            <a:round/>
            <a:headEnd/>
            <a:tailEnd/>
          </a:ln>
          <a:effectLst/>
        </p:spPr>
      </p:pic>
      <p:pic>
        <p:nvPicPr>
          <p:cNvPr id="40965" name="Picture 5"/>
          <p:cNvPicPr>
            <a:picLocks noChangeAspect="1" noChangeArrowheads="1"/>
          </p:cNvPicPr>
          <p:nvPr/>
        </p:nvPicPr>
        <p:blipFill>
          <a:blip r:embed="rId5"/>
          <a:srcRect/>
          <a:stretch>
            <a:fillRect/>
          </a:stretch>
        </p:blipFill>
        <p:spPr bwMode="auto">
          <a:xfrm>
            <a:off x="1219200" y="4572000"/>
            <a:ext cx="4114800" cy="2111375"/>
          </a:xfrm>
          <a:prstGeom prst="rect">
            <a:avLst/>
          </a:prstGeom>
          <a:noFill/>
          <a:ln w="9525">
            <a:noFill/>
            <a:round/>
            <a:headEnd/>
            <a:tailEnd/>
          </a:ln>
          <a:effectLst/>
        </p:spPr>
      </p:pic>
    </p:spTree>
  </p:cSld>
  <p:clrMapOvr>
    <a:masterClrMapping/>
  </p:clrMapOvr>
  <p:transition spd="med" advTm="32768">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nodeType="clickEffect">
                                  <p:stCondLst>
                                    <p:cond delay="0"/>
                                  </p:stCondLst>
                                  <p:childTnLst>
                                    <p:set>
                                      <p:cBhvr additive="repl">
                                        <p:cTn id="6" dur="1" fill="hold">
                                          <p:stCondLst>
                                            <p:cond delay="0"/>
                                          </p:stCondLst>
                                        </p:cTn>
                                        <p:tgtEl>
                                          <p:spTgt spid="40962">
                                            <p:txEl>
                                              <p:pRg st="0" end="0"/>
                                            </p:txEl>
                                          </p:spTgt>
                                        </p:tgtEl>
                                        <p:attrNameLst>
                                          <p:attrName>style.visibility</p:attrName>
                                        </p:attrNameLst>
                                      </p:cBhvr>
                                      <p:to>
                                        <p:strVal val="visible"/>
                                      </p:to>
                                    </p:set>
                                    <p:anim calcmode="lin" valueType="num">
                                      <p:cBhvr additive="repl">
                                        <p:cTn id="7" dur="500" fill="hold"/>
                                        <p:tgtEl>
                                          <p:spTgt spid="40962">
                                            <p:txEl>
                                              <p:pRg st="0" end="0"/>
                                            </p:txEl>
                                          </p:spTgt>
                                        </p:tgtEl>
                                        <p:attrNameLst>
                                          <p:attrName>ppt_w</p:attrName>
                                        </p:attrNameLst>
                                      </p:cBhvr>
                                      <p:tavLst>
                                        <p:tav tm="100000">
                                          <p:val>
                                            <p:fltVal val="0"/>
                                          </p:val>
                                        </p:tav>
                                        <p:tav>
                                          <p:val>
                                            <p:strVal val="#ppt_w"/>
                                          </p:val>
                                        </p:tav>
                                      </p:tavLst>
                                    </p:anim>
                                    <p:anim calcmode="lin" valueType="num">
                                      <p:cBhvr additive="repl">
                                        <p:cTn id="8" dur="500" fill="hold"/>
                                        <p:tgtEl>
                                          <p:spTgt spid="40962">
                                            <p:txEl>
                                              <p:pRg st="0" end="0"/>
                                            </p:txEl>
                                          </p:spTgt>
                                        </p:tgtEl>
                                        <p:attrNameLst>
                                          <p:attrName>ppt_h</p:attrName>
                                        </p:attrNameLst>
                                      </p:cBhvr>
                                      <p:tavLst>
                                        <p:tav tm="100000">
                                          <p:val>
                                            <p:fltVal val="0"/>
                                          </p:val>
                                        </p:tav>
                                        <p:tav>
                                          <p:val>
                                            <p:strVal val="#ppt_h"/>
                                          </p:val>
                                        </p:tav>
                                      </p:tavLst>
                                    </p:anim>
                                    <p:anim calcmode="lin" valueType="num">
                                      <p:cBhvr additive="repl">
                                        <p:cTn id="9" dur="500" fill="hold"/>
                                        <p:tgtEl>
                                          <p:spTgt spid="40962">
                                            <p:txEl>
                                              <p:pRg st="0" end="0"/>
                                            </p:txEl>
                                          </p:spTgt>
                                        </p:tgtEl>
                                        <p:attrNameLst>
                                          <p:attrName>ppt_x</p:attrName>
                                        </p:attrNameLst>
                                      </p:cBhvr>
                                      <p:tavLst>
                                        <p:tav tm="100000">
                                          <p:val>
                                            <p:fltVal val="0.5"/>
                                          </p:val>
                                        </p:tav>
                                        <p:tav>
                                          <p:val>
                                            <p:strVal val="#ppt_x"/>
                                          </p:val>
                                        </p:tav>
                                      </p:tavLst>
                                    </p:anim>
                                    <p:anim calcmode="lin" valueType="num">
                                      <p:cBhvr additive="repl">
                                        <p:cTn id="10" dur="500" fill="hold"/>
                                        <p:tgtEl>
                                          <p:spTgt spid="40962">
                                            <p:txEl>
                                              <p:pRg st="0" end="0"/>
                                            </p:txEl>
                                          </p:spTgt>
                                        </p:tgtEl>
                                        <p:attrNameLst>
                                          <p:attrName>ppt_y</p:attrName>
                                        </p:attrNameLst>
                                      </p:cBhvr>
                                      <p:tavLst>
                                        <p:tav tm="100000">
                                          <p:val>
                                            <p:fltVal val="0.5"/>
                                          </p:val>
                                        </p:tav>
                                        <p:tav>
                                          <p:val>
                                            <p:strVal val="#ppt_y"/>
                                          </p:val>
                                        </p:tav>
                                      </p:tavLst>
                                    </p:anim>
                                  </p:childTnLst>
                                </p:cTn>
                              </p:par>
                            </p:childTnLst>
                          </p:cTn>
                        </p:par>
                        <p:par>
                          <p:cTn id="11" fill="hold">
                            <p:stCondLst>
                              <p:cond delay="0"/>
                            </p:stCondLst>
                            <p:childTnLst>
                              <p:par>
                                <p:cTn id="12" presetID="23" presetClass="entr" presetSubtype="528" fill="hold" nodeType="afterEffect">
                                  <p:stCondLst>
                                    <p:cond delay="0"/>
                                  </p:stCondLst>
                                  <p:childTnLst>
                                    <p:set>
                                      <p:cBhvr additive="repl">
                                        <p:cTn id="13" dur="1" fill="hold">
                                          <p:stCondLst>
                                            <p:cond delay="0"/>
                                          </p:stCondLst>
                                        </p:cTn>
                                        <p:tgtEl>
                                          <p:spTgt spid="40964"/>
                                        </p:tgtEl>
                                        <p:attrNameLst>
                                          <p:attrName>style.visibility</p:attrName>
                                        </p:attrNameLst>
                                      </p:cBhvr>
                                      <p:to>
                                        <p:strVal val="visible"/>
                                      </p:to>
                                    </p:set>
                                    <p:anim calcmode="lin" valueType="num">
                                      <p:cBhvr additive="repl">
                                        <p:cTn id="14" dur="500" fill="hold"/>
                                        <p:tgtEl>
                                          <p:spTgt spid="40964"/>
                                        </p:tgtEl>
                                        <p:attrNameLst>
                                          <p:attrName>ppt_w</p:attrName>
                                        </p:attrNameLst>
                                      </p:cBhvr>
                                      <p:tavLst>
                                        <p:tav tm="100000">
                                          <p:val>
                                            <p:fltVal val="0"/>
                                          </p:val>
                                        </p:tav>
                                        <p:tav>
                                          <p:val>
                                            <p:strVal val="#ppt_w"/>
                                          </p:val>
                                        </p:tav>
                                      </p:tavLst>
                                    </p:anim>
                                    <p:anim calcmode="lin" valueType="num">
                                      <p:cBhvr additive="repl">
                                        <p:cTn id="15" dur="500" fill="hold"/>
                                        <p:tgtEl>
                                          <p:spTgt spid="40964"/>
                                        </p:tgtEl>
                                        <p:attrNameLst>
                                          <p:attrName>ppt_h</p:attrName>
                                        </p:attrNameLst>
                                      </p:cBhvr>
                                      <p:tavLst>
                                        <p:tav tm="100000">
                                          <p:val>
                                            <p:fltVal val="0"/>
                                          </p:val>
                                        </p:tav>
                                        <p:tav>
                                          <p:val>
                                            <p:strVal val="#ppt_h"/>
                                          </p:val>
                                        </p:tav>
                                      </p:tavLst>
                                    </p:anim>
                                    <p:anim calcmode="lin" valueType="num">
                                      <p:cBhvr additive="repl">
                                        <p:cTn id="16" dur="500" fill="hold"/>
                                        <p:tgtEl>
                                          <p:spTgt spid="40964"/>
                                        </p:tgtEl>
                                        <p:attrNameLst>
                                          <p:attrName>ppt_x</p:attrName>
                                        </p:attrNameLst>
                                      </p:cBhvr>
                                      <p:tavLst>
                                        <p:tav tm="100000">
                                          <p:val>
                                            <p:fltVal val="0.5"/>
                                          </p:val>
                                        </p:tav>
                                        <p:tav>
                                          <p:val>
                                            <p:strVal val="#ppt_x"/>
                                          </p:val>
                                        </p:tav>
                                      </p:tavLst>
                                    </p:anim>
                                    <p:anim calcmode="lin" valueType="num">
                                      <p:cBhvr additive="repl">
                                        <p:cTn id="17" dur="500" fill="hold"/>
                                        <p:tgtEl>
                                          <p:spTgt spid="40964"/>
                                        </p:tgtEl>
                                        <p:attrNameLst>
                                          <p:attrName>ppt_y</p:attrName>
                                        </p:attrNameLst>
                                      </p:cBhvr>
                                      <p:tavLst>
                                        <p:tav tm="100000">
                                          <p:val>
                                            <p:fltVal val="0.5"/>
                                          </p:val>
                                        </p:tav>
                                        <p:tav>
                                          <p:val>
                                            <p:strVal val="#ppt_y"/>
                                          </p:val>
                                        </p:tav>
                                      </p:tavLst>
                                    </p:anim>
                                  </p:childTnLst>
                                </p:cTn>
                              </p:par>
                            </p:childTnLst>
                          </p:cTn>
                        </p:par>
                        <p:par>
                          <p:cTn id="18" fill="hold">
                            <p:stCondLst>
                              <p:cond delay="0"/>
                            </p:stCondLst>
                            <p:childTnLst>
                              <p:par>
                                <p:cTn id="19" presetID="23" presetClass="entr" presetSubtype="528" fill="hold" nodeType="afterEffect">
                                  <p:stCondLst>
                                    <p:cond delay="0"/>
                                  </p:stCondLst>
                                  <p:childTnLst>
                                    <p:set>
                                      <p:cBhvr additive="repl">
                                        <p:cTn id="20" dur="1" fill="hold">
                                          <p:stCondLst>
                                            <p:cond delay="0"/>
                                          </p:stCondLst>
                                        </p:cTn>
                                        <p:tgtEl>
                                          <p:spTgt spid="40965"/>
                                        </p:tgtEl>
                                        <p:attrNameLst>
                                          <p:attrName>style.visibility</p:attrName>
                                        </p:attrNameLst>
                                      </p:cBhvr>
                                      <p:to>
                                        <p:strVal val="visible"/>
                                      </p:to>
                                    </p:set>
                                    <p:anim calcmode="lin" valueType="num">
                                      <p:cBhvr additive="repl">
                                        <p:cTn id="21" dur="500" fill="hold"/>
                                        <p:tgtEl>
                                          <p:spTgt spid="40965"/>
                                        </p:tgtEl>
                                        <p:attrNameLst>
                                          <p:attrName>ppt_w</p:attrName>
                                        </p:attrNameLst>
                                      </p:cBhvr>
                                      <p:tavLst>
                                        <p:tav tm="100000">
                                          <p:val>
                                            <p:fltVal val="0"/>
                                          </p:val>
                                        </p:tav>
                                        <p:tav>
                                          <p:val>
                                            <p:strVal val="#ppt_w"/>
                                          </p:val>
                                        </p:tav>
                                      </p:tavLst>
                                    </p:anim>
                                    <p:anim calcmode="lin" valueType="num">
                                      <p:cBhvr additive="repl">
                                        <p:cTn id="22" dur="500" fill="hold"/>
                                        <p:tgtEl>
                                          <p:spTgt spid="40965"/>
                                        </p:tgtEl>
                                        <p:attrNameLst>
                                          <p:attrName>ppt_h</p:attrName>
                                        </p:attrNameLst>
                                      </p:cBhvr>
                                      <p:tavLst>
                                        <p:tav tm="100000">
                                          <p:val>
                                            <p:fltVal val="0"/>
                                          </p:val>
                                        </p:tav>
                                        <p:tav>
                                          <p:val>
                                            <p:strVal val="#ppt_h"/>
                                          </p:val>
                                        </p:tav>
                                      </p:tavLst>
                                    </p:anim>
                                    <p:anim calcmode="lin" valueType="num">
                                      <p:cBhvr additive="repl">
                                        <p:cTn id="23" dur="500" fill="hold"/>
                                        <p:tgtEl>
                                          <p:spTgt spid="40965"/>
                                        </p:tgtEl>
                                        <p:attrNameLst>
                                          <p:attrName>ppt_x</p:attrName>
                                        </p:attrNameLst>
                                      </p:cBhvr>
                                      <p:tavLst>
                                        <p:tav tm="100000">
                                          <p:val>
                                            <p:fltVal val="0.5"/>
                                          </p:val>
                                        </p:tav>
                                        <p:tav>
                                          <p:val>
                                            <p:strVal val="#ppt_x"/>
                                          </p:val>
                                        </p:tav>
                                      </p:tavLst>
                                    </p:anim>
                                    <p:anim calcmode="lin" valueType="num">
                                      <p:cBhvr additive="repl">
                                        <p:cTn id="24" dur="500" fill="hold"/>
                                        <p:tgtEl>
                                          <p:spTgt spid="40965"/>
                                        </p:tgtEl>
                                        <p:attrNameLst>
                                          <p:attrName>ppt_y</p:attrName>
                                        </p:attrNameLst>
                                      </p:cBhvr>
                                      <p:tavLst>
                                        <p:tav tm="100000">
                                          <p:val>
                                            <p:fltVal val="0.5"/>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1 - Εικόνα" descr="oi-ilikiomenoi-echoun-anagki-apo-threptikes-ousies.jpg"/>
          <p:cNvPicPr>
            <a:picLocks noChangeAspect="1"/>
          </p:cNvPicPr>
          <p:nvPr/>
        </p:nvPicPr>
        <p:blipFill>
          <a:blip r:embed="rId2"/>
          <a:srcRect/>
          <a:stretch>
            <a:fillRect/>
          </a:stretch>
        </p:blipFill>
        <p:spPr bwMode="auto">
          <a:xfrm>
            <a:off x="250825" y="188913"/>
            <a:ext cx="3246438" cy="1439862"/>
          </a:xfrm>
          <a:prstGeom prst="rect">
            <a:avLst/>
          </a:prstGeom>
          <a:noFill/>
          <a:ln w="9525">
            <a:noFill/>
            <a:miter lim="800000"/>
            <a:headEnd/>
            <a:tailEnd/>
          </a:ln>
        </p:spPr>
      </p:pic>
      <p:pic>
        <p:nvPicPr>
          <p:cNvPr id="17410" name="2 - Εικόνα" descr="watermelon_baby_eating2_200_177.jpg"/>
          <p:cNvPicPr>
            <a:picLocks noChangeAspect="1"/>
          </p:cNvPicPr>
          <p:nvPr/>
        </p:nvPicPr>
        <p:blipFill>
          <a:blip r:embed="rId3"/>
          <a:srcRect/>
          <a:stretch>
            <a:fillRect/>
          </a:stretch>
        </p:blipFill>
        <p:spPr bwMode="auto">
          <a:xfrm>
            <a:off x="5867400" y="188913"/>
            <a:ext cx="2092325" cy="1851025"/>
          </a:xfrm>
          <a:prstGeom prst="rect">
            <a:avLst/>
          </a:prstGeom>
          <a:noFill/>
          <a:ln w="9525">
            <a:noFill/>
            <a:miter lim="800000"/>
            <a:headEnd/>
            <a:tailEnd/>
          </a:ln>
        </p:spPr>
      </p:pic>
      <p:pic>
        <p:nvPicPr>
          <p:cNvPr id="17411" name="3 - Εικόνα" descr="images.jpg"/>
          <p:cNvPicPr>
            <a:picLocks noChangeAspect="1"/>
          </p:cNvPicPr>
          <p:nvPr/>
        </p:nvPicPr>
        <p:blipFill>
          <a:blip r:embed="rId4"/>
          <a:srcRect/>
          <a:stretch>
            <a:fillRect/>
          </a:stretch>
        </p:blipFill>
        <p:spPr bwMode="auto">
          <a:xfrm>
            <a:off x="395288" y="4508500"/>
            <a:ext cx="2286000" cy="1657350"/>
          </a:xfrm>
          <a:prstGeom prst="rect">
            <a:avLst/>
          </a:prstGeom>
          <a:noFill/>
          <a:ln w="9525">
            <a:noFill/>
            <a:miter lim="800000"/>
            <a:headEnd/>
            <a:tailEnd/>
          </a:ln>
        </p:spPr>
      </p:pic>
      <p:pic>
        <p:nvPicPr>
          <p:cNvPr id="17412" name="4 - Εικόνα" descr="c9550f5ef65b1570e14ca64984039668_XL.jpg"/>
          <p:cNvPicPr>
            <a:picLocks noChangeAspect="1"/>
          </p:cNvPicPr>
          <p:nvPr/>
        </p:nvPicPr>
        <p:blipFill>
          <a:blip r:embed="rId5"/>
          <a:srcRect/>
          <a:stretch>
            <a:fillRect/>
          </a:stretch>
        </p:blipFill>
        <p:spPr bwMode="auto">
          <a:xfrm>
            <a:off x="4284663" y="4233863"/>
            <a:ext cx="3830637" cy="2624137"/>
          </a:xfrm>
          <a:prstGeom prst="rect">
            <a:avLst/>
          </a:prstGeom>
          <a:noFill/>
          <a:ln w="9525">
            <a:noFill/>
            <a:miter lim="800000"/>
            <a:headEnd/>
            <a:tailEnd/>
          </a:ln>
        </p:spPr>
      </p:pic>
      <p:pic>
        <p:nvPicPr>
          <p:cNvPr id="17413" name="5 - Εικόνα" descr="590.jpg"/>
          <p:cNvPicPr>
            <a:picLocks noChangeAspect="1"/>
          </p:cNvPicPr>
          <p:nvPr/>
        </p:nvPicPr>
        <p:blipFill>
          <a:blip r:embed="rId6"/>
          <a:srcRect/>
          <a:stretch>
            <a:fillRect/>
          </a:stretch>
        </p:blipFill>
        <p:spPr bwMode="auto">
          <a:xfrm>
            <a:off x="684213" y="2205038"/>
            <a:ext cx="1998662" cy="1295400"/>
          </a:xfrm>
          <a:prstGeom prst="rect">
            <a:avLst/>
          </a:prstGeom>
          <a:noFill/>
          <a:ln w="9525">
            <a:noFill/>
            <a:miter lim="800000"/>
            <a:headEnd/>
            <a:tailEnd/>
          </a:ln>
        </p:spPr>
      </p:pic>
      <p:pic>
        <p:nvPicPr>
          <p:cNvPr id="17414" name="6 - Εικόνα" descr="Vitamins-b-240x166.jpg"/>
          <p:cNvPicPr>
            <a:picLocks noChangeAspect="1"/>
          </p:cNvPicPr>
          <p:nvPr/>
        </p:nvPicPr>
        <p:blipFill>
          <a:blip r:embed="rId7"/>
          <a:srcRect/>
          <a:stretch>
            <a:fillRect/>
          </a:stretch>
        </p:blipFill>
        <p:spPr bwMode="auto">
          <a:xfrm>
            <a:off x="6227763" y="2276475"/>
            <a:ext cx="2600325" cy="1798638"/>
          </a:xfrm>
          <a:prstGeom prst="rect">
            <a:avLst/>
          </a:prstGeom>
          <a:noFill/>
          <a:ln w="9525">
            <a:noFill/>
            <a:miter lim="800000"/>
            <a:headEnd/>
            <a:tailEnd/>
          </a:ln>
        </p:spPr>
      </p:pic>
      <p:pic>
        <p:nvPicPr>
          <p:cNvPr id="17415" name="7 - Εικόνα" descr="bitamines.gif"/>
          <p:cNvPicPr>
            <a:picLocks noChangeAspect="1"/>
          </p:cNvPicPr>
          <p:nvPr/>
        </p:nvPicPr>
        <p:blipFill>
          <a:blip r:embed="rId8"/>
          <a:srcRect/>
          <a:stretch>
            <a:fillRect/>
          </a:stretch>
        </p:blipFill>
        <p:spPr bwMode="auto">
          <a:xfrm>
            <a:off x="2700338" y="1628775"/>
            <a:ext cx="3238500" cy="3505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684213" y="404813"/>
            <a:ext cx="7559675" cy="1081087"/>
          </a:xfrm>
          <a:prstGeom prst="rect">
            <a:avLst/>
          </a:prstGeom>
          <a:noFill/>
          <a:ln w="9525">
            <a:noFill/>
            <a:round/>
            <a:headEnd/>
            <a:tailEnd/>
          </a:ln>
          <a:effectLst/>
        </p:spPr>
        <p:txBody>
          <a:bodyPr wrap="none" lIns="90000" tIns="45000" rIns="90000" bIns="45000"/>
          <a:lstStyle/>
          <a:p>
            <a:pPr algn="ctr" defTabSz="457200" hangingPunct="0">
              <a:buClr>
                <a:srgbClr val="000000"/>
              </a:buClr>
              <a:buSzPct val="100000"/>
              <a:buFont typeface="Times New Roman" pitchFamily="18" charset="0"/>
              <a:buNone/>
              <a:tabLst>
                <a:tab pos="723900" algn="l"/>
                <a:tab pos="1447800" algn="l"/>
                <a:tab pos="2171700" algn="l"/>
                <a:tab pos="2895600" algn="l"/>
                <a:tab pos="3619500" algn="l"/>
                <a:tab pos="4343400" algn="l"/>
                <a:tab pos="5067300" algn="l"/>
                <a:tab pos="5791200" algn="l"/>
                <a:tab pos="6515100" algn="l"/>
                <a:tab pos="7239000" algn="l"/>
              </a:tabLst>
            </a:pPr>
            <a:r>
              <a:rPr lang="el-GR" sz="3600" b="1">
                <a:latin typeface="Impact" pitchFamily="34" charset="0"/>
              </a:rPr>
              <a:t>ΔΙΑΤΡΟΦΗ ΣΤΗΝ ΕΓΚΥΜΟΣΥΝΗ</a:t>
            </a:r>
          </a:p>
        </p:txBody>
      </p:sp>
      <p:sp>
        <p:nvSpPr>
          <p:cNvPr id="34819" name="Rectangle 3"/>
          <p:cNvSpPr>
            <a:spLocks noChangeArrowheads="1"/>
          </p:cNvSpPr>
          <p:nvPr/>
        </p:nvSpPr>
        <p:spPr bwMode="auto">
          <a:xfrm>
            <a:off x="609600" y="2057400"/>
            <a:ext cx="3505200" cy="2527300"/>
          </a:xfrm>
          <a:prstGeom prst="rect">
            <a:avLst/>
          </a:prstGeom>
          <a:noFill/>
          <a:ln w="9360">
            <a:noFill/>
            <a:miter lim="800000"/>
            <a:headEnd/>
            <a:tailEnd/>
          </a:ln>
          <a:effectLst/>
        </p:spPr>
        <p:txBody>
          <a:bodyPr lIns="90000" tIns="45000" rIns="90000" bIns="45000">
            <a:spAutoFit/>
          </a:bodyPr>
          <a:lstStyle/>
          <a:p>
            <a:pPr defTabSz="457200" hangingPunct="0">
              <a:spcBef>
                <a:spcPts val="900"/>
              </a:spcBef>
              <a:buClr>
                <a:srgbClr val="000000"/>
              </a:buClr>
              <a:buSzPct val="100000"/>
              <a:buFont typeface="Times New Roman" pitchFamily="18" charset="0"/>
              <a:buNone/>
              <a:tabLst>
                <a:tab pos="723900" algn="l"/>
                <a:tab pos="1447800" algn="l"/>
                <a:tab pos="2171700" algn="l"/>
                <a:tab pos="2895600" algn="l"/>
              </a:tabLst>
            </a:pPr>
            <a:r>
              <a:rPr lang="el-GR" sz="2000"/>
              <a:t>Η εγκυμοσύνη είναι μια σημαντική περίοδος στη ζωή της γυναίκας. Αποτελεί μια χρονική περίοδο περίπου 40 εβδομάδων, κατά τη διάρκεια της οποίας ένας νέος οργανισμός αναπτύσσεται στο σώμα της γυναίκας. </a:t>
            </a:r>
          </a:p>
        </p:txBody>
      </p:sp>
      <p:pic>
        <p:nvPicPr>
          <p:cNvPr id="34820" name="Picture 4"/>
          <p:cNvPicPr>
            <a:picLocks noChangeAspect="1" noChangeArrowheads="1"/>
          </p:cNvPicPr>
          <p:nvPr/>
        </p:nvPicPr>
        <p:blipFill>
          <a:blip r:embed="rId3"/>
          <a:srcRect/>
          <a:stretch>
            <a:fillRect/>
          </a:stretch>
        </p:blipFill>
        <p:spPr bwMode="auto">
          <a:xfrm>
            <a:off x="4419600" y="1981200"/>
            <a:ext cx="4117975" cy="4127500"/>
          </a:xfrm>
          <a:prstGeom prst="rect">
            <a:avLst/>
          </a:prstGeom>
          <a:noFill/>
          <a:ln w="9525">
            <a:noFill/>
            <a:round/>
            <a:headEnd/>
            <a:tailEnd/>
          </a:ln>
          <a:effectLst/>
        </p:spPr>
      </p:pic>
      <p:pic>
        <p:nvPicPr>
          <p:cNvPr id="34821" name="Picture 5"/>
          <p:cNvPicPr>
            <a:picLocks noChangeAspect="1" noChangeArrowheads="1"/>
          </p:cNvPicPr>
          <p:nvPr/>
        </p:nvPicPr>
        <p:blipFill>
          <a:blip r:embed="rId4"/>
          <a:srcRect/>
          <a:stretch>
            <a:fillRect/>
          </a:stretch>
        </p:blipFill>
        <p:spPr bwMode="auto">
          <a:xfrm>
            <a:off x="304800" y="6324600"/>
            <a:ext cx="304800" cy="304800"/>
          </a:xfrm>
          <a:prstGeom prst="rect">
            <a:avLst/>
          </a:prstGeom>
          <a:noFill/>
          <a:ln w="9525">
            <a:noFill/>
            <a:round/>
            <a:headEnd/>
            <a:tailEnd/>
          </a:ln>
          <a:effectLst/>
        </p:spPr>
      </p:pic>
      <p:pic>
        <p:nvPicPr>
          <p:cNvPr id="34822" name="Picture 6"/>
          <p:cNvPicPr>
            <a:picLocks noChangeAspect="1" noChangeArrowheads="1"/>
          </p:cNvPicPr>
          <p:nvPr/>
        </p:nvPicPr>
        <p:blipFill>
          <a:blip r:embed="rId4"/>
          <a:srcRect/>
          <a:stretch>
            <a:fillRect/>
          </a:stretch>
        </p:blipFill>
        <p:spPr bwMode="auto">
          <a:xfrm>
            <a:off x="228600" y="6324600"/>
            <a:ext cx="304800" cy="304800"/>
          </a:xfrm>
          <a:prstGeom prst="rect">
            <a:avLst/>
          </a:prstGeom>
          <a:noFill/>
          <a:ln w="9525">
            <a:noFill/>
            <a:round/>
            <a:headEnd/>
            <a:tailEnd/>
          </a:ln>
          <a:effectLst/>
        </p:spPr>
      </p:pic>
    </p:spTree>
  </p:cSld>
  <p:clrMapOvr>
    <a:masterClrMapping/>
  </p:clrMapOvr>
  <p:transition spd="med" advTm="2048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nodeType="clickEffect">
                                  <p:stCondLst>
                                    <p:cond delay="0"/>
                                  </p:stCondLst>
                                  <p:childTnLst>
                                    <p:set>
                                      <p:cBhvr additive="repl">
                                        <p:cTn id="6" dur="1" fill="hold">
                                          <p:stCondLst>
                                            <p:cond delay="0"/>
                                          </p:stCondLst>
                                        </p:cTn>
                                        <p:tgtEl>
                                          <p:spTgt spid="34818"/>
                                        </p:tgtEl>
                                        <p:attrNameLst>
                                          <p:attrName>style.visibility</p:attrName>
                                        </p:attrNameLst>
                                      </p:cBhvr>
                                      <p:to>
                                        <p:strVal val="visible"/>
                                      </p:to>
                                    </p:set>
                                    <p:animEffect transition="in" filter="slide(fromTop)">
                                      <p:cBhvr additive="repl">
                                        <p:cTn id="7" dur="500"/>
                                        <p:tgtEl>
                                          <p:spTgt spid="3481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9" fill="hold" nodeType="clickEffect">
                                  <p:stCondLst>
                                    <p:cond delay="0"/>
                                  </p:stCondLst>
                                  <p:childTnLst>
                                    <p:set>
                                      <p:cBhvr additive="repl">
                                        <p:cTn id="11" dur="1" fill="hold">
                                          <p:stCondLst>
                                            <p:cond delay="0"/>
                                          </p:stCondLst>
                                        </p:cTn>
                                        <p:tgtEl>
                                          <p:spTgt spid="34819"/>
                                        </p:tgtEl>
                                        <p:attrNameLst>
                                          <p:attrName>style.visibility</p:attrName>
                                        </p:attrNameLst>
                                      </p:cBhvr>
                                      <p:to>
                                        <p:strVal val="visible"/>
                                      </p:to>
                                    </p:set>
                                    <p:anim calcmode="lin" valueType="num">
                                      <p:cBhvr additive="repl">
                                        <p:cTn id="12" dur="500" fill="hold"/>
                                        <p:tgtEl>
                                          <p:spTgt spid="34819"/>
                                        </p:tgtEl>
                                        <p:attrNameLst>
                                          <p:attrName>ppt_x</p:attrName>
                                        </p:attrNameLst>
                                      </p:cBhvr>
                                      <p:tavLst>
                                        <p:tav tm="100000">
                                          <p:val>
                                            <p:strVal val="0-#ppt_w/2"/>
                                          </p:val>
                                        </p:tav>
                                        <p:tav>
                                          <p:val>
                                            <p:strVal val="#ppt_x"/>
                                          </p:val>
                                        </p:tav>
                                      </p:tavLst>
                                    </p:anim>
                                    <p:anim calcmode="lin" valueType="num">
                                      <p:cBhvr additive="repl">
                                        <p:cTn id="13" dur="500" fill="hold"/>
                                        <p:tgtEl>
                                          <p:spTgt spid="34819"/>
                                        </p:tgtEl>
                                        <p:attrNameLst>
                                          <p:attrName>ppt_y</p:attrName>
                                        </p:attrNameLst>
                                      </p:cBhvr>
                                      <p:tavLst>
                                        <p:tav tm="100000">
                                          <p:val>
                                            <p:strVal val="0-#ppt_h/2"/>
                                          </p:val>
                                        </p:tav>
                                        <p:tav>
                                          <p:val>
                                            <p:strVal val="#ppt_y"/>
                                          </p:val>
                                        </p:tav>
                                      </p:tavLst>
                                    </p:anim>
                                  </p:childTnLst>
                                </p:cTn>
                              </p:par>
                            </p:childTnLst>
                          </p:cTn>
                        </p:par>
                        <p:par>
                          <p:cTn id="14" fill="hold">
                            <p:stCondLst>
                              <p:cond delay="500"/>
                            </p:stCondLst>
                            <p:childTnLst>
                              <p:par>
                                <p:cTn id="15" presetID="23" presetClass="entr" presetSubtype="528" fill="hold" nodeType="afterEffect">
                                  <p:stCondLst>
                                    <p:cond delay="0"/>
                                  </p:stCondLst>
                                  <p:childTnLst>
                                    <p:set>
                                      <p:cBhvr additive="repl">
                                        <p:cTn id="16" dur="1" fill="hold">
                                          <p:stCondLst>
                                            <p:cond delay="0"/>
                                          </p:stCondLst>
                                        </p:cTn>
                                        <p:tgtEl>
                                          <p:spTgt spid="34820"/>
                                        </p:tgtEl>
                                        <p:attrNameLst>
                                          <p:attrName>style.visibility</p:attrName>
                                        </p:attrNameLst>
                                      </p:cBhvr>
                                      <p:to>
                                        <p:strVal val="visible"/>
                                      </p:to>
                                    </p:set>
                                    <p:anim calcmode="lin" valueType="num">
                                      <p:cBhvr additive="repl">
                                        <p:cTn id="17" dur="500" fill="hold"/>
                                        <p:tgtEl>
                                          <p:spTgt spid="34820"/>
                                        </p:tgtEl>
                                        <p:attrNameLst>
                                          <p:attrName>ppt_w</p:attrName>
                                        </p:attrNameLst>
                                      </p:cBhvr>
                                      <p:tavLst>
                                        <p:tav tm="100000">
                                          <p:val>
                                            <p:fltVal val="0"/>
                                          </p:val>
                                        </p:tav>
                                        <p:tav>
                                          <p:val>
                                            <p:strVal val="#ppt_w"/>
                                          </p:val>
                                        </p:tav>
                                      </p:tavLst>
                                    </p:anim>
                                    <p:anim calcmode="lin" valueType="num">
                                      <p:cBhvr additive="repl">
                                        <p:cTn id="18" dur="500" fill="hold"/>
                                        <p:tgtEl>
                                          <p:spTgt spid="34820"/>
                                        </p:tgtEl>
                                        <p:attrNameLst>
                                          <p:attrName>ppt_h</p:attrName>
                                        </p:attrNameLst>
                                      </p:cBhvr>
                                      <p:tavLst>
                                        <p:tav tm="100000">
                                          <p:val>
                                            <p:fltVal val="0"/>
                                          </p:val>
                                        </p:tav>
                                        <p:tav>
                                          <p:val>
                                            <p:strVal val="#ppt_h"/>
                                          </p:val>
                                        </p:tav>
                                      </p:tavLst>
                                    </p:anim>
                                    <p:anim calcmode="lin" valueType="num">
                                      <p:cBhvr additive="repl">
                                        <p:cTn id="19" dur="500" fill="hold"/>
                                        <p:tgtEl>
                                          <p:spTgt spid="34820"/>
                                        </p:tgtEl>
                                        <p:attrNameLst>
                                          <p:attrName>ppt_x</p:attrName>
                                        </p:attrNameLst>
                                      </p:cBhvr>
                                      <p:tavLst>
                                        <p:tav tm="100000">
                                          <p:val>
                                            <p:fltVal val="0.5"/>
                                          </p:val>
                                        </p:tav>
                                        <p:tav>
                                          <p:val>
                                            <p:strVal val="#ppt_x"/>
                                          </p:val>
                                        </p:tav>
                                      </p:tavLst>
                                    </p:anim>
                                    <p:anim calcmode="lin" valueType="num">
                                      <p:cBhvr additive="repl">
                                        <p:cTn id="20" dur="500" fill="hold"/>
                                        <p:tgtEl>
                                          <p:spTgt spid="34820"/>
                                        </p:tgtEl>
                                        <p:attrNameLst>
                                          <p:attrName>ppt_y</p:attrName>
                                        </p:attrNameLst>
                                      </p:cBhvr>
                                      <p:tavLst>
                                        <p:tav tm="100000">
                                          <p:val>
                                            <p:fltVal val="0.5"/>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850" y="333375"/>
            <a:ext cx="8135938" cy="6584950"/>
          </a:xfrm>
          <a:prstGeom prst="rect">
            <a:avLst/>
          </a:prstGeom>
        </p:spPr>
        <p:txBody>
          <a:bodyPr>
            <a:spAutoFit/>
          </a:bodyPr>
          <a:lstStyle/>
          <a:p>
            <a:pPr fontAlgn="auto">
              <a:spcBef>
                <a:spcPts val="0"/>
              </a:spcBef>
              <a:spcAft>
                <a:spcPts val="0"/>
              </a:spcAft>
              <a:defRPr/>
            </a:pPr>
            <a:r>
              <a:rPr lang="el-GR" sz="1600" dirty="0">
                <a:effectLst>
                  <a:outerShdw blurRad="38100" dist="38100" dir="2700000" algn="tl">
                    <a:srgbClr val="000000">
                      <a:alpha val="43137"/>
                    </a:srgbClr>
                  </a:outerShdw>
                </a:effectLst>
                <a:latin typeface="+mn-lt"/>
              </a:rPr>
              <a:t>Είναι γνωστή από παλιά η σημαντικότητα μιας σωστής και ισορροπημένης διατροφής με δομημένα ποιοτικά και ποσοτικά γεύματα σε μια έγκυο γυναίκα, και με συνεπακόλουθες τις ευεργετικές επιδράσεις που έχει μια τέτοια διατροφή, στην ανάπτυξη και εξέλιξη του εμβρύου, όχι μόνο κατά την διάρκεια της κύησης, αλλά και στη μετέπειτα ζωή του.</a:t>
            </a:r>
            <a:r>
              <a:rPr lang="el-GR" sz="1600" dirty="0">
                <a:effectLst>
                  <a:outerShdw blurRad="38100" dist="38100" dir="2700000" algn="tl">
                    <a:srgbClr val="000000">
                      <a:alpha val="43137"/>
                    </a:srgbClr>
                  </a:outerShdw>
                </a:effectLst>
                <a:latin typeface="+mn-lt"/>
              </a:rPr>
              <a:t/>
            </a:r>
            <a:br>
              <a:rPr lang="el-GR" sz="1600" dirty="0">
                <a:effectLst>
                  <a:outerShdw blurRad="38100" dist="38100" dir="2700000" algn="tl">
                    <a:srgbClr val="000000">
                      <a:alpha val="43137"/>
                    </a:srgbClr>
                  </a:outerShdw>
                </a:effectLst>
                <a:latin typeface="+mn-lt"/>
              </a:rPr>
            </a:br>
            <a:r>
              <a:rPr lang="el-GR" sz="1600" dirty="0">
                <a:effectLst>
                  <a:outerShdw blurRad="38100" dist="38100" dir="2700000" algn="tl">
                    <a:srgbClr val="000000">
                      <a:alpha val="43137"/>
                    </a:srgbClr>
                  </a:outerShdw>
                </a:effectLst>
                <a:latin typeface="+mn-lt"/>
              </a:rPr>
              <a:t/>
            </a:r>
            <a:br>
              <a:rPr lang="el-GR" sz="1600" dirty="0">
                <a:effectLst>
                  <a:outerShdw blurRad="38100" dist="38100" dir="2700000" algn="tl">
                    <a:srgbClr val="000000">
                      <a:alpha val="43137"/>
                    </a:srgbClr>
                  </a:outerShdw>
                </a:effectLst>
                <a:latin typeface="+mn-lt"/>
              </a:rPr>
            </a:br>
            <a:r>
              <a:rPr lang="el-GR" sz="1600" dirty="0">
                <a:effectLst>
                  <a:outerShdw blurRad="38100" dist="38100" dir="2700000" algn="tl">
                    <a:srgbClr val="000000">
                      <a:alpha val="43137"/>
                    </a:srgbClr>
                  </a:outerShdw>
                </a:effectLst>
                <a:latin typeface="+mn-lt"/>
              </a:rPr>
              <a:t>Τα τελευταία χρόνια, με τις διαφοροποιήσεις που επήλθαν στις διατροφικές συνήθειες του σύγχρονου κόσμου, εξαιτίας του ταχύρρυθμου τρόπου ζωής και της έλλειψης ατομικού χρόνου στην ζωή των ανθρώπων, δημιουργήθηκε η ανάγκη να εξεταστεί το εάν και κατά πόσον καλύπτονται επαρκώς οι ανάγκες του πιο κρίσιμου διαστήματος στην ζωή μιας γυναίκας. Εκείνου της κυήσεως. </a:t>
            </a:r>
            <a:r>
              <a:rPr lang="el-GR" sz="1600" dirty="0">
                <a:effectLst>
                  <a:outerShdw blurRad="38100" dist="38100" dir="2700000" algn="tl">
                    <a:srgbClr val="000000">
                      <a:alpha val="43137"/>
                    </a:srgbClr>
                  </a:outerShdw>
                </a:effectLst>
                <a:latin typeface="+mn-lt"/>
              </a:rPr>
              <a:t/>
            </a:r>
            <a:br>
              <a:rPr lang="el-GR" sz="1600" dirty="0">
                <a:effectLst>
                  <a:outerShdw blurRad="38100" dist="38100" dir="2700000" algn="tl">
                    <a:srgbClr val="000000">
                      <a:alpha val="43137"/>
                    </a:srgbClr>
                  </a:outerShdw>
                </a:effectLst>
                <a:latin typeface="+mn-lt"/>
              </a:rPr>
            </a:br>
            <a:r>
              <a:rPr lang="el-GR" sz="1600" dirty="0">
                <a:effectLst>
                  <a:outerShdw blurRad="38100" dist="38100" dir="2700000" algn="tl">
                    <a:srgbClr val="000000">
                      <a:alpha val="43137"/>
                    </a:srgbClr>
                  </a:outerShdw>
                </a:effectLst>
                <a:latin typeface="+mn-lt"/>
              </a:rPr>
              <a:t/>
            </a:r>
            <a:br>
              <a:rPr lang="el-GR" sz="1600" dirty="0">
                <a:effectLst>
                  <a:outerShdw blurRad="38100" dist="38100" dir="2700000" algn="tl">
                    <a:srgbClr val="000000">
                      <a:alpha val="43137"/>
                    </a:srgbClr>
                  </a:outerShdw>
                </a:effectLst>
                <a:latin typeface="+mn-lt"/>
              </a:rPr>
            </a:br>
            <a:r>
              <a:rPr lang="el-GR" sz="1600" dirty="0">
                <a:effectLst>
                  <a:outerShdw blurRad="38100" dist="38100" dir="2700000" algn="tl">
                    <a:srgbClr val="000000">
                      <a:alpha val="43137"/>
                    </a:srgbClr>
                  </a:outerShdw>
                </a:effectLst>
                <a:latin typeface="+mn-lt"/>
              </a:rPr>
              <a:t>Η γενική ρήση του λαού μας, στο θέμα αυτό, είναι πως η έγκυος γυναίκα πρέπει να τρώει για δύο ενήλικους σε ποσότητα, έχει αποδειχθεί πως είναι λανθασμένη. Με βάση νεότερα επιδημιολογικά δεδομένα, η υπερπρόσληψη βάρους, δυσχεραίνει τον τοκετό, με πολλούς τρόπους. Στην πράξη, απαιτείται αδιαπραγμάτευτη αύξηση σε συγκεκριμένα θρεπτικά συστατικά, τα πιο βασικά εκ των οποίων, αναφέρονται ενδεικτικά παρακάτω:</a:t>
            </a:r>
            <a:r>
              <a:rPr lang="el-GR" sz="1600" dirty="0">
                <a:effectLst>
                  <a:outerShdw blurRad="38100" dist="38100" dir="2700000" algn="tl">
                    <a:srgbClr val="000000">
                      <a:alpha val="43137"/>
                    </a:srgbClr>
                  </a:outerShdw>
                </a:effectLst>
                <a:latin typeface="+mn-lt"/>
              </a:rPr>
              <a:t/>
            </a:r>
            <a:br>
              <a:rPr lang="el-GR" sz="1600" dirty="0">
                <a:effectLst>
                  <a:outerShdw blurRad="38100" dist="38100" dir="2700000" algn="tl">
                    <a:srgbClr val="000000">
                      <a:alpha val="43137"/>
                    </a:srgbClr>
                  </a:outerShdw>
                </a:effectLst>
                <a:latin typeface="+mn-lt"/>
              </a:rPr>
            </a:br>
            <a:r>
              <a:rPr lang="el-GR" sz="1600" dirty="0">
                <a:effectLst>
                  <a:outerShdw blurRad="38100" dist="38100" dir="2700000" algn="tl">
                    <a:srgbClr val="000000">
                      <a:alpha val="43137"/>
                    </a:srgbClr>
                  </a:outerShdw>
                </a:effectLst>
                <a:latin typeface="+mn-lt"/>
              </a:rPr>
              <a:t/>
            </a:r>
            <a:br>
              <a:rPr lang="el-GR" sz="1600" dirty="0">
                <a:effectLst>
                  <a:outerShdw blurRad="38100" dist="38100" dir="2700000" algn="tl">
                    <a:srgbClr val="000000">
                      <a:alpha val="43137"/>
                    </a:srgbClr>
                  </a:outerShdw>
                </a:effectLst>
                <a:latin typeface="+mn-lt"/>
              </a:rPr>
            </a:br>
            <a:r>
              <a:rPr lang="el-GR" sz="1600" dirty="0">
                <a:effectLst>
                  <a:outerShdw blurRad="38100" dist="38100" dir="2700000" algn="tl">
                    <a:srgbClr val="000000">
                      <a:alpha val="43137"/>
                    </a:srgbClr>
                  </a:outerShdw>
                </a:effectLst>
                <a:latin typeface="+mn-lt"/>
              </a:rPr>
              <a:t>Πρωτεΐνη και φυλλικό οξυ (για την ταχεία ανάπτυξη των ιστών του εμβρύου), ασβέστιο, βιταμίνη C (αποβολή και εμποδισμός εισαγωγής τοξινών στον οργανισμό), βιταμίνη Ε (επούλωση και υγεία ιστών). Κατά το διάστημα της κύησης, η γυναίκα, κερδίζει επιπλέον βάρος, και αυτό οφείλεται σε πολύ συγκεκριμένους λόγους: εμφάνιση πλακούντα, εμφάνιση αμνιακού υγρού, εν γένει ανάπτυξη ιστών εμβρύου</a:t>
            </a:r>
            <a:r>
              <a:rPr lang="el-GR" dirty="0">
                <a:effectLst>
                  <a:outerShdw blurRad="38100" dist="38100" dir="2700000" algn="tl">
                    <a:srgbClr val="000000">
                      <a:alpha val="43137"/>
                    </a:srgbClr>
                  </a:outerShdw>
                </a:effectLst>
                <a:latin typeface="+mn-lt"/>
              </a:rPr>
              <a:t>, αύξηση όγκου αίματος, συσσώρευση εξωκυττάριου υγρού και ανάπτυξη και διόγκωση μαστικών αδένων</a:t>
            </a:r>
            <a:r>
              <a:rPr lang="el-GR" b="1" dirty="0">
                <a:effectLst>
                  <a:outerShdw blurRad="38100" dist="38100" dir="2700000" algn="tl">
                    <a:srgbClr val="000000">
                      <a:alpha val="43137"/>
                    </a:srgbClr>
                  </a:outerShdw>
                </a:effectLst>
                <a:latin typeface="+mn-lt"/>
              </a:rPr>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11638" y="260350"/>
            <a:ext cx="4714875" cy="504825"/>
          </a:xfrm>
        </p:spPr>
        <p:txBody>
          <a:bodyPr>
            <a:normAutofit fontScale="90000"/>
          </a:bodyPr>
          <a:lstStyle/>
          <a:p>
            <a:pPr>
              <a:spcAft>
                <a:spcPts val="0"/>
              </a:spcAft>
              <a:defRPr/>
            </a:pPr>
            <a:r>
              <a:rPr lang="el-GR" dirty="0" smtClean="0"/>
              <a:t>Ειναι απαραιτητο το φολικο οξυ ςτην εγκυμοςυνη;</a:t>
            </a:r>
            <a:endParaRPr lang="el-GR" dirty="0"/>
          </a:p>
        </p:txBody>
      </p:sp>
      <p:pic>
        <p:nvPicPr>
          <p:cNvPr id="20482" name="4 - Θέση εικόνας" descr="pregnant-woman-eating-fruit.jpg"/>
          <p:cNvPicPr>
            <a:picLocks noGrp="1" noChangeAspect="1"/>
          </p:cNvPicPr>
          <p:nvPr>
            <p:ph type="pic" idx="1"/>
          </p:nvPr>
        </p:nvPicPr>
        <p:blipFill>
          <a:blip r:embed="rId3"/>
          <a:srcRect l="22276" r="22276"/>
          <a:stretch>
            <a:fillRect/>
          </a:stretch>
        </p:blipFill>
        <p:spPr>
          <a:xfrm>
            <a:off x="539750" y="333375"/>
            <a:ext cx="3355975" cy="6119813"/>
          </a:xfrm>
          <a:ln w="9525"/>
        </p:spPr>
      </p:pic>
      <p:sp>
        <p:nvSpPr>
          <p:cNvPr id="4" name="3 - Θέση κειμένου"/>
          <p:cNvSpPr>
            <a:spLocks noGrp="1"/>
          </p:cNvSpPr>
          <p:nvPr>
            <p:ph type="body" sz="half" idx="2"/>
          </p:nvPr>
        </p:nvSpPr>
        <p:spPr>
          <a:xfrm>
            <a:off x="4284663" y="836613"/>
            <a:ext cx="4032250" cy="5832475"/>
          </a:xfrm>
        </p:spPr>
        <p:txBody>
          <a:bodyPr>
            <a:normAutofit fontScale="92500" lnSpcReduction="10000"/>
          </a:bodyPr>
          <a:lstStyle/>
          <a:p>
            <a:pPr>
              <a:defRPr/>
            </a:pPr>
            <a:r>
              <a:rPr lang="el-GR" b="1" dirty="0" smtClean="0"/>
              <a:t>Μόνο το 31% των γυναικών ηλικίας μεταξύ 18 και 45 ετών παίρνει συμπλήρωμα φολικού οξέος (βιταμίνη Β9) ημερησίως, παρόλο που μειώνει αποδεδειγμένα τον κίνδυνο για σοβαρές συγγενείς βλάβες στο νευρικό σύστημα του εμβρύου (π.χ. δισχιδής ράχη, ανεγκεφαλία).</a:t>
            </a:r>
            <a:endParaRPr lang="el-GR" dirty="0" smtClean="0"/>
          </a:p>
          <a:p>
            <a:pPr>
              <a:defRPr/>
            </a:pPr>
            <a:r>
              <a:rPr lang="el-GR" dirty="0" smtClean="0"/>
              <a:t>Δεν ξέρουμε επακριβώς πώς δουλεύει το φολικό οξύ και πώς προλαμβάνει τέτοιες ανωμαλίες, όμως δεν υπάρχει αμφιβολία ότι προστατεύει. Επιπλέον χρειάζεται ένας μήνας περίπου για να παράσχει το φολικό οξύ μέγιστη προστασία, οπότε καλό είναι να αρχίσεις άμεσα τη λήψη του. </a:t>
            </a:r>
          </a:p>
          <a:p>
            <a:pPr>
              <a:defRPr/>
            </a:pPr>
            <a:r>
              <a:rPr lang="el-GR" b="1" dirty="0" smtClean="0"/>
              <a:t>Πόσο πρέπει να λαμβάνεις</a:t>
            </a:r>
            <a:r>
              <a:rPr lang="el-GR" dirty="0" smtClean="0"/>
              <a:t>: Η επίσημη οδηγία από τις αρχές είναι όλες οι γυναίκες σε γόνιμη ηλικία (όσες έχουν έμμηνο ρύση και δυνητικά μπορούν να μείνουν έγκυες) να λαμβάνουν είτε πολυβιταμινούχο σκεύασμα με ικανή ποσότητα φολικού οξέος ή καθαρό φολικό οξύ σταθερά κάθε μέρα. Το σημαντικότερο είναι να φροντίζουν οι γυναίκες να λαμβάνουν 400 mcg φολικού οξέος ημερησίως. Το φολικό οξύ θα έπρεπε να είναι τόσο φυσικό όσο το να φορούν οι γυναίκες ρούχα, παπούτσια ή μακιγιάζ. Μόνο που αυτό είναι πολλές φορές πιο σημαντικό...</a:t>
            </a:r>
          </a:p>
          <a:p>
            <a:pPr>
              <a:defRPr/>
            </a:pPr>
            <a:r>
              <a:rPr lang="el-GR" b="1" dirty="0" smtClean="0"/>
              <a:t>Ποιες είναι οι φυτικές πηγές του</a:t>
            </a:r>
            <a:r>
              <a:rPr lang="el-GR" dirty="0" smtClean="0"/>
              <a:t>: Υπάρχουν αρκετές φυσικές πηγές φολικού οξέος. Το άπαχο κόκκινο κρέας και ιδιαίτερα το μοσχαρίσιο συκώτι, τα έντονα πράσινα φύλλα λαχανικών όπως το σπανάκι, το μπρόκολο, τα σπαράγγια, τα φασόλια, τα μπιζέλια, τα φιστίκια, η ντομάτα και  το πορτοκάλι και τα δημητριακά ολικής άλεσης, ιδιαίτερα το φύτρο του σιταριού.</a:t>
            </a:r>
          </a:p>
          <a:p>
            <a:pPr>
              <a:defRPr/>
            </a:pPr>
            <a:r>
              <a:rPr lang="el-GR" b="1" dirty="0" smtClean="0"/>
              <a:t>Πού αλλού θα σε βοηθησει</a:t>
            </a:r>
            <a:r>
              <a:rPr lang="el-GR" dirty="0" smtClean="0"/>
              <a:t>: Το φολικό οξύ έχει πάρα πολλές άλλες σημαντικές δράσεις στον οργανισμό, είναι μεταξύ άλλων απαραίτητο για την παραγωγή αίματος, για το νευρικό σύστημα, ενώ μειώνει τον κίνδυνο για καρκίνο, ιδιαίτερα για καρκίνο του μαστού. </a:t>
            </a:r>
            <a:r>
              <a:rPr lang="el-GR" b="1" dirty="0" smtClean="0">
                <a:hlinkClick r:id="rId4"/>
              </a:rPr>
              <a:t>Από τον Dr. Lindberg</a:t>
            </a:r>
            <a:endParaRPr lang="el-GR"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139</TotalTime>
  <Words>1342</Words>
  <Application>Microsoft Office PowerPoint</Application>
  <PresentationFormat>Προβολή στην οθόνη (4:3)</PresentationFormat>
  <Paragraphs>40</Paragraphs>
  <Slides>14</Slides>
  <Notes>7</Notes>
  <HiddenSlides>0</HiddenSlides>
  <MMClips>0</MMClips>
  <ScaleCrop>false</ScaleCrop>
  <HeadingPairs>
    <vt:vector size="8" baseType="variant">
      <vt:variant>
        <vt:lpstr>Γραμματοσειρές που χρησιμοποιούνται</vt:lpstr>
      </vt:variant>
      <vt:variant>
        <vt:i4>8</vt:i4>
      </vt:variant>
      <vt:variant>
        <vt:lpstr>Πρότυπο σχεδίασης</vt:lpstr>
      </vt:variant>
      <vt:variant>
        <vt:i4>7</vt:i4>
      </vt:variant>
      <vt:variant>
        <vt:lpstr>Ενσωματωμένοι διακομιστές OLE</vt:lpstr>
      </vt:variant>
      <vt:variant>
        <vt:i4>0</vt:i4>
      </vt:variant>
      <vt:variant>
        <vt:lpstr>Τίτλοι διαφανειών</vt:lpstr>
      </vt:variant>
      <vt:variant>
        <vt:i4>14</vt:i4>
      </vt:variant>
    </vt:vector>
  </HeadingPairs>
  <TitlesOfParts>
    <vt:vector size="29" baseType="lpstr">
      <vt:lpstr>Century Schoolbook</vt:lpstr>
      <vt:lpstr>Arial</vt:lpstr>
      <vt:lpstr>Wingdings</vt:lpstr>
      <vt:lpstr>Wingdings 2</vt:lpstr>
      <vt:lpstr>Calibri</vt:lpstr>
      <vt:lpstr>Times New Roman</vt:lpstr>
      <vt:lpstr>Courier New</vt:lpstr>
      <vt:lpstr>Impact</vt:lpstr>
      <vt:lpstr>Προεξοχή</vt:lpstr>
      <vt:lpstr>Προεξοχή</vt:lpstr>
      <vt:lpstr>Προεξοχή</vt:lpstr>
      <vt:lpstr>Προεξοχή</vt:lpstr>
      <vt:lpstr>Προεξοχή</vt:lpstr>
      <vt:lpstr>Προεξοχή</vt:lpstr>
      <vt:lpstr>Προεξοχή</vt:lpstr>
      <vt:lpstr>ΔΙΑΤΡΟΦΗ ΚΑΙ ΥΓΕΙΑ</vt:lpstr>
      <vt:lpstr>Διαφάνεια 2</vt:lpstr>
      <vt:lpstr>Διαφάνεια 3</vt:lpstr>
      <vt:lpstr>Διαφάνεια 4</vt:lpstr>
      <vt:lpstr>Οι περισσότερες μελέτες δείχνουν ότι οι έφηβοι καταναλώνουν με μεγάλη συχνότητα και σε σημαντικές ποσότητες πρόχειρα τρόφιμα, όπως τσιπς, κρουασάν, αναψυκτικά, χάμπουργκερ, και πίτσες, δηλαδή τρόφιμα που είναι συνήθως πλούσια σε λίπος και ζάχαρη και λιγότερο πλούσια σε διαιτητικές ίνες, βιταμίνες και ανόργανα στοιχεία.</vt:lpstr>
      <vt:lpstr>Διαφάνεια 6</vt:lpstr>
      <vt:lpstr>Διαφάνεια 7</vt:lpstr>
      <vt:lpstr>Διαφάνεια 8</vt:lpstr>
      <vt:lpstr>ΕΙΝΑΙ ΑΠΑΡΑΙΤΗΤΟ ΤΟ ΦΟΛΙΚΟ ΟΞΥ ΣΤΗΝ ΕΓΚΥΜΟΣΥΝΗ;</vt:lpstr>
      <vt:lpstr>Διαφάνεια 10</vt:lpstr>
      <vt:lpstr>Διαφάνεια 11</vt:lpstr>
      <vt:lpstr>Διαφάνεια 12</vt:lpstr>
      <vt:lpstr>Διαφάνεια 13</vt:lpstr>
      <vt:lpstr>Διαφάνεια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ΔΙΑΤΡΟΦΗ ΚΑΙ ΥΓΕΙΑ</dc:title>
  <dc:creator>premium</dc:creator>
  <cp:lastModifiedBy>ΡΟΥΛΑ</cp:lastModifiedBy>
  <cp:revision>13</cp:revision>
  <dcterms:created xsi:type="dcterms:W3CDTF">2012-05-14T13:48:18Z</dcterms:created>
  <dcterms:modified xsi:type="dcterms:W3CDTF">2012-05-15T20:45:39Z</dcterms:modified>
</cp:coreProperties>
</file>