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27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1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2654141-8C7C-4C8B-B75C-198D4AAB5C62}" type="datetimeFigureOut">
              <a:rPr lang="el-GR"/>
              <a:pPr>
                <a:defRPr/>
              </a:pPr>
              <a:t>16/5/2012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0B3F625-23E5-41C3-9866-5820A3F11124}"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1843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6387"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5DD0D1-C2ED-4EAB-9945-74C304B4F626}" type="slidenum">
              <a:rPr lang="el-GR">
                <a:cs typeface="Arial" charset="0"/>
              </a:rPr>
              <a:pPr fontAlgn="base">
                <a:spcBef>
                  <a:spcPct val="0"/>
                </a:spcBef>
                <a:spcAft>
                  <a:spcPct val="0"/>
                </a:spcAft>
                <a:defRPr/>
              </a:pPr>
              <a:t>3</a:t>
            </a:fld>
            <a:endParaRPr lang="el-G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cxnSp>
        <p:nvCxnSpPr>
          <p:cNvPr id="4" name="7 - Ευθεία γραμμή σύνδεσης"/>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12 - Ευθεία γραμμή σύνδεσης"/>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13 - Έλλειψη"/>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28" name="27 - Τίτλος"/>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smtClean="0"/>
              <a:t>Kλικ για επεξεργασία του τίτλου</a:t>
            </a:r>
            <a:endParaRPr lang="en-US"/>
          </a:p>
        </p:txBody>
      </p:sp>
      <p:sp>
        <p:nvSpPr>
          <p:cNvPr id="7" name="14 - Θέση ημερομηνίας"/>
          <p:cNvSpPr>
            <a:spLocks noGrp="1"/>
          </p:cNvSpPr>
          <p:nvPr>
            <p:ph type="dt" sz="half" idx="10"/>
          </p:nvPr>
        </p:nvSpPr>
        <p:spPr/>
        <p:txBody>
          <a:bodyPr/>
          <a:lstStyle>
            <a:lvl1pPr>
              <a:defRPr/>
            </a:lvl1pPr>
          </a:lstStyle>
          <a:p>
            <a:pPr>
              <a:defRPr/>
            </a:pPr>
            <a:fld id="{5EA36DB9-D498-49F6-A5EC-136A0B5E25CC}" type="datetimeFigureOut">
              <a:rPr lang="el-GR"/>
              <a:pPr>
                <a:defRPr/>
              </a:pPr>
              <a:t>16/5/2012</a:t>
            </a:fld>
            <a:endParaRPr lang="el-GR"/>
          </a:p>
        </p:txBody>
      </p:sp>
      <p:sp>
        <p:nvSpPr>
          <p:cNvPr id="8" name="15 - Θέση αριθμού διαφάνειας"/>
          <p:cNvSpPr>
            <a:spLocks noGrp="1"/>
          </p:cNvSpPr>
          <p:nvPr>
            <p:ph type="sldNum" sz="quarter" idx="11"/>
          </p:nvPr>
        </p:nvSpPr>
        <p:spPr/>
        <p:txBody>
          <a:bodyPr/>
          <a:lstStyle>
            <a:lvl1pPr>
              <a:defRPr/>
            </a:lvl1pPr>
          </a:lstStyle>
          <a:p>
            <a:pPr>
              <a:defRPr/>
            </a:pPr>
            <a:fld id="{6C796167-548E-4B11-BF54-F751B8E3A62C}" type="slidenum">
              <a:rPr lang="el-GR"/>
              <a:pPr>
                <a:defRPr/>
              </a:pPr>
              <a:t>‹#›</a:t>
            </a:fld>
            <a:endParaRPr lang="el-GR"/>
          </a:p>
        </p:txBody>
      </p:sp>
      <p:sp>
        <p:nvSpPr>
          <p:cNvPr id="10" name="16 - Θέση υποσέλιδου"/>
          <p:cNvSpPr>
            <a:spLocks noGrp="1"/>
          </p:cNvSpPr>
          <p:nvPr>
            <p:ph type="ftr" sz="quarter" idx="12"/>
          </p:nvPr>
        </p:nvSpPr>
        <p:spPr/>
        <p:txBody>
          <a:bodyPr/>
          <a:lstStyle>
            <a:lvl1pPr>
              <a:defRPr/>
            </a:lvl1pPr>
          </a:lstStyle>
          <a:p>
            <a:pPr>
              <a:defRPr/>
            </a:pPr>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8036D4EC-D375-4951-8781-B645DFE11673}" type="datetimeFigureOut">
              <a:rPr lang="el-GR"/>
              <a:pPr>
                <a:defRPr/>
              </a:pPr>
              <a:t>16/5/2012</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F67D0803-5054-4AB0-AEDA-D6FBABBDABD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9"/>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0457BBA3-591E-4D26-AB76-8B7C7D7DC429}" type="datetimeFigureOut">
              <a:rPr lang="el-GR"/>
              <a:pPr>
                <a:defRPr/>
              </a:pPr>
              <a:t>16/5/2012</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D041A06C-C2CD-4B8F-94F7-63B4963819BD}"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457200" y="152400"/>
            <a:ext cx="8229600" cy="5973763"/>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23 - Θέση ημερομηνίας"/>
          <p:cNvSpPr>
            <a:spLocks noGrp="1"/>
          </p:cNvSpPr>
          <p:nvPr>
            <p:ph type="dt" sz="half" idx="10"/>
          </p:nvPr>
        </p:nvSpPr>
        <p:spPr/>
        <p:txBody>
          <a:bodyPr/>
          <a:lstStyle>
            <a:lvl1pPr>
              <a:defRPr/>
            </a:lvl1pPr>
          </a:lstStyle>
          <a:p>
            <a:pPr>
              <a:defRPr/>
            </a:pPr>
            <a:fld id="{E4920526-2651-4B6A-878C-F7BBD64529D4}" type="datetimeFigureOut">
              <a:rPr lang="el-GR"/>
              <a:pPr>
                <a:defRPr/>
              </a:pPr>
              <a:t>16/5/2012</a:t>
            </a:fld>
            <a:endParaRPr lang="el-GR"/>
          </a:p>
        </p:txBody>
      </p:sp>
      <p:sp>
        <p:nvSpPr>
          <p:cNvPr id="4" name="9 - Θέση υποσέλιδου"/>
          <p:cNvSpPr>
            <a:spLocks noGrp="1"/>
          </p:cNvSpPr>
          <p:nvPr>
            <p:ph type="ftr" sz="quarter" idx="11"/>
          </p:nvPr>
        </p:nvSpPr>
        <p:spPr/>
        <p:txBody>
          <a:bodyPr/>
          <a:lstStyle>
            <a:lvl1pPr>
              <a:defRPr/>
            </a:lvl1pPr>
          </a:lstStyle>
          <a:p>
            <a:pPr>
              <a:defRPr/>
            </a:pPr>
            <a:endParaRPr lang="el-GR"/>
          </a:p>
        </p:txBody>
      </p:sp>
      <p:sp>
        <p:nvSpPr>
          <p:cNvPr id="5" name="21 - Θέση αριθμού διαφάνειας"/>
          <p:cNvSpPr>
            <a:spLocks noGrp="1"/>
          </p:cNvSpPr>
          <p:nvPr>
            <p:ph type="sldNum" sz="quarter" idx="12"/>
          </p:nvPr>
        </p:nvSpPr>
        <p:spPr/>
        <p:txBody>
          <a:bodyPr/>
          <a:lstStyle>
            <a:lvl1pPr>
              <a:defRPr/>
            </a:lvl1pPr>
          </a:lstStyle>
          <a:p>
            <a:pPr>
              <a:defRPr/>
            </a:pPr>
            <a:fld id="{FAA227DF-3621-4568-B005-02A8F90E0582}"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7" name="16 - Τίτλος"/>
          <p:cNvSpPr>
            <a:spLocks noGrp="1"/>
          </p:cNvSpPr>
          <p:nvPr>
            <p:ph type="title"/>
          </p:nvPr>
        </p:nvSpPr>
        <p:spPr/>
        <p:txBody>
          <a:bodyPr rtlCol="0"/>
          <a:lstStyle/>
          <a:p>
            <a:r>
              <a:rPr lang="el-GR" smtClean="0"/>
              <a:t>Kλικ για επεξεργασία του τίτλου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833CC044-6D7E-49E4-9980-88A9C4F56326}" type="datetimeFigureOut">
              <a:rPr lang="el-GR"/>
              <a:pPr>
                <a:defRPr/>
              </a:pPr>
              <a:t>16/5/2012</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768CE548-C087-4541-8723-84D0BD08B9CB}"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cxnSp>
        <p:nvCxnSpPr>
          <p:cNvPr id="4" name="6 - Ευθεία γραμμή σύνδεσης"/>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685800" y="4958865"/>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8F031114-CA51-45E7-B55E-A73269AD797E}" type="datetimeFigureOut">
              <a:rPr lang="el-GR"/>
              <a:pPr>
                <a:defRPr/>
              </a:pPr>
              <a:t>16/5/2012</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08BEF36C-6093-4860-ACE5-8300D706D29C}"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11" name="10 - Θέση περιεχομένου"/>
          <p:cNvSpPr>
            <a:spLocks noGrp="1"/>
          </p:cNvSpPr>
          <p:nvPr>
            <p:ph sz="half" idx="1"/>
          </p:nvPr>
        </p:nvSpPr>
        <p:spPr>
          <a:xfrm>
            <a:off x="457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half" idx="2"/>
          </p:nvPr>
        </p:nvSpPr>
        <p:spPr>
          <a:xfrm>
            <a:off x="4648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3 - Θέση ημερομηνίας"/>
          <p:cNvSpPr>
            <a:spLocks noGrp="1"/>
          </p:cNvSpPr>
          <p:nvPr>
            <p:ph type="dt" sz="half" idx="10"/>
          </p:nvPr>
        </p:nvSpPr>
        <p:spPr/>
        <p:txBody>
          <a:bodyPr/>
          <a:lstStyle>
            <a:lvl1pPr>
              <a:defRPr/>
            </a:lvl1pPr>
          </a:lstStyle>
          <a:p>
            <a:pPr>
              <a:defRPr/>
            </a:pPr>
            <a:fld id="{67F3128D-FF33-47B6-9270-25778E1F04D0}" type="datetimeFigureOut">
              <a:rPr lang="el-GR"/>
              <a:pPr>
                <a:defRPr/>
              </a:pPr>
              <a:t>16/5/2012</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pPr>
              <a:defRPr/>
            </a:pPr>
            <a:fld id="{62B3F1D3-28C3-4C09-8278-67F0432394C3}"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cxnSp>
        <p:nvCxnSpPr>
          <p:cNvPr id="7" name="9 - Ευθεία γραμμή σύνδεσης"/>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16 - Ευθεία γραμμή σύνδεσης"/>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2 - Θέση κειμένου"/>
          <p:cNvSpPr>
            <a:spLocks noGrp="1"/>
          </p:cNvSpPr>
          <p:nvPr>
            <p:ph type="body" idx="1"/>
          </p:nvPr>
        </p:nvSpPr>
        <p:spPr>
          <a:xfrm>
            <a:off x="457201"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34" name="33 - Θέση περιεχομένου"/>
          <p:cNvSpPr>
            <a:spLocks noGrp="1"/>
          </p:cNvSpPr>
          <p:nvPr>
            <p:ph sz="quarter" idx="4"/>
          </p:nvPr>
        </p:nvSpPr>
        <p:spPr>
          <a:xfrm>
            <a:off x="4649788"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2" name="1 - Τίτλος"/>
          <p:cNvSpPr>
            <a:spLocks noGrp="1"/>
          </p:cNvSpPr>
          <p:nvPr>
            <p:ph type="title"/>
          </p:nvPr>
        </p:nvSpPr>
        <p:spPr>
          <a:xfrm>
            <a:off x="457200" y="155448"/>
            <a:ext cx="8229600" cy="1143000"/>
          </a:xfrm>
        </p:spPr>
        <p:txBody>
          <a:bodyPr/>
          <a:lstStyle>
            <a:lvl1pPr>
              <a:defRPr/>
            </a:lvl1pPr>
          </a:lstStyle>
          <a:p>
            <a:r>
              <a:rPr lang="el-GR" smtClean="0"/>
              <a:t>Kλικ για επεξεργασία του τίτλου</a:t>
            </a:r>
            <a:endParaRPr lang="en-US"/>
          </a:p>
        </p:txBody>
      </p:sp>
      <p:sp>
        <p:nvSpPr>
          <p:cNvPr id="12" name="11 - Θέση κειμένου"/>
          <p:cNvSpPr>
            <a:spLocks noGrp="1"/>
          </p:cNvSpPr>
          <p:nvPr>
            <p:ph type="body" idx="3"/>
          </p:nvPr>
        </p:nvSpPr>
        <p:spPr>
          <a:xfrm>
            <a:off x="4648201"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9" name="8 - Θέση αριθμού διαφάνειας"/>
          <p:cNvSpPr>
            <a:spLocks noGrp="1"/>
          </p:cNvSpPr>
          <p:nvPr>
            <p:ph type="sldNum" sz="quarter" idx="10"/>
          </p:nvPr>
        </p:nvSpPr>
        <p:spPr/>
        <p:txBody>
          <a:bodyPr/>
          <a:lstStyle>
            <a:lvl1pPr>
              <a:defRPr/>
            </a:lvl1pPr>
          </a:lstStyle>
          <a:p>
            <a:pPr>
              <a:defRPr/>
            </a:pPr>
            <a:fld id="{816222B2-D93F-4E4D-8869-F57468457D2A}" type="slidenum">
              <a:rPr lang="el-GR"/>
              <a:pPr>
                <a:defRPr/>
              </a:pPr>
              <a:t>‹#›</a:t>
            </a:fld>
            <a:endParaRPr lang="el-GR"/>
          </a:p>
        </p:txBody>
      </p:sp>
      <p:sp>
        <p:nvSpPr>
          <p:cNvPr id="10" name="7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ημερομηνίας"/>
          <p:cNvSpPr>
            <a:spLocks noGrp="1"/>
          </p:cNvSpPr>
          <p:nvPr>
            <p:ph type="dt" sz="half" idx="12"/>
          </p:nvPr>
        </p:nvSpPr>
        <p:spPr/>
        <p:txBody>
          <a:bodyPr/>
          <a:lstStyle>
            <a:lvl1pPr>
              <a:defRPr/>
            </a:lvl1pPr>
          </a:lstStyle>
          <a:p>
            <a:pPr>
              <a:defRPr/>
            </a:pPr>
            <a:fld id="{9D165889-8CED-474D-8293-2845262AFAD6}" type="datetimeFigureOut">
              <a:rPr lang="el-GR"/>
              <a:pPr>
                <a:defRPr/>
              </a:pPr>
              <a:t>16/5/2012</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3 - Θέση ημερομηνίας"/>
          <p:cNvSpPr>
            <a:spLocks noGrp="1"/>
          </p:cNvSpPr>
          <p:nvPr>
            <p:ph type="dt" sz="half" idx="10"/>
          </p:nvPr>
        </p:nvSpPr>
        <p:spPr/>
        <p:txBody>
          <a:bodyPr/>
          <a:lstStyle>
            <a:lvl1pPr>
              <a:defRPr/>
            </a:lvl1pPr>
          </a:lstStyle>
          <a:p>
            <a:pPr>
              <a:defRPr/>
            </a:pPr>
            <a:fld id="{81D49FF2-6D02-4762-A667-DD29B943185A}" type="datetimeFigureOut">
              <a:rPr lang="el-GR"/>
              <a:pPr>
                <a:defRPr/>
              </a:pPr>
              <a:t>16/5/2012</a:t>
            </a:fld>
            <a:endParaRPr lang="el-GR"/>
          </a:p>
        </p:txBody>
      </p:sp>
      <p:sp>
        <p:nvSpPr>
          <p:cNvPr id="4" name="9 - Θέση υποσέλιδου"/>
          <p:cNvSpPr>
            <a:spLocks noGrp="1"/>
          </p:cNvSpPr>
          <p:nvPr>
            <p:ph type="ftr" sz="quarter" idx="11"/>
          </p:nvPr>
        </p:nvSpPr>
        <p:spPr/>
        <p:txBody>
          <a:bodyPr/>
          <a:lstStyle>
            <a:lvl1pPr>
              <a:defRPr/>
            </a:lvl1pPr>
          </a:lstStyle>
          <a:p>
            <a:pPr>
              <a:defRPr/>
            </a:pPr>
            <a:endParaRPr lang="el-GR"/>
          </a:p>
        </p:txBody>
      </p:sp>
      <p:sp>
        <p:nvSpPr>
          <p:cNvPr id="5" name="21 - Θέση αριθμού διαφάνειας"/>
          <p:cNvSpPr>
            <a:spLocks noGrp="1"/>
          </p:cNvSpPr>
          <p:nvPr>
            <p:ph type="sldNum" sz="quarter" idx="12"/>
          </p:nvPr>
        </p:nvSpPr>
        <p:spPr/>
        <p:txBody>
          <a:bodyPr/>
          <a:lstStyle>
            <a:lvl1pPr>
              <a:defRPr/>
            </a:lvl1pPr>
          </a:lstStyle>
          <a:p>
            <a:pPr>
              <a:defRPr/>
            </a:pPr>
            <a:fld id="{4FCC26C7-2577-4B95-8B4F-545F356EEB49}"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23 - Θέση ημερομηνίας"/>
          <p:cNvSpPr>
            <a:spLocks noGrp="1"/>
          </p:cNvSpPr>
          <p:nvPr>
            <p:ph type="dt" sz="half" idx="10"/>
          </p:nvPr>
        </p:nvSpPr>
        <p:spPr/>
        <p:txBody>
          <a:bodyPr/>
          <a:lstStyle>
            <a:lvl1pPr>
              <a:defRPr/>
            </a:lvl1pPr>
          </a:lstStyle>
          <a:p>
            <a:pPr>
              <a:defRPr/>
            </a:pPr>
            <a:fld id="{4AE4D5F7-D2B1-43B3-9EC8-0CEFC40F3428}" type="datetimeFigureOut">
              <a:rPr lang="el-GR"/>
              <a:pPr>
                <a:defRPr/>
              </a:pPr>
              <a:t>16/5/2012</a:t>
            </a:fld>
            <a:endParaRPr lang="el-GR"/>
          </a:p>
        </p:txBody>
      </p:sp>
      <p:sp>
        <p:nvSpPr>
          <p:cNvPr id="3" name="9 - Θέση υποσέλιδου"/>
          <p:cNvSpPr>
            <a:spLocks noGrp="1"/>
          </p:cNvSpPr>
          <p:nvPr>
            <p:ph type="ftr" sz="quarter" idx="11"/>
          </p:nvPr>
        </p:nvSpPr>
        <p:spPr/>
        <p:txBody>
          <a:bodyPr/>
          <a:lstStyle>
            <a:lvl1pPr>
              <a:defRPr/>
            </a:lvl1pPr>
          </a:lstStyle>
          <a:p>
            <a:pPr>
              <a:defRPr/>
            </a:pPr>
            <a:endParaRPr lang="el-GR"/>
          </a:p>
        </p:txBody>
      </p:sp>
      <p:sp>
        <p:nvSpPr>
          <p:cNvPr id="4" name="21 - Θέση αριθμού διαφάνειας"/>
          <p:cNvSpPr>
            <a:spLocks noGrp="1"/>
          </p:cNvSpPr>
          <p:nvPr>
            <p:ph type="sldNum" sz="quarter" idx="12"/>
          </p:nvPr>
        </p:nvSpPr>
        <p:spPr/>
        <p:txBody>
          <a:bodyPr/>
          <a:lstStyle>
            <a:lvl1pPr>
              <a:defRPr/>
            </a:lvl1pPr>
          </a:lstStyle>
          <a:p>
            <a:pPr>
              <a:defRPr/>
            </a:pPr>
            <a:fld id="{8C51AD4A-E2F6-4CC7-91C7-4E21D29DE16D}"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3" name="2 - Θέση κειμένου"/>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l-GR" smtClean="0"/>
              <a:t>Kλικ για επεξεργασία του τίτλου</a:t>
            </a:r>
            <a:endParaRPr lang="en-US"/>
          </a:p>
        </p:txBody>
      </p:sp>
      <p:sp>
        <p:nvSpPr>
          <p:cNvPr id="5" name="23 - Θέση ημερομηνίας"/>
          <p:cNvSpPr>
            <a:spLocks noGrp="1"/>
          </p:cNvSpPr>
          <p:nvPr>
            <p:ph type="dt" sz="half" idx="10"/>
          </p:nvPr>
        </p:nvSpPr>
        <p:spPr/>
        <p:txBody>
          <a:bodyPr/>
          <a:lstStyle>
            <a:lvl1pPr>
              <a:defRPr/>
            </a:lvl1pPr>
          </a:lstStyle>
          <a:p>
            <a:pPr>
              <a:defRPr/>
            </a:pPr>
            <a:fld id="{18F863B0-445C-4111-AB73-8368D671A14A}" type="datetimeFigureOut">
              <a:rPr lang="el-GR"/>
              <a:pPr>
                <a:defRPr/>
              </a:pPr>
              <a:t>16/5/2012</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pPr>
              <a:defRPr/>
            </a:pPr>
            <a:fld id="{CA7D9E87-AB2C-467D-838D-069F23DD1C1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l-GR" noProof="0" smtClean="0"/>
              <a:t>Κάντε κλικ στο εικονίδιο για να προσθέσετε μια εικόνα</a:t>
            </a:r>
            <a:endParaRPr lang="en-US" noProof="0"/>
          </a:p>
        </p:txBody>
      </p:sp>
      <p:sp>
        <p:nvSpPr>
          <p:cNvPr id="4" name="3 - Θέση κειμένου"/>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5" name="23 - Θέση ημερομηνίας"/>
          <p:cNvSpPr>
            <a:spLocks noGrp="1"/>
          </p:cNvSpPr>
          <p:nvPr>
            <p:ph type="dt" sz="half" idx="10"/>
          </p:nvPr>
        </p:nvSpPr>
        <p:spPr/>
        <p:txBody>
          <a:bodyPr/>
          <a:lstStyle>
            <a:lvl1pPr>
              <a:defRPr/>
            </a:lvl1pPr>
          </a:lstStyle>
          <a:p>
            <a:pPr>
              <a:defRPr/>
            </a:pPr>
            <a:fld id="{B814045A-9B50-4924-9FCA-DE68161C5D53}" type="datetimeFigureOut">
              <a:rPr lang="el-GR"/>
              <a:pPr>
                <a:defRPr/>
              </a:pPr>
              <a:t>16/5/2012</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pPr>
              <a:defRPr/>
            </a:pPr>
            <a:fld id="{9D782E54-F3D6-41DA-8691-17E4B57B283B}"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8 - Θέση κειμένου"/>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24" name="23 - Θέση ημερομηνίας"/>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fld id="{E9D4B23E-25A5-4403-B37F-A92000E95FCB}" type="datetimeFigureOut">
              <a:rPr lang="el-GR"/>
              <a:pPr>
                <a:defRPr/>
              </a:pPr>
              <a:t>16/5/2012</a:t>
            </a:fld>
            <a:endParaRPr lang="el-GR"/>
          </a:p>
        </p:txBody>
      </p:sp>
      <p:sp>
        <p:nvSpPr>
          <p:cNvPr id="10" name="9 - Θέση υποσέλιδου"/>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l-GR"/>
          </a:p>
        </p:txBody>
      </p:sp>
      <p:sp>
        <p:nvSpPr>
          <p:cNvPr id="22" name="21 - Θέση αριθμού διαφάνειας"/>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a:solidFill>
                  <a:schemeClr val="tx2"/>
                </a:solidFill>
                <a:latin typeface="+mn-lt"/>
                <a:cs typeface="+mn-cs"/>
              </a:defRPr>
            </a:lvl1pPr>
          </a:lstStyle>
          <a:p>
            <a:pPr>
              <a:defRPr/>
            </a:pPr>
            <a:fld id="{26A34F18-481B-4615-8332-7B54CCAC1201}" type="slidenum">
              <a:rPr lang="el-GR"/>
              <a:pPr>
                <a:defRPr/>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l-GR" smtClean="0"/>
              <a:t>Kλικ για επεξεργασία του τίτλου</a:t>
            </a:r>
            <a:endParaRPr lang="en-US"/>
          </a:p>
        </p:txBody>
      </p:sp>
    </p:spTree>
  </p:cSld>
  <p:clrMap bg1="dk1" tx1="lt1" bg2="dk2" tx2="lt2" accent1="accent1" accent2="accent2" accent3="accent3" accent4="accent4" accent5="accent5" accent6="accent6" hlink="hlink" folHlink="folHlink"/>
  <p:sldLayoutIdLst>
    <p:sldLayoutId id="2147483721" r:id="rId1"/>
    <p:sldLayoutId id="2147483720" r:id="rId2"/>
    <p:sldLayoutId id="2147483722" r:id="rId3"/>
    <p:sldLayoutId id="2147483719" r:id="rId4"/>
    <p:sldLayoutId id="2147483723" r:id="rId5"/>
    <p:sldLayoutId id="2147483718" r:id="rId6"/>
    <p:sldLayoutId id="2147483717" r:id="rId7"/>
    <p:sldLayoutId id="2147483716" r:id="rId8"/>
    <p:sldLayoutId id="2147483715" r:id="rId9"/>
    <p:sldLayoutId id="2147483714" r:id="rId10"/>
    <p:sldLayoutId id="2147483713" r:id="rId11"/>
    <p:sldLayoutId id="2147483712" r:id="rId12"/>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itchFamily="18" charset="0"/>
        </a:defRPr>
      </a:lvl2pPr>
      <a:lvl3pPr algn="l" rtl="0" eaLnBrk="0" fontAlgn="base" hangingPunct="0">
        <a:spcBef>
          <a:spcPct val="0"/>
        </a:spcBef>
        <a:spcAft>
          <a:spcPct val="0"/>
        </a:spcAft>
        <a:defRPr sz="4200">
          <a:solidFill>
            <a:srgbClr val="F9F9F9"/>
          </a:solidFill>
          <a:latin typeface="Constantia" pitchFamily="18" charset="0"/>
        </a:defRPr>
      </a:lvl3pPr>
      <a:lvl4pPr algn="l" rtl="0" eaLnBrk="0" fontAlgn="base" hangingPunct="0">
        <a:spcBef>
          <a:spcPct val="0"/>
        </a:spcBef>
        <a:spcAft>
          <a:spcPct val="0"/>
        </a:spcAft>
        <a:defRPr sz="4200">
          <a:solidFill>
            <a:srgbClr val="F9F9F9"/>
          </a:solidFill>
          <a:latin typeface="Constantia" pitchFamily="18" charset="0"/>
        </a:defRPr>
      </a:lvl4pPr>
      <a:lvl5pPr algn="l" rtl="0" eaLnBrk="0" fontAlgn="base" hangingPunct="0">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fhw.gr/chronos/05/gr/society/polites_intro.html" TargetMode="External"/><Relationship Id="rId2" Type="http://schemas.openxmlformats.org/officeDocument/2006/relationships/hyperlink" Target="http://www.fhw.gr/chronos/05/gr/society/polis_intro.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www.fhw.gr/chronos/05/gr/economy/400civil_misthoi.html" TargetMode="External"/><Relationship Id="rId3" Type="http://schemas.openxmlformats.org/officeDocument/2006/relationships/hyperlink" Target="http://www.fhw.gr/chronos/05/gr/economy/200trade.html" TargetMode="External"/><Relationship Id="rId7" Type="http://schemas.openxmlformats.org/officeDocument/2006/relationships/hyperlink" Target="http://www.fhw.gr/chronos/05/gr/economy/410theorika.html" TargetMode="External"/><Relationship Id="rId2" Type="http://schemas.openxmlformats.org/officeDocument/2006/relationships/hyperlink" Target="http://www.fhw.gr/chronos/05/gr/economy/100landownership.html" TargetMode="External"/><Relationship Id="rId1" Type="http://schemas.openxmlformats.org/officeDocument/2006/relationships/slideLayout" Target="../slideLayouts/slideLayout2.xml"/><Relationship Id="rId6" Type="http://schemas.openxmlformats.org/officeDocument/2006/relationships/hyperlink" Target="http://www.fhw.gr/chronos/05/gr/economy/430empire_loss.html" TargetMode="External"/><Relationship Id="rId5" Type="http://schemas.openxmlformats.org/officeDocument/2006/relationships/hyperlink" Target="http://www.fhw.gr/chronos/05/gr/economy/220slavemarket.html" TargetMode="External"/><Relationship Id="rId4" Type="http://schemas.openxmlformats.org/officeDocument/2006/relationships/hyperlink" Target="http://www.fhw.gr/chronos/05/gr/economy/260bank_intro.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fhw.gr/chronos/05/gr/politics/211ath_alliance.html" TargetMode="External"/><Relationship Id="rId2" Type="http://schemas.openxmlformats.org/officeDocument/2006/relationships/hyperlink" Target="http://www.fhw.gr/chronos/05/gr/politics/210years50.html" TargetMode="External"/><Relationship Id="rId1" Type="http://schemas.openxmlformats.org/officeDocument/2006/relationships/slideLayout" Target="../slideLayouts/slideLayout2.xml"/><Relationship Id="rId4" Type="http://schemas.openxmlformats.org/officeDocument/2006/relationships/hyperlink" Target="http://www.fhw.gr/chronos/05/gr/politics/220pelowar.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bwMode="auto">
          <a:ln w="9525"/>
        </p:spPr>
        <p:txBody>
          <a:bodyPr wrap="square" lIns="91440" tIns="45720" rIns="91440" bIns="45720" numCol="1" compatLnSpc="1">
            <a:prstTxWarp prst="textNoShape">
              <a:avLst/>
            </a:prstTxWarp>
          </a:bodyPr>
          <a:lstStyle/>
          <a:p>
            <a:pPr>
              <a:defRPr/>
            </a:pPr>
            <a:r>
              <a:rPr sz="3800" b="1" smtClean="0">
                <a:ln>
                  <a:noFill/>
                </a:ln>
                <a:effectLst/>
                <a:latin typeface="Arial" charset="0"/>
              </a:rPr>
              <a:t>PROJECT “A</a:t>
            </a:r>
            <a:r>
              <a:rPr lang="el-GR" sz="3800" b="1" smtClean="0">
                <a:ln>
                  <a:noFill/>
                </a:ln>
                <a:effectLst/>
                <a:latin typeface="Arial" charset="0"/>
              </a:rPr>
              <a:t>ΡΧΑΙΟΙ ΠΟΛΙΤΙΣΜΟΙ»</a:t>
            </a:r>
          </a:p>
        </p:txBody>
      </p:sp>
      <p:sp>
        <p:nvSpPr>
          <p:cNvPr id="15362" name="Rectangle 3"/>
          <p:cNvSpPr>
            <a:spLocks noGrp="1"/>
          </p:cNvSpPr>
          <p:nvPr>
            <p:ph type="body" idx="1"/>
          </p:nvPr>
        </p:nvSpPr>
        <p:spPr>
          <a:xfrm>
            <a:off x="457200" y="1447800"/>
            <a:ext cx="8229600" cy="4678363"/>
          </a:xfrm>
        </p:spPr>
        <p:txBody>
          <a:bodyPr/>
          <a:lstStyle/>
          <a:p>
            <a:endParaRPr lang="el-GR" smtClean="0">
              <a:latin typeface="Arial" charset="0"/>
            </a:endParaRPr>
          </a:p>
          <a:p>
            <a:endParaRPr lang="el-GR" smtClean="0">
              <a:latin typeface="Arial" charset="0"/>
            </a:endParaRPr>
          </a:p>
        </p:txBody>
      </p:sp>
      <p:sp>
        <p:nvSpPr>
          <p:cNvPr id="15363" name="Rectangle 4"/>
          <p:cNvSpPr>
            <a:spLocks noGrp="1"/>
          </p:cNvSpPr>
          <p:nvPr>
            <p:ph type="body" sz="half" idx="4294967295"/>
          </p:nvPr>
        </p:nvSpPr>
        <p:spPr>
          <a:xfrm>
            <a:off x="611188" y="1412875"/>
            <a:ext cx="8532812" cy="4678363"/>
          </a:xfrm>
        </p:spPr>
        <p:txBody>
          <a:bodyPr/>
          <a:lstStyle/>
          <a:p>
            <a:pPr>
              <a:lnSpc>
                <a:spcPct val="90000"/>
              </a:lnSpc>
            </a:pPr>
            <a:endParaRPr lang="el-GR" sz="2200" smtClean="0">
              <a:latin typeface="Arial" charset="0"/>
            </a:endParaRPr>
          </a:p>
          <a:p>
            <a:pPr>
              <a:lnSpc>
                <a:spcPct val="90000"/>
              </a:lnSpc>
            </a:pPr>
            <a:endParaRPr lang="el-GR" sz="2200" smtClean="0">
              <a:latin typeface="Arial" charset="0"/>
            </a:endParaRPr>
          </a:p>
          <a:p>
            <a:pPr>
              <a:lnSpc>
                <a:spcPct val="90000"/>
              </a:lnSpc>
            </a:pPr>
            <a:r>
              <a:rPr lang="el-GR" sz="2800" b="1" i="1" smtClean="0">
                <a:latin typeface="Arial" charset="0"/>
              </a:rPr>
              <a:t>ΑΡΧΑΙΑ ΑΘΗΝΑ</a:t>
            </a:r>
          </a:p>
          <a:p>
            <a:pPr>
              <a:lnSpc>
                <a:spcPct val="90000"/>
              </a:lnSpc>
            </a:pPr>
            <a:r>
              <a:rPr lang="el-GR" sz="2800" b="1" i="1" smtClean="0">
                <a:latin typeface="Arial" charset="0"/>
              </a:rPr>
              <a:t>ΑΡΧΑΙΑ ΣΠΑΡΤΗ</a:t>
            </a:r>
          </a:p>
          <a:p>
            <a:pPr>
              <a:lnSpc>
                <a:spcPct val="90000"/>
              </a:lnSpc>
            </a:pPr>
            <a:endParaRPr lang="el-GR" sz="2800" b="1" i="1" smtClean="0">
              <a:latin typeface="Arial" charset="0"/>
            </a:endParaRPr>
          </a:p>
          <a:p>
            <a:pPr>
              <a:lnSpc>
                <a:spcPct val="90000"/>
              </a:lnSpc>
            </a:pPr>
            <a:r>
              <a:rPr lang="el-GR" sz="2800" b="1" smtClean="0">
                <a:latin typeface="Arial" charset="0"/>
              </a:rPr>
              <a:t>Επιμέλεια:</a:t>
            </a:r>
          </a:p>
          <a:p>
            <a:pPr>
              <a:lnSpc>
                <a:spcPct val="90000"/>
              </a:lnSpc>
            </a:pPr>
            <a:r>
              <a:rPr lang="el-GR" sz="2800" b="1" smtClean="0">
                <a:latin typeface="Arial" charset="0"/>
              </a:rPr>
              <a:t>Βασιλάκης Β.</a:t>
            </a:r>
          </a:p>
          <a:p>
            <a:pPr>
              <a:lnSpc>
                <a:spcPct val="90000"/>
              </a:lnSpc>
            </a:pPr>
            <a:r>
              <a:rPr lang="el-GR" sz="2800" b="1" smtClean="0">
                <a:latin typeface="Arial" charset="0"/>
              </a:rPr>
              <a:t>Κούτρας Αλ.</a:t>
            </a:r>
          </a:p>
          <a:p>
            <a:pPr>
              <a:lnSpc>
                <a:spcPct val="90000"/>
              </a:lnSpc>
            </a:pPr>
            <a:r>
              <a:rPr lang="el-GR" sz="2800" b="1" smtClean="0">
                <a:latin typeface="Arial" charset="0"/>
              </a:rPr>
              <a:t>Ουρανή Σ.</a:t>
            </a:r>
          </a:p>
          <a:p>
            <a:pPr>
              <a:lnSpc>
                <a:spcPct val="90000"/>
              </a:lnSpc>
            </a:pPr>
            <a:r>
              <a:rPr lang="el-GR" sz="2800" b="1" smtClean="0">
                <a:latin typeface="Arial" charset="0"/>
              </a:rPr>
              <a:t>Σεϊταρίδης Γ.</a:t>
            </a:r>
          </a:p>
          <a:p>
            <a:pPr>
              <a:lnSpc>
                <a:spcPct val="90000"/>
              </a:lnSpc>
            </a:pPr>
            <a:endParaRPr lang="el-GR" sz="2800" b="1" smtClean="0">
              <a:latin typeface="Arial" charset="0"/>
            </a:endParaRPr>
          </a:p>
        </p:txBody>
      </p:sp>
    </p:spTree>
  </p:cSld>
  <p:clrMapOvr>
    <a:masterClrMapping/>
  </p:clrMapOvr>
  <p:transition>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a:spLocks noGrp="1"/>
          </p:cNvSpPr>
          <p:nvPr>
            <p:ph type="title" idx="4294967295"/>
          </p:nvPr>
        </p:nvSpPr>
        <p:spPr bwMode="auto">
          <a:ln w="9525"/>
        </p:spPr>
        <p:txBody>
          <a:bodyPr wrap="square" lIns="91440" tIns="45720" rIns="91440" bIns="45720" numCol="1" compatLnSpc="1">
            <a:prstTxWarp prst="textNoShape">
              <a:avLst/>
            </a:prstTxWarp>
          </a:bodyPr>
          <a:lstStyle/>
          <a:p>
            <a:pPr eaLnBrk="1" hangingPunct="1">
              <a:defRPr/>
            </a:pPr>
            <a:r>
              <a:rPr lang="el-GR" sz="3800" b="1" i="1" smtClean="0">
                <a:ln>
                  <a:noFill/>
                </a:ln>
                <a:solidFill>
                  <a:schemeClr val="bg1"/>
                </a:solidFill>
                <a:effectLst/>
              </a:rPr>
              <a:t>-ΙΣΤΟΡΙΟΓΡΑΦΟΙ</a:t>
            </a:r>
            <a:br>
              <a:rPr lang="el-GR" sz="3800" b="1" i="1" smtClean="0">
                <a:ln>
                  <a:noFill/>
                </a:ln>
                <a:solidFill>
                  <a:schemeClr val="bg1"/>
                </a:solidFill>
                <a:effectLst/>
              </a:rPr>
            </a:br>
            <a:r>
              <a:rPr lang="el-GR" sz="3800" b="1" i="1" smtClean="0">
                <a:ln>
                  <a:noFill/>
                </a:ln>
                <a:solidFill>
                  <a:schemeClr val="bg1"/>
                </a:solidFill>
                <a:effectLst/>
              </a:rPr>
              <a:t>-ΘΟΥΚΥΔΙΔΗΣ</a:t>
            </a:r>
          </a:p>
        </p:txBody>
      </p:sp>
      <p:sp>
        <p:nvSpPr>
          <p:cNvPr id="25602" name="2 - Θέση περιεχομένου"/>
          <p:cNvSpPr>
            <a:spLocks noGrp="1"/>
          </p:cNvSpPr>
          <p:nvPr>
            <p:ph type="body" idx="1"/>
          </p:nvPr>
        </p:nvSpPr>
        <p:spPr>
          <a:xfrm>
            <a:off x="457200" y="1447800"/>
            <a:ext cx="8229600" cy="4678363"/>
          </a:xfrm>
        </p:spPr>
        <p:txBody>
          <a:bodyPr/>
          <a:lstStyle/>
          <a:p>
            <a:pPr lvl="1" eaLnBrk="1" hangingPunct="1">
              <a:lnSpc>
                <a:spcPct val="90000"/>
              </a:lnSpc>
              <a:buFont typeface="Wingdings 2" pitchFamily="18" charset="2"/>
              <a:buNone/>
            </a:pPr>
            <a:endParaRPr lang="el-GR" sz="2900" smtClean="0"/>
          </a:p>
          <a:p>
            <a:pPr eaLnBrk="1" hangingPunct="1">
              <a:lnSpc>
                <a:spcPct val="90000"/>
              </a:lnSpc>
            </a:pPr>
            <a:endParaRPr lang="el-GR" sz="3000" smtClean="0"/>
          </a:p>
        </p:txBody>
      </p:sp>
      <p:sp>
        <p:nvSpPr>
          <p:cNvPr id="25603" name="3 - Θέση περιεχομένου"/>
          <p:cNvSpPr>
            <a:spLocks noGrp="1"/>
          </p:cNvSpPr>
          <p:nvPr>
            <p:ph sz="half" idx="2"/>
          </p:nvPr>
        </p:nvSpPr>
        <p:spPr>
          <a:xfrm>
            <a:off x="395288" y="1557338"/>
            <a:ext cx="8748712" cy="4572000"/>
          </a:xfrm>
        </p:spPr>
        <p:txBody>
          <a:bodyPr/>
          <a:lstStyle/>
          <a:p>
            <a:pPr eaLnBrk="1" hangingPunct="1">
              <a:lnSpc>
                <a:spcPct val="90000"/>
              </a:lnSpc>
            </a:pPr>
            <a:r>
              <a:rPr lang="el-GR" sz="3200" smtClean="0"/>
              <a:t>-</a:t>
            </a:r>
            <a:r>
              <a:rPr lang="el-GR" sz="3200" b="1" i="1" smtClean="0"/>
              <a:t>Θουκυδίδης</a:t>
            </a:r>
            <a:endParaRPr lang="el-GR" sz="3200" smtClean="0"/>
          </a:p>
          <a:p>
            <a:pPr eaLnBrk="1" hangingPunct="1">
              <a:lnSpc>
                <a:spcPct val="90000"/>
              </a:lnSpc>
            </a:pPr>
            <a:r>
              <a:rPr lang="el-GR" sz="3200" smtClean="0"/>
              <a:t>  </a:t>
            </a:r>
            <a:r>
              <a:rPr lang="el-GR" sz="3200" smtClean="0">
                <a:solidFill>
                  <a:srgbClr val="FFFF00"/>
                </a:solidFill>
              </a:rPr>
              <a:t>Ο </a:t>
            </a:r>
            <a:r>
              <a:rPr lang="el-GR" sz="3200" u="sng" smtClean="0">
                <a:solidFill>
                  <a:srgbClr val="FFFF00"/>
                </a:solidFill>
              </a:rPr>
              <a:t>Θουκυδίδης</a:t>
            </a:r>
            <a:r>
              <a:rPr lang="el-GR" sz="3200" smtClean="0">
                <a:solidFill>
                  <a:srgbClr val="FFFF00"/>
                </a:solidFill>
              </a:rPr>
              <a:t> (περίπου 460 -398 π.Χ.) ήταν αρχαίος </a:t>
            </a:r>
            <a:r>
              <a:rPr lang="el-GR" sz="3200" u="sng" smtClean="0">
                <a:solidFill>
                  <a:srgbClr val="FFFF00"/>
                </a:solidFill>
              </a:rPr>
              <a:t>Έλληνας ιστορικός</a:t>
            </a:r>
            <a:r>
              <a:rPr lang="el-GR" sz="3200" smtClean="0"/>
              <a:t>, παγκοσμίως </a:t>
            </a:r>
            <a:r>
              <a:rPr lang="el-GR" sz="3200" u="sng" smtClean="0">
                <a:solidFill>
                  <a:srgbClr val="FFFF00"/>
                </a:solidFill>
              </a:rPr>
              <a:t>γνωστός για τη συγγραφή της Ιστορίας του</a:t>
            </a:r>
            <a:r>
              <a:rPr lang="el-GR" sz="3200" smtClean="0">
                <a:solidFill>
                  <a:srgbClr val="FFFF00"/>
                </a:solidFill>
              </a:rPr>
              <a:t> </a:t>
            </a:r>
            <a:r>
              <a:rPr lang="el-GR" sz="3200" u="sng" smtClean="0">
                <a:solidFill>
                  <a:srgbClr val="FFFF00"/>
                </a:solidFill>
              </a:rPr>
              <a:t>Πελοποννησιακού Πολέμου</a:t>
            </a:r>
            <a:r>
              <a:rPr lang="el-GR" sz="3200" smtClean="0"/>
              <a:t>. Πρόκειται για ένα κλασικό ιστορικό έργο, το πρώτο στο είδος του, που αφηγείται τα γεγονότα του πολέμου μεταξύ της Αθήνας και της Σπάρτης (Πελοποννησιακός Πόλεμος, 431 - 404 π.Χ.).</a:t>
            </a:r>
          </a:p>
          <a:p>
            <a:pPr eaLnBrk="1" hangingPunct="1">
              <a:lnSpc>
                <a:spcPct val="90000"/>
              </a:lnSpc>
            </a:pPr>
            <a:endParaRPr lang="el-GR" sz="3200" smtClean="0"/>
          </a:p>
        </p:txBody>
      </p:sp>
    </p:spTree>
  </p:cSld>
  <p:clrMapOvr>
    <a:masterClrMapping/>
  </p:clrMapOvr>
  <p:transition>
    <p:strip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229600" cy="1219200"/>
          </a:xfrm>
        </p:spPr>
        <p:txBody>
          <a:bodyPr>
            <a:normAutofit fontScale="90000"/>
          </a:bodyPr>
          <a:lstStyle/>
          <a:p>
            <a:pPr algn="ctr" eaLnBrk="1" fontAlgn="auto" hangingPunct="1">
              <a:spcAft>
                <a:spcPts val="0"/>
              </a:spcAft>
              <a:defRPr/>
            </a:pPr>
            <a:r>
              <a:rPr lang="el-GR" sz="4400" b="1" smtClean="0">
                <a:solidFill>
                  <a:schemeClr val="bg1"/>
                </a:solidFill>
              </a:rPr>
              <a:t>- ΡΗΤΟΡΙΚΗ-</a:t>
            </a:r>
            <a:r>
              <a:rPr lang="el-GR" b="1" u="sng" smtClean="0">
                <a:solidFill>
                  <a:schemeClr val="bg1"/>
                </a:solidFill>
              </a:rPr>
              <a:t>ΙΣΤΟΡΙΑ ΡΗΤΟΡΙΚΗΣ</a:t>
            </a:r>
            <a:r>
              <a:rPr lang="el-GR" smtClean="0"/>
              <a:t/>
            </a:r>
            <a:br>
              <a:rPr lang="el-GR" smtClean="0"/>
            </a:br>
            <a:endParaRPr lang="el-GR"/>
          </a:p>
        </p:txBody>
      </p:sp>
      <p:sp>
        <p:nvSpPr>
          <p:cNvPr id="26626" name="2 - Θέση περιεχομένου"/>
          <p:cNvSpPr>
            <a:spLocks noGrp="1"/>
          </p:cNvSpPr>
          <p:nvPr>
            <p:ph idx="1"/>
          </p:nvPr>
        </p:nvSpPr>
        <p:spPr/>
        <p:txBody>
          <a:bodyPr/>
          <a:lstStyle/>
          <a:p>
            <a:pPr eaLnBrk="1" hangingPunct="1">
              <a:buFont typeface="Wingdings 2" pitchFamily="18" charset="2"/>
              <a:buNone/>
            </a:pPr>
            <a:r>
              <a:rPr lang="el-GR" sz="2000" smtClean="0"/>
              <a:t>        </a:t>
            </a:r>
            <a:r>
              <a:rPr lang="el-GR" sz="2400" smtClean="0"/>
              <a:t>Με τον όρο </a:t>
            </a:r>
            <a:r>
              <a:rPr lang="el-GR" sz="2400" u="sng" smtClean="0">
                <a:solidFill>
                  <a:srgbClr val="FFFF00"/>
                </a:solidFill>
              </a:rPr>
              <a:t>Ρητορική, (από την ελληνική λέξη ρήτωρ),</a:t>
            </a:r>
            <a:r>
              <a:rPr lang="el-GR" sz="2400" smtClean="0"/>
              <a:t> στο σύγχρονο εννοιολογικό του πλαίσιο εννοείται εκείνος ο τομέας μελέτης και τεχνικής που ασχολείται με τη σύνθεση του προφορικού και του γραπτού λόγου στις σύγχρονες μορφές εκφοράς του, προκειμένου να καταστεί μέσον πειστικότητας και αποτελεσματικότητας επί κάποιου αιτίου. Η ρητορική είναι μια πολυσύνθετη τεχνική σπουδή. Ιστορικά </a:t>
            </a:r>
            <a:r>
              <a:rPr lang="el-GR" sz="2400" smtClean="0">
                <a:solidFill>
                  <a:srgbClr val="FFFF00"/>
                </a:solidFill>
              </a:rPr>
              <a:t>η </a:t>
            </a:r>
            <a:r>
              <a:rPr lang="el-GR" sz="2400" u="sng" smtClean="0">
                <a:solidFill>
                  <a:srgbClr val="FFFF00"/>
                </a:solidFill>
              </a:rPr>
              <a:t>κλασική ρητορική ανάγεται στη σχολή των προσωκρατικών φιλοσόφων και τους Σοφιστές</a:t>
            </a:r>
            <a:r>
              <a:rPr lang="el-GR" sz="2400" u="sng" smtClean="0"/>
              <a:t>.</a:t>
            </a:r>
            <a:r>
              <a:rPr lang="el-GR" sz="2400" smtClean="0"/>
              <a:t> Στους αρχαίους και μεσαιωνικούς χρόνους η γραμματική σχετιζόταν με την ακριβή και αποτελεσματική χρήση της γλώσσας μέσω της μελέτης και της κριτικής συγκεκριμένων φιλολογικών μοντέλων.</a:t>
            </a:r>
          </a:p>
          <a:p>
            <a:pPr eaLnBrk="1" hangingPunct="1">
              <a:buFont typeface="Wingdings 2" pitchFamily="18" charset="2"/>
              <a:buNone/>
            </a:pPr>
            <a:endParaRPr lang="el-GR" sz="2400" smtClean="0"/>
          </a:p>
        </p:txBody>
      </p:sp>
    </p:spTree>
  </p:cSld>
  <p:clrMapOvr>
    <a:masterClrMapping/>
  </p:clrMapOvr>
  <p:transition>
    <p:strip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bwMode="auto">
          <a:ln w="9525"/>
        </p:spPr>
        <p:txBody>
          <a:bodyPr wrap="square" lIns="91440" tIns="45720" rIns="91440" bIns="45720" numCol="1" compatLnSpc="1">
            <a:prstTxWarp prst="textNoShape">
              <a:avLst/>
            </a:prstTxWarp>
          </a:bodyPr>
          <a:lstStyle/>
          <a:p>
            <a:pPr>
              <a:defRPr/>
            </a:pPr>
            <a:r>
              <a:rPr lang="el-GR" sz="3500" b="1" i="1" u="sng" smtClean="0">
                <a:ln>
                  <a:noFill/>
                </a:ln>
                <a:solidFill>
                  <a:schemeClr val="accent1"/>
                </a:solidFill>
                <a:effectLst/>
              </a:rPr>
              <a:t>4)ΜΙΑ ΗΜΕΡΑ ΑΠΟ ΤΗ ΖΩΗ ΕΝΟΣ ΑΘΗΝΑΙΟΥ</a:t>
            </a:r>
          </a:p>
        </p:txBody>
      </p:sp>
      <p:sp>
        <p:nvSpPr>
          <p:cNvPr id="27650" name="Rectangle 3"/>
          <p:cNvSpPr>
            <a:spLocks noGrp="1"/>
          </p:cNvSpPr>
          <p:nvPr>
            <p:ph type="body" idx="1"/>
          </p:nvPr>
        </p:nvSpPr>
        <p:spPr>
          <a:xfrm>
            <a:off x="457200" y="1447800"/>
            <a:ext cx="8229600" cy="4678363"/>
          </a:xfrm>
        </p:spPr>
        <p:txBody>
          <a:bodyPr/>
          <a:lstStyle/>
          <a:p>
            <a:pPr>
              <a:lnSpc>
                <a:spcPct val="80000"/>
              </a:lnSpc>
            </a:pPr>
            <a:r>
              <a:rPr lang="el-GR" sz="2700" smtClean="0"/>
              <a:t>Στην Αθήνα η μέρα αρχίζει όπως στη φύση, με την ανατολή του ήλιου. </a:t>
            </a:r>
            <a:r>
              <a:rPr lang="el-GR" sz="2700" u="sng" smtClean="0">
                <a:solidFill>
                  <a:srgbClr val="FFFF00"/>
                </a:solidFill>
              </a:rPr>
              <a:t>Στον Αθηναίο δεν άρεσε η τεμπελιά.</a:t>
            </a:r>
            <a:r>
              <a:rPr lang="el-GR" sz="2700" smtClean="0"/>
              <a:t> Πλούσιος ή φτωχός, σηκωνόταν μόλις φώτιζε η μέρα. Αλλιώς ούτε ήταν δυνατό. Η ζωή της Αθήνας ήταν έτσι ρυθμισμένη, που εκείνος που θα επέτρεπε στον εαυτό του να τεμπελιάσει τις πρώτες ώρες της μέρας δεν θα</a:t>
            </a:r>
            <a:r>
              <a:rPr lang="el-GR" sz="2700" smtClean="0">
                <a:latin typeface="Arial" charset="0"/>
              </a:rPr>
              <a:t> </a:t>
            </a:r>
            <a:r>
              <a:rPr lang="el-GR" sz="2700" smtClean="0"/>
              <a:t>βρισκε κανέναν στο σπίτι. </a:t>
            </a:r>
            <a:r>
              <a:rPr lang="el-GR" sz="2700" u="sng" smtClean="0">
                <a:solidFill>
                  <a:srgbClr val="FFFF00"/>
                </a:solidFill>
              </a:rPr>
              <a:t>Συνήθως πιστεύουν ότι οι Έλληνες ντύνονταν στα λευκά, αλλά αυτή η γνώμη είναι λαθεμένη</a:t>
            </a:r>
            <a:r>
              <a:rPr lang="en-US" sz="2700" u="sng" smtClean="0">
                <a:solidFill>
                  <a:srgbClr val="FFFF00"/>
                </a:solidFill>
              </a:rPr>
              <a:t>.</a:t>
            </a:r>
            <a:r>
              <a:rPr lang="el-GR" sz="2700" u="sng" smtClean="0">
                <a:solidFill>
                  <a:srgbClr val="FFFF00"/>
                </a:solidFill>
              </a:rPr>
              <a:t>  Η ενδυμασία ήταν κατασκευασμένη από υφάσματα με ζωηρά χρώματα</a:t>
            </a:r>
            <a:r>
              <a:rPr lang="el-GR" sz="2700" smtClean="0"/>
              <a:t>, κάποτε μάλιστα από πολλά χρώματα (ειδικότερα η ενδυμασία των νέων) : πορφυρό, κόκκινο, πράσινο και γαλάζιο</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bwMode="auto">
          <a:ln w="9525"/>
        </p:spPr>
        <p:txBody>
          <a:bodyPr wrap="square" lIns="91440" tIns="45720" rIns="91440" bIns="45720" numCol="1" compatLnSpc="1">
            <a:prstTxWarp prst="textNoShape">
              <a:avLst/>
            </a:prstTxWarp>
          </a:bodyPr>
          <a:lstStyle/>
          <a:p>
            <a:pPr>
              <a:defRPr/>
            </a:pPr>
            <a:r>
              <a:rPr lang="el-GR" smtClean="0">
                <a:ln>
                  <a:noFill/>
                </a:ln>
                <a:effectLst/>
                <a:latin typeface="Arial" charset="0"/>
              </a:rPr>
              <a:t>5) </a:t>
            </a:r>
            <a:r>
              <a:rPr lang="el-GR" b="1" smtClean="0">
                <a:ln>
                  <a:noFill/>
                </a:ln>
                <a:effectLst/>
                <a:latin typeface="Arial" charset="0"/>
              </a:rPr>
              <a:t>ΓΑΜΟΣ</a:t>
            </a:r>
          </a:p>
        </p:txBody>
      </p:sp>
      <p:sp>
        <p:nvSpPr>
          <p:cNvPr id="28674" name="Rectangle 3"/>
          <p:cNvSpPr>
            <a:spLocks noGrp="1"/>
          </p:cNvSpPr>
          <p:nvPr>
            <p:ph type="body" idx="1"/>
          </p:nvPr>
        </p:nvSpPr>
        <p:spPr>
          <a:xfrm>
            <a:off x="457200" y="1447800"/>
            <a:ext cx="8229600" cy="4678363"/>
          </a:xfrm>
        </p:spPr>
        <p:txBody>
          <a:bodyPr/>
          <a:lstStyle/>
          <a:p>
            <a:pPr>
              <a:lnSpc>
                <a:spcPct val="80000"/>
              </a:lnSpc>
            </a:pPr>
            <a:r>
              <a:rPr lang="el-GR" smtClean="0"/>
              <a:t>Σ' όλα τα ελληνικά κράτη ο γάμος κατοχυρωνόταν με νόμο. Η γυναίκα ήταν πολίτισσα και σαν τέτοια προστατευόταν από την ασπίδα των νόμων της πόλης- κράτους. Ένας πολίτης επιτρεπόταν να παντρευτεί μονάχα με μια πολίτισσα και μόνο τα παιδιά της νόμιμης συζύγου του κληρονομούσαν το όνομα και την περιουσία. </a:t>
            </a:r>
            <a:r>
              <a:rPr lang="el-GR" u="sng" smtClean="0">
                <a:solidFill>
                  <a:srgbClr val="FFFF00"/>
                </a:solidFill>
              </a:rPr>
              <a:t>Η μονογαμία αποτελούσε θεμελιακή αρχή του γάμου στους έλληνες</a:t>
            </a:r>
            <a:r>
              <a:rPr lang="el-GR" smtClean="0">
                <a:solidFill>
                  <a:srgbClr val="FFFF00"/>
                </a:solidFill>
              </a:rPr>
              <a:t>. </a:t>
            </a:r>
            <a:r>
              <a:rPr lang="el-GR" u="sng" smtClean="0">
                <a:solidFill>
                  <a:srgbClr val="FFFF00"/>
                </a:solidFill>
              </a:rPr>
              <a:t>Απαγορευόταν στους αθηναίους να παντρευτούν με μια ξένη</a:t>
            </a:r>
            <a:r>
              <a:rPr lang="el-GR" smtClean="0">
                <a:solidFill>
                  <a:srgbClr val="FFFF00"/>
                </a:solidFill>
              </a:rPr>
              <a:t>.</a:t>
            </a:r>
            <a:r>
              <a:rPr lang="el-GR" smtClean="0"/>
              <a:t> Πρώτη φροντίδα της νεαρής συζύγου στο καινούργιο της σπίτι είναι να κάνει ιερές σπονδές μπροστά στην εστία και τα εμβλήματα των προγόνων του συζύγου, που έγιναν τώρα και δικοί της πρόγονοι. Μια χορωδία κοριτσιών τραγουδάει ένα επιθαλάμιο, η τελετή τελειώνει. </a:t>
            </a:r>
          </a:p>
          <a:p>
            <a:pPr>
              <a:lnSpc>
                <a:spcPct val="80000"/>
              </a:lnSpc>
            </a:pPr>
            <a:endParaRPr lang="el-GR" sz="2000" smtClean="0"/>
          </a:p>
        </p:txBody>
      </p:sp>
    </p:spTree>
  </p:cSld>
  <p:clrMapOvr>
    <a:masterClrMapping/>
  </p:clrMapOvr>
  <p:transition>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bwMode="auto">
          <a:ln w="9525"/>
        </p:spPr>
        <p:txBody>
          <a:bodyPr wrap="square" lIns="91440" tIns="45720" rIns="91440" bIns="45720" numCol="1" compatLnSpc="1">
            <a:prstTxWarp prst="textNoShape">
              <a:avLst/>
            </a:prstTxWarp>
          </a:bodyPr>
          <a:lstStyle/>
          <a:p>
            <a:pPr>
              <a:defRPr/>
            </a:pPr>
            <a:r>
              <a:rPr lang="el-GR" smtClean="0">
                <a:ln>
                  <a:noFill/>
                </a:ln>
                <a:effectLst/>
                <a:latin typeface="Arial" charset="0"/>
              </a:rPr>
              <a:t>ΓΑΜΟΣ</a:t>
            </a:r>
          </a:p>
        </p:txBody>
      </p:sp>
      <p:sp>
        <p:nvSpPr>
          <p:cNvPr id="29698" name="Rectangle 3"/>
          <p:cNvSpPr>
            <a:spLocks noGrp="1"/>
          </p:cNvSpPr>
          <p:nvPr>
            <p:ph type="body" idx="1"/>
          </p:nvPr>
        </p:nvSpPr>
        <p:spPr>
          <a:xfrm>
            <a:off x="457200" y="1447800"/>
            <a:ext cx="8229600" cy="4678363"/>
          </a:xfrm>
        </p:spPr>
        <p:txBody>
          <a:bodyPr/>
          <a:lstStyle/>
          <a:p>
            <a:pPr>
              <a:lnSpc>
                <a:spcPct val="80000"/>
              </a:lnSpc>
            </a:pPr>
            <a:r>
              <a:rPr lang="el-GR" sz="2800" smtClean="0"/>
              <a:t>Τη δεύτερη μέρα το νεαρό ζευγάρι δέχεται τους φίλους. Κάποτε οι φίλοι τους κάνουν την τιμή να τους τραγουδήσουν εωθινό τραγούδι. Η μέρα αυτή λέγεται μέρα της αποκάλυψης. Τον πέπλο η νεαρή νιόπαντρη θα τον δωρίσει στην </a:t>
            </a:r>
            <a:r>
              <a:rPr lang="el-GR" sz="2800" smtClean="0">
                <a:latin typeface="Arial" charset="0"/>
              </a:rPr>
              <a:t>Ή</a:t>
            </a:r>
            <a:r>
              <a:rPr lang="el-GR" sz="2800" smtClean="0"/>
              <a:t>ρα, παρακαλώντας τη θεά να της χαρίσει ευτυχισμένη οικογενειακή ζωή. Έτσι λοιπόν </a:t>
            </a:r>
            <a:r>
              <a:rPr lang="el-GR" sz="2800" u="sng" smtClean="0">
                <a:solidFill>
                  <a:srgbClr val="FFFF00"/>
                </a:solidFill>
              </a:rPr>
              <a:t>η νεαρή σύζυγος βγάζει τον πέπλο και παρουσιάζεται μπροστά στους καλεσμένους που ήρθαν με τα γαμήλια δώρα. Τα δώρα είναι κάθε λογής: ζωγραφιστά αγγεία, σανδάλια</a:t>
            </a:r>
            <a:r>
              <a:rPr lang="el-GR" sz="2800" u="sng" smtClean="0"/>
              <a:t>,</a:t>
            </a:r>
            <a:r>
              <a:rPr lang="el-GR" sz="2800" smtClean="0"/>
              <a:t> καθρέφτες, χτένες, αρώματα κι άλλα αντικείμενα. Τώρα η νεαρή γυναίκα έγινε οικοδέσποινα. </a:t>
            </a:r>
          </a:p>
          <a:p>
            <a:pPr>
              <a:lnSpc>
                <a:spcPct val="80000"/>
              </a:lnSpc>
            </a:pPr>
            <a:endParaRPr lang="el-GR" sz="2000" smtClean="0"/>
          </a:p>
        </p:txBody>
      </p:sp>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bwMode="auto">
          <a:ln w="9525"/>
        </p:spPr>
        <p:txBody>
          <a:bodyPr wrap="square" lIns="91440" tIns="45720" rIns="91440" bIns="45720" numCol="1" compatLnSpc="1">
            <a:prstTxWarp prst="textNoShape">
              <a:avLst/>
            </a:prstTxWarp>
          </a:bodyPr>
          <a:lstStyle/>
          <a:p>
            <a:pPr>
              <a:defRPr/>
            </a:pPr>
            <a:r>
              <a:rPr sz="3900" b="1" i="1" u="sng" smtClean="0">
                <a:ln>
                  <a:noFill/>
                </a:ln>
                <a:solidFill>
                  <a:schemeClr val="accent1"/>
                </a:solidFill>
                <a:effectLst/>
              </a:rPr>
              <a:t>6) </a:t>
            </a:r>
            <a:r>
              <a:rPr lang="el-GR" sz="3900" b="1" i="1" u="sng" smtClean="0">
                <a:ln>
                  <a:noFill/>
                </a:ln>
                <a:solidFill>
                  <a:schemeClr val="accent1"/>
                </a:solidFill>
                <a:effectLst/>
              </a:rPr>
              <a:t>ΗΘΕΣΗ ΤΗΣ ΓΥΝΑΙΚΑΣ ΣΤΗ ΚΛΑΣΙΚΗ ΑΘΗΝΑ</a:t>
            </a:r>
          </a:p>
        </p:txBody>
      </p:sp>
      <p:sp>
        <p:nvSpPr>
          <p:cNvPr id="30722" name="Rectangle 3"/>
          <p:cNvSpPr>
            <a:spLocks noGrp="1"/>
          </p:cNvSpPr>
          <p:nvPr>
            <p:ph type="body" idx="1"/>
          </p:nvPr>
        </p:nvSpPr>
        <p:spPr>
          <a:xfrm>
            <a:off x="457200" y="1447800"/>
            <a:ext cx="8229600" cy="4678363"/>
          </a:xfrm>
        </p:spPr>
        <p:txBody>
          <a:bodyPr/>
          <a:lstStyle/>
          <a:p>
            <a:pPr>
              <a:lnSpc>
                <a:spcPct val="90000"/>
              </a:lnSpc>
            </a:pPr>
            <a:r>
              <a:rPr lang="el-GR" sz="2400" u="sng" smtClean="0">
                <a:solidFill>
                  <a:srgbClr val="FFFF00"/>
                </a:solidFill>
              </a:rPr>
              <a:t>Ο Ευριπίδης υποστήριζε ότι η γυναίκα δεν γίνεται πιο καλή αν ξέρει πολλά. Το κορίτσι μάθαινε να πλέκει, να υφαίνει, να κεντάει,</a:t>
            </a:r>
            <a:r>
              <a:rPr lang="el-GR" sz="2400" smtClean="0"/>
              <a:t> να μαγειρεύει νόστιμα φαγητά, να μπορεί να τα κάνει όλα με τα χέρια του. .έπειτα του έδειχναν πώς να κρατάει γερά από τα ηνία τις δούλες και πώς διευθύνεται το νοικοκυριό. Κι η αγωγή του σταματούσε εδώ. Να βλέπει όσο το δυνατό λιγότερα, να ακούει όσο το δυνατό λιγότερα και να θέτει όσο το δυνατό λιγότερες ερωτήσεις. Έτσι εννοούσε ο Ξενοφώντας την ιδανική αγωγή των κοριτσιών. Αποστολή της γυναίκας ήταν "να έχει τη φροντίδα του σπιτιού και να ακούει τον άντρα της".</a:t>
            </a:r>
          </a:p>
          <a:p>
            <a:pPr>
              <a:lnSpc>
                <a:spcPct val="80000"/>
              </a:lnSpc>
            </a:pPr>
            <a:endParaRPr lang="el-GR" sz="2400" smtClean="0"/>
          </a:p>
        </p:txBody>
      </p:sp>
    </p:spTree>
  </p:cSld>
  <p:clrMapOvr>
    <a:masterClrMapping/>
  </p:clrMapOvr>
  <p:transition>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bwMode="auto">
          <a:ln w="9525"/>
        </p:spPr>
        <p:txBody>
          <a:bodyPr wrap="square" lIns="91440" tIns="45720" rIns="91440" bIns="45720" numCol="1" compatLnSpc="1">
            <a:prstTxWarp prst="textNoShape">
              <a:avLst/>
            </a:prstTxWarp>
          </a:bodyPr>
          <a:lstStyle/>
          <a:p>
            <a:pPr>
              <a:defRPr/>
            </a:pPr>
            <a:r>
              <a:rPr lang="el-GR" smtClean="0">
                <a:ln>
                  <a:noFill/>
                </a:ln>
                <a:effectLst/>
                <a:latin typeface="Arial" charset="0"/>
              </a:rPr>
              <a:t>7) </a:t>
            </a:r>
            <a:r>
              <a:rPr lang="el-GR" b="1" smtClean="0">
                <a:ln>
                  <a:noFill/>
                </a:ln>
                <a:effectLst/>
                <a:latin typeface="Arial" charset="0"/>
              </a:rPr>
              <a:t>ΚΟΙΝΩΝΙΚΗ ΟΡΓΑΝΩΣΗ</a:t>
            </a:r>
          </a:p>
        </p:txBody>
      </p:sp>
      <p:sp>
        <p:nvSpPr>
          <p:cNvPr id="31746" name="Rectangle 3"/>
          <p:cNvSpPr>
            <a:spLocks noGrp="1"/>
          </p:cNvSpPr>
          <p:nvPr>
            <p:ph type="body" idx="1"/>
          </p:nvPr>
        </p:nvSpPr>
        <p:spPr>
          <a:xfrm>
            <a:off x="457200" y="1447800"/>
            <a:ext cx="8229600" cy="4678363"/>
          </a:xfrm>
        </p:spPr>
        <p:txBody>
          <a:bodyPr/>
          <a:lstStyle/>
          <a:p>
            <a:pPr>
              <a:lnSpc>
                <a:spcPct val="80000"/>
              </a:lnSpc>
            </a:pPr>
            <a:r>
              <a:rPr lang="el-GR" u="sng" smtClean="0">
                <a:solidFill>
                  <a:srgbClr val="FFFF00"/>
                </a:solidFill>
              </a:rPr>
              <a:t>Οι Αθηναίοι της Κλασικής περιόδου αντιλαμβάνονταν την </a:t>
            </a:r>
            <a:r>
              <a:rPr lang="el-GR" u="sng" smtClean="0">
                <a:solidFill>
                  <a:srgbClr val="FFFF00"/>
                </a:solidFill>
                <a:hlinkClick r:id="rId2"/>
              </a:rPr>
              <a:t>πόλιν</a:t>
            </a:r>
            <a:r>
              <a:rPr lang="el-GR" u="sng" smtClean="0">
                <a:solidFill>
                  <a:srgbClr val="FFFF00"/>
                </a:solidFill>
              </a:rPr>
              <a:t> κυρίως ως το σύνολο των πολιτών της</a:t>
            </a:r>
            <a:r>
              <a:rPr lang="el-GR" smtClean="0"/>
              <a:t> και όχι ως γεωγραφική έκταση, η οποία χαρακτηριζόταν κατά κανόνα με τους όρους </a:t>
            </a:r>
            <a:r>
              <a:rPr lang="el-GR" i="1" u="sng" smtClean="0">
                <a:solidFill>
                  <a:srgbClr val="FFFF00"/>
                </a:solidFill>
              </a:rPr>
              <a:t>άστυ,</a:t>
            </a:r>
            <a:r>
              <a:rPr lang="el-GR" u="sng" smtClean="0">
                <a:solidFill>
                  <a:srgbClr val="FFFF00"/>
                </a:solidFill>
              </a:rPr>
              <a:t> όταν αναφέρονταν στην Aθήνα, και </a:t>
            </a:r>
            <a:r>
              <a:rPr lang="el-GR" i="1" u="sng" smtClean="0">
                <a:solidFill>
                  <a:srgbClr val="FFFF00"/>
                </a:solidFill>
              </a:rPr>
              <a:t>χώρα,</a:t>
            </a:r>
            <a:r>
              <a:rPr lang="el-GR" u="sng" smtClean="0">
                <a:solidFill>
                  <a:srgbClr val="FFFF00"/>
                </a:solidFill>
              </a:rPr>
              <a:t> όταν αναφέρονταν στο υπόλοιπο της Aττικής</a:t>
            </a:r>
            <a:r>
              <a:rPr lang="el-GR" smtClean="0">
                <a:solidFill>
                  <a:srgbClr val="FFFF00"/>
                </a:solidFill>
              </a:rPr>
              <a:t>. </a:t>
            </a:r>
            <a:br>
              <a:rPr lang="el-GR" smtClean="0">
                <a:solidFill>
                  <a:srgbClr val="FFFF00"/>
                </a:solidFill>
              </a:rPr>
            </a:br>
            <a:r>
              <a:rPr lang="el-GR" smtClean="0">
                <a:solidFill>
                  <a:srgbClr val="FFFF00"/>
                </a:solidFill>
              </a:rPr>
              <a:t>Ο </a:t>
            </a:r>
            <a:r>
              <a:rPr lang="el-GR" u="sng" smtClean="0">
                <a:solidFill>
                  <a:srgbClr val="FFFF00"/>
                </a:solidFill>
              </a:rPr>
              <a:t>πληθυσμός της Αττικής ανερχόταν, κατά την περίοδο της δημογραφικής ακμής της, σε 300.000-350.000 κατοίκους</a:t>
            </a:r>
            <a:r>
              <a:rPr lang="el-GR" smtClean="0">
                <a:solidFill>
                  <a:srgbClr val="FFFF00"/>
                </a:solidFill>
              </a:rPr>
              <a:t>.</a:t>
            </a:r>
            <a:r>
              <a:rPr lang="el-GR" smtClean="0"/>
              <a:t> Στην Αθήνα, η διάκριση των κατοίκων γινόταν με βάση τη δυνατότητα άσκησης των πολιτικών δικαιωμάτων. </a:t>
            </a:r>
            <a:r>
              <a:rPr lang="el-GR" smtClean="0">
                <a:solidFill>
                  <a:srgbClr val="FFFF00"/>
                </a:solidFill>
              </a:rPr>
              <a:t>Αθηναίοι </a:t>
            </a:r>
            <a:r>
              <a:rPr lang="el-GR" smtClean="0">
                <a:solidFill>
                  <a:srgbClr val="FFFF00"/>
                </a:solidFill>
                <a:hlinkClick r:id="rId3"/>
              </a:rPr>
              <a:t>πολίτες</a:t>
            </a:r>
            <a:r>
              <a:rPr lang="el-GR" smtClean="0">
                <a:solidFill>
                  <a:srgbClr val="FFFF00"/>
                </a:solidFill>
              </a:rPr>
              <a:t> ήταν</a:t>
            </a:r>
            <a:r>
              <a:rPr lang="el-GR" smtClean="0"/>
              <a:t>, σύμφωνα με το νόμο του Περικλή του 451 π.Χ., </a:t>
            </a:r>
            <a:r>
              <a:rPr lang="el-GR" u="sng" smtClean="0">
                <a:solidFill>
                  <a:srgbClr val="FFFF00"/>
                </a:solidFill>
              </a:rPr>
              <a:t>οι ενήλικοι άρρενες</a:t>
            </a:r>
            <a:r>
              <a:rPr lang="el-GR" smtClean="0">
                <a:solidFill>
                  <a:srgbClr val="FFFF00"/>
                </a:solidFill>
              </a:rPr>
              <a:t>, </a:t>
            </a:r>
            <a:r>
              <a:rPr lang="el-GR" u="sng" smtClean="0">
                <a:solidFill>
                  <a:srgbClr val="FFFF00"/>
                </a:solidFill>
              </a:rPr>
              <a:t>των οποίων και οι δύο γονείς κατάγονταν από τους δήμους της Aθήνας</a:t>
            </a:r>
            <a:r>
              <a:rPr lang="el-GR" smtClean="0">
                <a:solidFill>
                  <a:srgbClr val="FFFF00"/>
                </a:solidFill>
              </a:rPr>
              <a:t>,</a:t>
            </a:r>
            <a:r>
              <a:rPr lang="el-GR" smtClean="0"/>
              <a:t> και αριθμούσαν με βάση τους υψηλότερους υπολογισμούς μόνον 50.000.</a:t>
            </a:r>
          </a:p>
          <a:p>
            <a:pPr>
              <a:lnSpc>
                <a:spcPct val="80000"/>
              </a:lnSpc>
            </a:pPr>
            <a:endParaRPr lang="el-GR" smtClean="0"/>
          </a:p>
        </p:txBody>
      </p:sp>
    </p:spTree>
  </p:cSld>
  <p:clrMapOvr>
    <a:masterClrMapping/>
  </p:clrMapOvr>
  <p:transition>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bwMode="auto">
          <a:ln w="9525"/>
        </p:spPr>
        <p:txBody>
          <a:bodyPr wrap="square" lIns="91440" tIns="45720" rIns="91440" bIns="45720" numCol="1" compatLnSpc="1">
            <a:prstTxWarp prst="textNoShape">
              <a:avLst/>
            </a:prstTxWarp>
          </a:bodyPr>
          <a:lstStyle/>
          <a:p>
            <a:pPr>
              <a:defRPr/>
            </a:pPr>
            <a:r>
              <a:rPr lang="el-GR" b="1" smtClean="0">
                <a:ln>
                  <a:noFill/>
                </a:ln>
                <a:effectLst/>
                <a:latin typeface="Arial" charset="0"/>
              </a:rPr>
              <a:t>ΟΙΚΟΝΟΜΙΚΗ ΟΡΓΑΝΩΣΗ</a:t>
            </a:r>
          </a:p>
        </p:txBody>
      </p:sp>
      <p:sp>
        <p:nvSpPr>
          <p:cNvPr id="32770" name="Rectangle 3"/>
          <p:cNvSpPr>
            <a:spLocks noGrp="1"/>
          </p:cNvSpPr>
          <p:nvPr>
            <p:ph type="body" idx="1"/>
          </p:nvPr>
        </p:nvSpPr>
        <p:spPr>
          <a:xfrm>
            <a:off x="457200" y="1447800"/>
            <a:ext cx="8229600" cy="4678363"/>
          </a:xfrm>
        </p:spPr>
        <p:txBody>
          <a:bodyPr/>
          <a:lstStyle/>
          <a:p>
            <a:pPr>
              <a:lnSpc>
                <a:spcPct val="80000"/>
              </a:lnSpc>
            </a:pPr>
            <a:r>
              <a:rPr lang="el-GR" sz="2300" smtClean="0"/>
              <a:t>Στην αθηναϊκή οικονομία του 5ου και 4ου αιώνα π.Χ. οι παραδοσιακές και ασφαλείς πηγές εισοδήματος εξακολουθούν να είναι η εκμετάλλευση της </a:t>
            </a:r>
            <a:r>
              <a:rPr lang="el-GR" sz="2300" u="sng" smtClean="0">
                <a:hlinkClick r:id="rId2"/>
              </a:rPr>
              <a:t>εγγείου ιδιοκτησίας</a:t>
            </a:r>
            <a:r>
              <a:rPr lang="el-GR" sz="2300" smtClean="0"/>
              <a:t> και η γεωργία, ενώ συγχρόνως παρατηρείται και μία τυχοδιωκτική διάθεση που εκφράζεται μέσα από την εξέλιξη του </a:t>
            </a:r>
            <a:r>
              <a:rPr lang="el-GR" sz="2300" u="sng" smtClean="0">
                <a:hlinkClick r:id="rId3"/>
              </a:rPr>
              <a:t>εμπορίου</a:t>
            </a:r>
            <a:r>
              <a:rPr lang="el-GR" sz="2300" smtClean="0"/>
              <a:t> και την ανάπτυξη ενός </a:t>
            </a:r>
            <a:r>
              <a:rPr lang="el-GR" sz="2300" u="sng" smtClean="0">
                <a:hlinkClick r:id="rId4"/>
              </a:rPr>
              <a:t>τραπεζικού μηχανισμού</a:t>
            </a:r>
            <a:r>
              <a:rPr lang="el-GR" sz="2300" smtClean="0"/>
              <a:t>. </a:t>
            </a:r>
            <a:br>
              <a:rPr lang="el-GR" sz="2300" smtClean="0"/>
            </a:br>
            <a:r>
              <a:rPr lang="el-GR" sz="2300" smtClean="0"/>
              <a:t>Η καλλιέργεια της γης, τα εμπορικά ταξίδια, το </a:t>
            </a:r>
            <a:r>
              <a:rPr lang="el-GR" sz="2300" u="sng" smtClean="0">
                <a:hlinkClick r:id="rId5"/>
              </a:rPr>
              <a:t>δουλεμπόριο</a:t>
            </a:r>
            <a:r>
              <a:rPr lang="el-GR" sz="2300" smtClean="0"/>
              <a:t> καθώς και οι συμμαχικές εισφορές ενίσχυαν σημαντικά τόσο το ταμείο της πόλης όσο και τις ιδιωτικές περιουσίες. </a:t>
            </a:r>
            <a:br>
              <a:rPr lang="el-GR" sz="2300" smtClean="0"/>
            </a:br>
            <a:r>
              <a:rPr lang="el-GR" sz="2300" smtClean="0"/>
              <a:t>Ο επεκτατισμός και η εδραίωση της </a:t>
            </a:r>
            <a:r>
              <a:rPr lang="el-GR" sz="2300" u="sng" smtClean="0">
                <a:hlinkClick r:id="rId6"/>
              </a:rPr>
              <a:t>Αθηναϊκής ηγεμονίας</a:t>
            </a:r>
            <a:r>
              <a:rPr lang="el-GR" sz="2300" smtClean="0"/>
              <a:t> απέφεραν στην πόλη τεράστια κέρδη και της επέτρεψαν να υιοθετήσει μία πολιτική κοινωνικής πρόνοιας, παρά το γεγονός ότι βγήκε ηττημένη από τον Πελοποννησιακό πόλεμο. Έτσι εισήγαγε θεσμούς, όπως τα </a:t>
            </a:r>
            <a:r>
              <a:rPr lang="el-GR" sz="2300" u="sng" smtClean="0">
                <a:hlinkClick r:id="rId7"/>
              </a:rPr>
              <a:t>θεωρικά</a:t>
            </a:r>
            <a:r>
              <a:rPr lang="el-GR" sz="2300" smtClean="0"/>
              <a:t> και τους </a:t>
            </a:r>
            <a:r>
              <a:rPr lang="el-GR" sz="2300" u="sng" smtClean="0">
                <a:hlinkClick r:id="rId8"/>
              </a:rPr>
              <a:t>δημόσιους μισθούς</a:t>
            </a:r>
            <a:r>
              <a:rPr lang="el-GR" sz="2300" smtClean="0"/>
              <a:t>, προσφέροντας επιπλέον και μία ευκαιρία σε κάποιους πολίτες της να αυξήσουν τα εισοδήματά τους.</a:t>
            </a:r>
            <a:br>
              <a:rPr lang="el-GR" sz="2300" smtClean="0"/>
            </a:br>
            <a:endParaRPr lang="el-GR" sz="2300" smtClean="0"/>
          </a:p>
        </p:txBody>
      </p:sp>
    </p:spTree>
  </p:cSld>
  <p:clrMapOvr>
    <a:masterClrMapping/>
  </p:clrMapOvr>
  <p:transition>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bwMode="auto">
          <a:ln w="9525"/>
        </p:spPr>
        <p:txBody>
          <a:bodyPr wrap="square" lIns="91440" tIns="45720" rIns="91440" bIns="45720" numCol="1" compatLnSpc="1">
            <a:prstTxWarp prst="textNoShape">
              <a:avLst/>
            </a:prstTxWarp>
          </a:bodyPr>
          <a:lstStyle/>
          <a:p>
            <a:pPr>
              <a:defRPr/>
            </a:pPr>
            <a:r>
              <a:rPr lang="el-GR" b="1" smtClean="0">
                <a:ln>
                  <a:noFill/>
                </a:ln>
                <a:effectLst/>
                <a:latin typeface="Arial" charset="0"/>
              </a:rPr>
              <a:t>ΠΟΛΙΤΙΚΗ ΟΡΓΑΝΩΣΗ</a:t>
            </a:r>
          </a:p>
        </p:txBody>
      </p:sp>
      <p:sp>
        <p:nvSpPr>
          <p:cNvPr id="33794" name="Rectangle 3"/>
          <p:cNvSpPr>
            <a:spLocks noGrp="1"/>
          </p:cNvSpPr>
          <p:nvPr>
            <p:ph type="body" idx="1"/>
          </p:nvPr>
        </p:nvSpPr>
        <p:spPr>
          <a:xfrm>
            <a:off x="457200" y="1447800"/>
            <a:ext cx="8229600" cy="4678363"/>
          </a:xfrm>
        </p:spPr>
        <p:txBody>
          <a:bodyPr/>
          <a:lstStyle/>
          <a:p>
            <a:pPr>
              <a:lnSpc>
                <a:spcPct val="80000"/>
              </a:lnSpc>
            </a:pPr>
            <a:r>
              <a:rPr lang="el-GR" sz="2300" smtClean="0"/>
              <a:t>Η συμμετοχή της Αθήνας στους μηδικούς πολέμους και η συμβολή της στη νίκη των Ελλήνων κατά των Περσών την ανέδειξαν ως τη δύναμη που θα μπορούσε καλύτερα από οποιαδήποτε άλλη να εγγυηθεί την ειρήνη και την ελευθερία στο Αιγαίο. Tην περίοδο αυτή, που είναι γνωστή ως </a:t>
            </a:r>
            <a:r>
              <a:rPr lang="el-GR" sz="2300" u="sng" smtClean="0">
                <a:hlinkClick r:id="rId2"/>
              </a:rPr>
              <a:t>Πεντηκονταετία</a:t>
            </a:r>
            <a:r>
              <a:rPr lang="el-GR" sz="2300" smtClean="0"/>
              <a:t>, η Αθήνα συγκέντρωσε γύρω της πολλές ελληνικές πόλεις, οι οποίες αναγνώρισαν την κυριαρχία της, </a:t>
            </a:r>
            <a:r>
              <a:rPr lang="el-GR" sz="2500" u="sng" smtClean="0">
                <a:solidFill>
                  <a:srgbClr val="FFFF00"/>
                </a:solidFill>
              </a:rPr>
              <a:t>και δημιούργησε τη </a:t>
            </a:r>
            <a:r>
              <a:rPr lang="el-GR" sz="2500" u="sng" smtClean="0">
                <a:solidFill>
                  <a:srgbClr val="FFFF00"/>
                </a:solidFill>
                <a:hlinkClick r:id="rId3"/>
              </a:rPr>
              <a:t>Συμμαχία της Δήλου</a:t>
            </a:r>
            <a:r>
              <a:rPr lang="el-GR" sz="2500" u="sng" smtClean="0">
                <a:solidFill>
                  <a:srgbClr val="FFFF00"/>
                </a:solidFill>
              </a:rPr>
              <a:t> (478/7 π.Χ.). </a:t>
            </a:r>
            <a:br>
              <a:rPr lang="el-GR" sz="2500" u="sng" smtClean="0">
                <a:solidFill>
                  <a:srgbClr val="FFFF00"/>
                </a:solidFill>
              </a:rPr>
            </a:br>
            <a:endParaRPr lang="el-GR" sz="2500" u="sng" smtClean="0">
              <a:solidFill>
                <a:srgbClr val="FFFF00"/>
              </a:solidFill>
              <a:latin typeface="Arial" charset="0"/>
            </a:endParaRPr>
          </a:p>
          <a:p>
            <a:pPr>
              <a:lnSpc>
                <a:spcPct val="80000"/>
              </a:lnSpc>
            </a:pPr>
            <a:r>
              <a:rPr lang="el-GR" sz="2300" smtClean="0"/>
              <a:t>Στις εξωτερικές της υποθέσεις, </a:t>
            </a:r>
            <a:r>
              <a:rPr lang="el-GR" sz="2300" u="sng" smtClean="0"/>
              <a:t>ο </a:t>
            </a:r>
            <a:r>
              <a:rPr lang="el-GR" sz="2300" u="sng" smtClean="0">
                <a:solidFill>
                  <a:srgbClr val="FFFF00"/>
                </a:solidFill>
              </a:rPr>
              <a:t>αθηναϊκός επεκτατισμός προκάλεσε την αντίδραση των σύμμαχων πόλεων και προετοίμασε το έδαφος για την έκρηξη του </a:t>
            </a:r>
            <a:r>
              <a:rPr lang="el-GR" sz="2300" u="sng" smtClean="0">
                <a:solidFill>
                  <a:srgbClr val="FFFF00"/>
                </a:solidFill>
                <a:hlinkClick r:id="rId4"/>
              </a:rPr>
              <a:t>Πελοποννησιακού πολέμου</a:t>
            </a:r>
            <a:r>
              <a:rPr lang="el-GR" sz="2300" u="sng" smtClean="0">
                <a:solidFill>
                  <a:srgbClr val="FFFF00"/>
                </a:solidFill>
              </a:rPr>
              <a:t>,</a:t>
            </a:r>
            <a:r>
              <a:rPr lang="el-GR" sz="2300" smtClean="0"/>
              <a:t> στον οποίο συγκρούστηκαν κυρίως η Αθήνα και η Σπάρτη προκαλώντας όμως και την ακούσια ή εκούσια συμμετοχή των συμμάχων τους.</a:t>
            </a:r>
          </a:p>
          <a:p>
            <a:endParaRPr lang="el-GR" sz="2200" smtClean="0"/>
          </a:p>
        </p:txBody>
      </p:sp>
    </p:spTree>
  </p:cSld>
  <p:clrMapOvr>
    <a:masterClrMapping/>
  </p:clrMapOvr>
  <p:transition>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bwMode="auto">
          <a:ln w="9525"/>
        </p:spPr>
        <p:txBody>
          <a:bodyPr wrap="square" lIns="91440" tIns="45720" rIns="91440" bIns="45720" numCol="1" compatLnSpc="1">
            <a:prstTxWarp prst="textNoShape">
              <a:avLst/>
            </a:prstTxWarp>
          </a:bodyPr>
          <a:lstStyle/>
          <a:p>
            <a:pPr>
              <a:defRPr/>
            </a:pPr>
            <a:r>
              <a:rPr lang="el-GR" sz="3800" b="1" i="1" u="sng" smtClean="0">
                <a:ln>
                  <a:noFill/>
                </a:ln>
                <a:solidFill>
                  <a:schemeClr val="accent1"/>
                </a:solidFill>
                <a:effectLst/>
              </a:rPr>
              <a:t>8)ΗΘΗ -ΕΘ</a:t>
            </a:r>
            <a:r>
              <a:rPr lang="el-GR" sz="3800" b="1" i="1" u="sng" smtClean="0">
                <a:ln>
                  <a:noFill/>
                </a:ln>
                <a:solidFill>
                  <a:schemeClr val="accent1"/>
                </a:solidFill>
                <a:effectLst/>
                <a:latin typeface="Arial" charset="0"/>
              </a:rPr>
              <a:t>Ι</a:t>
            </a:r>
            <a:r>
              <a:rPr lang="el-GR" sz="3800" b="1" i="1" u="sng" smtClean="0">
                <a:ln>
                  <a:noFill/>
                </a:ln>
                <a:solidFill>
                  <a:schemeClr val="accent1"/>
                </a:solidFill>
                <a:effectLst/>
              </a:rPr>
              <a:t>ΜΑ-ΠΑΡΑΔΟΣΕΙΣ</a:t>
            </a:r>
            <a:br>
              <a:rPr lang="el-GR" sz="3800" b="1" i="1" u="sng" smtClean="0">
                <a:ln>
                  <a:noFill/>
                </a:ln>
                <a:solidFill>
                  <a:schemeClr val="accent1"/>
                </a:solidFill>
                <a:effectLst/>
              </a:rPr>
            </a:br>
            <a:endParaRPr lang="el-GR" sz="3800" b="1" i="1" u="sng" smtClean="0">
              <a:ln>
                <a:noFill/>
              </a:ln>
              <a:solidFill>
                <a:schemeClr val="accent1"/>
              </a:solidFill>
              <a:effectLst/>
            </a:endParaRPr>
          </a:p>
        </p:txBody>
      </p:sp>
      <p:sp>
        <p:nvSpPr>
          <p:cNvPr id="34818" name="Rectangle 3"/>
          <p:cNvSpPr>
            <a:spLocks noGrp="1"/>
          </p:cNvSpPr>
          <p:nvPr>
            <p:ph type="body" idx="1"/>
          </p:nvPr>
        </p:nvSpPr>
        <p:spPr>
          <a:xfrm>
            <a:off x="457200" y="1447800"/>
            <a:ext cx="8229600" cy="4678363"/>
          </a:xfrm>
        </p:spPr>
        <p:txBody>
          <a:bodyPr/>
          <a:lstStyle/>
          <a:p>
            <a:pPr>
              <a:lnSpc>
                <a:spcPct val="80000"/>
              </a:lnSpc>
            </a:pPr>
            <a:r>
              <a:rPr lang="el-GR" sz="2400" u="sng" smtClean="0">
                <a:solidFill>
                  <a:srgbClr val="FFFF00"/>
                </a:solidFill>
              </a:rPr>
              <a:t>Ο κότταβος ήταν ένα παιχνίδι δεξιοτεχνίας</a:t>
            </a:r>
            <a:r>
              <a:rPr lang="el-GR" sz="2400" smtClean="0">
                <a:solidFill>
                  <a:srgbClr val="FFFF00"/>
                </a:solidFill>
              </a:rPr>
              <a:t> πολύ διαδεδομένο στα συμπόσια της κλασικής Aθήνας. </a:t>
            </a:r>
            <a:r>
              <a:rPr lang="el-GR" sz="2400" u="sng" smtClean="0">
                <a:solidFill>
                  <a:srgbClr val="FFFF00"/>
                </a:solidFill>
              </a:rPr>
              <a:t>Οι συμποσιαστές σημάδευαν έναν ορισμένο στόχο (συνήθως ένα σκεύος) με το κρασί που έμενε στον πάτο του ποτηριού τους προφέροντας το όνομα ενός αγαπημένου τους προσώπου. Αν το κρασί έπεφτε μέσα στο σκεύος, το θεωρούσαν ευνοϊκό οιωνό</a:t>
            </a:r>
            <a:r>
              <a:rPr lang="el-GR" sz="2400" smtClean="0"/>
              <a:t> για την ερωτική τους επιδίωξη. Oι εταίρες έπαιζαν κι αυτές συχνά τον κότταβο στα συμπόσια. Ο κότταβος παιζόταν στα συμπόσια, αλλά και σε δημόσιους χώρους, όπως στα λουτρά. Το βραβείο για το νικητή ήταν αυγά, μήλα, γλυκά, σανδάλια ή ένα περιδέραιο. O παίχτης κρινόταν όχι μόνο από τη δεξιοτεχνία του να πετυχαίνει το στόχο, αλλά και από την κομψότητα με την οποία κρατούσε το ποτήρι και με την οποία έριχνε το κρασί που είχε μείνει σ 'αυτό.</a:t>
            </a:r>
          </a:p>
          <a:p>
            <a:pPr>
              <a:lnSpc>
                <a:spcPct val="80000"/>
              </a:lnSpc>
            </a:pPr>
            <a:endParaRPr lang="el-GR" sz="2400" smtClean="0"/>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Grp="1"/>
          </p:cNvSpPr>
          <p:nvPr>
            <p:ph type="body" idx="4294967295"/>
          </p:nvPr>
        </p:nvSpPr>
        <p:spPr/>
        <p:txBody>
          <a:bodyPr/>
          <a:lstStyle/>
          <a:p>
            <a:pPr eaLnBrk="1" hangingPunct="1"/>
            <a:endParaRPr lang="el-GR" smtClean="0"/>
          </a:p>
        </p:txBody>
      </p:sp>
      <p:pic>
        <p:nvPicPr>
          <p:cNvPr id="16386" name="6 - Θέση περιεχομένου" descr="__1_~1.JPG"/>
          <p:cNvPicPr>
            <a:picLocks noGrp="1" noChangeAspect="1"/>
          </p:cNvPicPr>
          <p:nvPr>
            <p:ph idx="1"/>
          </p:nvPr>
        </p:nvPicPr>
        <p:blipFill>
          <a:blip r:embed="rId2"/>
          <a:srcRect/>
          <a:stretch>
            <a:fillRect/>
          </a:stretch>
        </p:blipFill>
        <p:spPr>
          <a:xfrm>
            <a:off x="684213" y="1341438"/>
            <a:ext cx="8208962" cy="5183187"/>
          </a:xfrm>
        </p:spPr>
      </p:pic>
      <p:sp>
        <p:nvSpPr>
          <p:cNvPr id="14341" name="Rectangle 5"/>
          <p:cNvSpPr>
            <a:spLocks noGrp="1"/>
          </p:cNvSpPr>
          <p:nvPr>
            <p:ph type="title" idx="4294967295"/>
          </p:nvPr>
        </p:nvSpPr>
        <p:spPr bwMode="auto">
          <a:ln w="9525"/>
        </p:spPr>
        <p:txBody>
          <a:bodyPr wrap="square" lIns="91440" tIns="45720" rIns="91440" bIns="45720" numCol="1" compatLnSpc="1">
            <a:prstTxWarp prst="textNoShape">
              <a:avLst/>
            </a:prstTxWarp>
          </a:bodyPr>
          <a:lstStyle/>
          <a:p>
            <a:pPr eaLnBrk="1" hangingPunct="1">
              <a:defRPr/>
            </a:pPr>
            <a:r>
              <a:rPr lang="el-GR" smtClean="0">
                <a:ln>
                  <a:noFill/>
                </a:ln>
                <a:solidFill>
                  <a:srgbClr val="FFFF00"/>
                </a:solidFill>
                <a:effectLst/>
                <a:latin typeface="Arial" charset="0"/>
              </a:rPr>
              <a:t>ΚΛΑΣΣΙΚΗ ΑΘΗΝΑ</a:t>
            </a:r>
          </a:p>
        </p:txBody>
      </p:sp>
    </p:spTree>
  </p:cSld>
  <p:clrMapOvr>
    <a:masterClrMapping/>
  </p:clrMapOvr>
  <p:transition>
    <p:strip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5"/>
          <p:cNvSpPr>
            <a:spLocks noGrp="1"/>
          </p:cNvSpPr>
          <p:nvPr>
            <p:ph/>
          </p:nvPr>
        </p:nvSpPr>
        <p:spPr/>
        <p:txBody>
          <a:bodyPr/>
          <a:lstStyle/>
          <a:p>
            <a:endParaRPr lang="el-GR" smtClean="0"/>
          </a:p>
        </p:txBody>
      </p:sp>
      <p:pic>
        <p:nvPicPr>
          <p:cNvPr id="35842" name="Picture 3" descr="C:\Users\ΣΟΦΙΑ\Downloads\image004.jpg"/>
          <p:cNvPicPr>
            <a:picLocks noGrp="1" noChangeAspect="1" noChangeArrowheads="1"/>
          </p:cNvPicPr>
          <p:nvPr>
            <p:ph type="body" idx="4294967295"/>
          </p:nvPr>
        </p:nvPicPr>
        <p:blipFill>
          <a:blip r:embed="rId2"/>
          <a:srcRect/>
          <a:stretch>
            <a:fillRect/>
          </a:stretch>
        </p:blipFill>
        <p:spPr>
          <a:xfrm>
            <a:off x="179388" y="188913"/>
            <a:ext cx="8640762" cy="6408737"/>
          </a:xfrm>
        </p:spPr>
      </p:pic>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 Θέση περιεχομένου"/>
          <p:cNvSpPr>
            <a:spLocks noGrp="1"/>
          </p:cNvSpPr>
          <p:nvPr>
            <p:ph idx="1"/>
          </p:nvPr>
        </p:nvSpPr>
        <p:spPr>
          <a:xfrm>
            <a:off x="468313" y="1412875"/>
            <a:ext cx="8229600" cy="4678363"/>
          </a:xfrm>
        </p:spPr>
        <p:txBody>
          <a:bodyPr/>
          <a:lstStyle/>
          <a:p>
            <a:pPr eaLnBrk="1" hangingPunct="1">
              <a:lnSpc>
                <a:spcPct val="80000"/>
              </a:lnSpc>
              <a:buFont typeface="Wingdings 2" pitchFamily="18" charset="2"/>
              <a:buNone/>
            </a:pPr>
            <a:r>
              <a:rPr lang="el-GR" sz="2400" u="sng" smtClean="0">
                <a:solidFill>
                  <a:srgbClr val="FFFF00"/>
                </a:solidFill>
              </a:rPr>
              <a:t>Οι παράγοντες οι οποίοι καθόρισαν την ανάπτυξη της Αρχαίας Αθήνας</a:t>
            </a:r>
            <a:r>
              <a:rPr lang="el-GR" sz="2400" smtClean="0"/>
              <a:t> ήταν :</a:t>
            </a:r>
          </a:p>
          <a:p>
            <a:pPr eaLnBrk="1" hangingPunct="1">
              <a:lnSpc>
                <a:spcPct val="80000"/>
              </a:lnSpc>
            </a:pPr>
            <a:r>
              <a:rPr lang="el-GR" sz="2400" i="1" smtClean="0"/>
              <a:t>-</a:t>
            </a:r>
            <a:r>
              <a:rPr lang="el-GR" sz="2400" smtClean="0"/>
              <a:t>Η ανάπτυξη των </a:t>
            </a:r>
            <a:r>
              <a:rPr lang="el-GR" sz="2400" u="sng" smtClean="0">
                <a:solidFill>
                  <a:srgbClr val="FFFF00"/>
                </a:solidFill>
              </a:rPr>
              <a:t>τεχνών</a:t>
            </a:r>
            <a:r>
              <a:rPr lang="el-GR" sz="2400" smtClean="0"/>
              <a:t> και των γραμμάτων</a:t>
            </a:r>
          </a:p>
          <a:p>
            <a:pPr eaLnBrk="1" hangingPunct="1">
              <a:lnSpc>
                <a:spcPct val="80000"/>
              </a:lnSpc>
            </a:pPr>
            <a:r>
              <a:rPr lang="el-GR" sz="2400" i="1" smtClean="0"/>
              <a:t>-</a:t>
            </a:r>
            <a:r>
              <a:rPr lang="el-GR" sz="2400" smtClean="0"/>
              <a:t>Η ύπαρξη του </a:t>
            </a:r>
            <a:r>
              <a:rPr lang="el-GR" sz="2400" u="sng" smtClean="0">
                <a:solidFill>
                  <a:srgbClr val="FFFF00"/>
                </a:solidFill>
              </a:rPr>
              <a:t>Δημοκρατικού</a:t>
            </a:r>
            <a:r>
              <a:rPr lang="el-GR" sz="2400" smtClean="0"/>
              <a:t> πολιτεύματος</a:t>
            </a:r>
          </a:p>
          <a:p>
            <a:pPr eaLnBrk="1" hangingPunct="1">
              <a:lnSpc>
                <a:spcPct val="80000"/>
              </a:lnSpc>
            </a:pPr>
            <a:r>
              <a:rPr lang="el-GR" sz="2400" smtClean="0"/>
              <a:t>-Η μεγάλη </a:t>
            </a:r>
            <a:r>
              <a:rPr lang="el-GR" sz="2400" u="sng" smtClean="0">
                <a:solidFill>
                  <a:srgbClr val="FFFF00"/>
                </a:solidFill>
              </a:rPr>
              <a:t>εισροή  πλούτου</a:t>
            </a:r>
            <a:r>
              <a:rPr lang="el-GR" sz="2400" smtClean="0"/>
              <a:t> στην πόλη</a:t>
            </a:r>
          </a:p>
          <a:p>
            <a:pPr eaLnBrk="1" hangingPunct="1">
              <a:lnSpc>
                <a:spcPct val="80000"/>
              </a:lnSpc>
            </a:pPr>
            <a:r>
              <a:rPr lang="el-GR" sz="2400" smtClean="0"/>
              <a:t>-Η έντονη συναναστροφή και </a:t>
            </a:r>
            <a:r>
              <a:rPr lang="el-GR" sz="2400" u="sng" smtClean="0">
                <a:solidFill>
                  <a:srgbClr val="FFFF00"/>
                </a:solidFill>
              </a:rPr>
              <a:t>ανταλλαγή ιδεών με ξένους λαούς</a:t>
            </a:r>
            <a:r>
              <a:rPr lang="el-GR" sz="2400" smtClean="0"/>
              <a:t> και πολιτισμούς μέσω του ανεπτυγμένου Αθηναϊκού εμπορίου</a:t>
            </a:r>
          </a:p>
          <a:p>
            <a:pPr eaLnBrk="1" hangingPunct="1">
              <a:lnSpc>
                <a:spcPct val="80000"/>
              </a:lnSpc>
            </a:pPr>
            <a:r>
              <a:rPr lang="el-GR" sz="2400" smtClean="0"/>
              <a:t>-Η δημιουργία του </a:t>
            </a:r>
            <a:r>
              <a:rPr lang="el-GR" sz="2400" u="sng" smtClean="0">
                <a:solidFill>
                  <a:srgbClr val="FFFF00"/>
                </a:solidFill>
              </a:rPr>
              <a:t>θεάτρου</a:t>
            </a:r>
            <a:r>
              <a:rPr lang="el-GR" sz="2400" smtClean="0"/>
              <a:t> και η ανάπτυξη της </a:t>
            </a:r>
            <a:r>
              <a:rPr lang="el-GR" sz="2400" u="sng" smtClean="0">
                <a:solidFill>
                  <a:srgbClr val="FFFF00"/>
                </a:solidFill>
              </a:rPr>
              <a:t>φιλοσοφίας</a:t>
            </a:r>
            <a:r>
              <a:rPr lang="en-US" sz="2400" u="sng" smtClean="0">
                <a:solidFill>
                  <a:srgbClr val="FFFF00"/>
                </a:solidFill>
              </a:rPr>
              <a:t>,</a:t>
            </a:r>
            <a:r>
              <a:rPr lang="en-US" sz="2400" smtClean="0"/>
              <a:t> </a:t>
            </a:r>
            <a:r>
              <a:rPr lang="el-GR" sz="2400" smtClean="0"/>
              <a:t>της ιστοριογραφίας</a:t>
            </a:r>
            <a:r>
              <a:rPr lang="en-US" sz="2400" smtClean="0"/>
              <a:t>, </a:t>
            </a:r>
            <a:r>
              <a:rPr lang="el-GR" sz="2400" smtClean="0"/>
              <a:t>της ρητορικής</a:t>
            </a:r>
            <a:r>
              <a:rPr lang="en-US" sz="2400" smtClean="0"/>
              <a:t> ,</a:t>
            </a:r>
            <a:r>
              <a:rPr lang="el-GR" sz="2400" smtClean="0"/>
              <a:t>της γλυπτικής και της αρχιτεκτονικής </a:t>
            </a:r>
          </a:p>
          <a:p>
            <a:pPr eaLnBrk="1" hangingPunct="1">
              <a:lnSpc>
                <a:spcPct val="80000"/>
              </a:lnSpc>
            </a:pPr>
            <a:r>
              <a:rPr lang="el-GR" sz="2400" smtClean="0"/>
              <a:t>-Οι μεγάλες προσωπικότητες των γραμμάτων και των τεχνών της αρχαιότητας, όπως οι δραματικοί ποιητές</a:t>
            </a:r>
            <a:r>
              <a:rPr lang="el-GR" sz="2400" smtClean="0">
                <a:latin typeface="Arial" charset="0"/>
              </a:rPr>
              <a:t>.</a:t>
            </a:r>
          </a:p>
        </p:txBody>
      </p:sp>
      <p:sp>
        <p:nvSpPr>
          <p:cNvPr id="15364" name="Rectangle 4"/>
          <p:cNvSpPr>
            <a:spLocks noGrp="1"/>
          </p:cNvSpPr>
          <p:nvPr>
            <p:ph type="title" idx="4294967295"/>
          </p:nvPr>
        </p:nvSpPr>
        <p:spPr bwMode="auto">
          <a:ln w="9525"/>
        </p:spPr>
        <p:txBody>
          <a:bodyPr wrap="square" lIns="91440" tIns="45720" rIns="91440" bIns="45720" numCol="1" compatLnSpc="1">
            <a:prstTxWarp prst="textNoShape">
              <a:avLst/>
            </a:prstTxWarp>
          </a:bodyPr>
          <a:lstStyle/>
          <a:p>
            <a:pPr eaLnBrk="1" hangingPunct="1">
              <a:defRPr/>
            </a:pPr>
            <a:r>
              <a:rPr lang="el-GR" sz="3800" smtClean="0">
                <a:ln>
                  <a:noFill/>
                </a:ln>
                <a:solidFill>
                  <a:srgbClr val="FFFF00"/>
                </a:solidFill>
                <a:effectLst/>
                <a:latin typeface="Arial" charset="0"/>
              </a:rPr>
              <a:t>1) ΑΝΑΠΤΥΞΗ ΤΟΥ ΠΟΛΙΤΙΣΜΟΥ</a:t>
            </a:r>
          </a:p>
        </p:txBody>
      </p:sp>
    </p:spTree>
  </p:cSld>
  <p:clrMapOvr>
    <a:masterClrMapping/>
  </p:clrMapOvr>
  <p:transition>
    <p:strip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Τίτλος"/>
          <p:cNvSpPr>
            <a:spLocks noGrp="1"/>
          </p:cNvSpPr>
          <p:nvPr>
            <p:ph type="title"/>
          </p:nvPr>
        </p:nvSpPr>
        <p:spPr/>
        <p:txBody>
          <a:bodyPr>
            <a:normAutofit fontScale="90000"/>
          </a:bodyPr>
          <a:lstStyle/>
          <a:p>
            <a:pPr eaLnBrk="1" fontAlgn="auto" hangingPunct="1">
              <a:spcAft>
                <a:spcPts val="0"/>
              </a:spcAft>
              <a:defRPr/>
            </a:pPr>
            <a:r>
              <a:rPr lang="el-GR" smtClean="0">
                <a:solidFill>
                  <a:schemeClr val="bg1">
                    <a:lumMod val="95000"/>
                    <a:lumOff val="5000"/>
                  </a:schemeClr>
                </a:solidFill>
              </a:rPr>
              <a:t>2)</a:t>
            </a:r>
            <a:r>
              <a:rPr lang="el-GR" b="1" i="1" smtClean="0">
                <a:solidFill>
                  <a:schemeClr val="bg1">
                    <a:lumMod val="95000"/>
                    <a:lumOff val="5000"/>
                  </a:schemeClr>
                </a:solidFill>
              </a:rPr>
              <a:t>ΛΑΤΡΕΥΤΙΚΟΙ ΧΩΡΟΙ ΤΗΣ ΑΡΧΑΙΑΣ ΑΘΗΝΑΣ</a:t>
            </a:r>
            <a:endParaRPr lang="el-GR">
              <a:solidFill>
                <a:schemeClr val="bg1">
                  <a:lumMod val="95000"/>
                  <a:lumOff val="5000"/>
                </a:schemeClr>
              </a:solidFill>
            </a:endParaRPr>
          </a:p>
        </p:txBody>
      </p:sp>
      <p:sp>
        <p:nvSpPr>
          <p:cNvPr id="19458" name="10 - Θέση περιεχομένου"/>
          <p:cNvSpPr>
            <a:spLocks noGrp="1"/>
          </p:cNvSpPr>
          <p:nvPr>
            <p:ph sz="half" idx="1"/>
          </p:nvPr>
        </p:nvSpPr>
        <p:spPr>
          <a:xfrm>
            <a:off x="457200" y="1524000"/>
            <a:ext cx="4059238" cy="4572000"/>
          </a:xfrm>
        </p:spPr>
        <p:txBody>
          <a:bodyPr/>
          <a:lstStyle/>
          <a:p>
            <a:pPr eaLnBrk="1" hangingPunct="1">
              <a:lnSpc>
                <a:spcPct val="90000"/>
              </a:lnSpc>
              <a:buFont typeface="Wingdings 2" pitchFamily="18" charset="2"/>
              <a:buNone/>
            </a:pPr>
            <a:r>
              <a:rPr lang="el-GR" sz="2000" smtClean="0">
                <a:latin typeface="Arial" charset="0"/>
              </a:rPr>
              <a:t>          </a:t>
            </a:r>
            <a:r>
              <a:rPr lang="el-GR" sz="2000" smtClean="0"/>
              <a:t> </a:t>
            </a:r>
            <a:r>
              <a:rPr lang="el-GR" sz="2400" smtClean="0"/>
              <a:t>Ο σημαντικότερος λατρευτικός χώρος ήταν η </a:t>
            </a:r>
            <a:r>
              <a:rPr lang="el-GR" sz="2400" u="sng" smtClean="0">
                <a:solidFill>
                  <a:srgbClr val="FFFF00"/>
                </a:solidFill>
              </a:rPr>
              <a:t>Ακρόπολη </a:t>
            </a:r>
            <a:r>
              <a:rPr lang="el-GR" sz="2400" smtClean="0"/>
              <a:t>στον οποίο </a:t>
            </a:r>
            <a:r>
              <a:rPr lang="el-GR" sz="2400" u="sng" smtClean="0">
                <a:solidFill>
                  <a:srgbClr val="FFFF00"/>
                </a:solidFill>
              </a:rPr>
              <a:t>λατρευόταν η θεά Αθηνά</a:t>
            </a:r>
            <a:r>
              <a:rPr lang="el-GR" sz="2400" smtClean="0">
                <a:solidFill>
                  <a:srgbClr val="FFFF00"/>
                </a:solidFill>
              </a:rPr>
              <a:t>.</a:t>
            </a:r>
            <a:r>
              <a:rPr lang="el-GR" sz="2400" smtClean="0"/>
              <a:t> Πολύ σημαντικός λατρευτικός χώρος ήταν </a:t>
            </a:r>
            <a:r>
              <a:rPr lang="el-GR" sz="2400" u="sng" smtClean="0">
                <a:solidFill>
                  <a:srgbClr val="FFFF00"/>
                </a:solidFill>
              </a:rPr>
              <a:t>το Σούνιο</a:t>
            </a:r>
            <a:r>
              <a:rPr lang="el-GR" sz="2400" smtClean="0"/>
              <a:t>, αφιερωμένος στον </a:t>
            </a:r>
            <a:r>
              <a:rPr lang="el-GR" sz="2400" u="sng" smtClean="0">
                <a:solidFill>
                  <a:srgbClr val="FFFF00"/>
                </a:solidFill>
              </a:rPr>
              <a:t>θεό Ποσειδώνα</a:t>
            </a:r>
            <a:r>
              <a:rPr lang="en-US" sz="2400" smtClean="0"/>
              <a:t>. </a:t>
            </a:r>
            <a:r>
              <a:rPr lang="el-GR" sz="2400" u="sng" smtClean="0"/>
              <a:t>Στην </a:t>
            </a:r>
            <a:r>
              <a:rPr lang="el-GR" sz="2400" u="sng" smtClean="0">
                <a:solidFill>
                  <a:srgbClr val="FFFF00"/>
                </a:solidFill>
              </a:rPr>
              <a:t>Ελευσίνα λατρευόταν η θεά Δήμητρα</a:t>
            </a:r>
            <a:r>
              <a:rPr lang="el-GR" sz="2400" smtClean="0"/>
              <a:t>. Στην ανατολική Αττική υπήρχαν άλλοι τρεις σημαντικοί λατρευτικοί χώροι. </a:t>
            </a:r>
          </a:p>
          <a:p>
            <a:pPr eaLnBrk="1" hangingPunct="1">
              <a:lnSpc>
                <a:spcPct val="90000"/>
              </a:lnSpc>
              <a:buFont typeface="Wingdings 2" pitchFamily="18" charset="2"/>
              <a:buNone/>
            </a:pPr>
            <a:endParaRPr lang="el-GR" sz="2400" smtClean="0"/>
          </a:p>
        </p:txBody>
      </p:sp>
      <p:sp>
        <p:nvSpPr>
          <p:cNvPr id="19459" name="11 - Θέση περιεχομένου"/>
          <p:cNvSpPr>
            <a:spLocks noGrp="1"/>
          </p:cNvSpPr>
          <p:nvPr>
            <p:ph sz="half" idx="2"/>
          </p:nvPr>
        </p:nvSpPr>
        <p:spPr>
          <a:xfrm>
            <a:off x="4643438" y="1557338"/>
            <a:ext cx="4059237" cy="4572000"/>
          </a:xfrm>
        </p:spPr>
        <p:txBody>
          <a:bodyPr/>
          <a:lstStyle/>
          <a:p>
            <a:pPr eaLnBrk="1" hangingPunct="1">
              <a:lnSpc>
                <a:spcPct val="90000"/>
              </a:lnSpc>
              <a:buFont typeface="Wingdings 2" pitchFamily="18" charset="2"/>
              <a:buNone/>
            </a:pPr>
            <a:r>
              <a:rPr lang="el-GR" sz="2000" smtClean="0"/>
              <a:t>.      </a:t>
            </a:r>
            <a:r>
              <a:rPr lang="el-GR" sz="2400" u="sng" smtClean="0">
                <a:solidFill>
                  <a:srgbClr val="FFFF00"/>
                </a:solidFill>
              </a:rPr>
              <a:t>Η Βραυρώνα</a:t>
            </a:r>
            <a:r>
              <a:rPr lang="el-GR" sz="2400" smtClean="0"/>
              <a:t> στην περιοχή του αρχαίου Αθηναϊκού δήμου της Αραφήνος</a:t>
            </a:r>
            <a:r>
              <a:rPr lang="en-US" sz="2400" smtClean="0"/>
              <a:t> </a:t>
            </a:r>
            <a:r>
              <a:rPr lang="el-GR" sz="2400" smtClean="0"/>
              <a:t>, που ήταν </a:t>
            </a:r>
            <a:r>
              <a:rPr lang="el-GR" sz="2400" u="sng" smtClean="0">
                <a:solidFill>
                  <a:srgbClr val="FFFF00"/>
                </a:solidFill>
              </a:rPr>
              <a:t>λατρευτικός χώρος της Άρτεμης</a:t>
            </a:r>
            <a:r>
              <a:rPr lang="el-GR" sz="2400" smtClean="0"/>
              <a:t>, ο Ραμνούντας</a:t>
            </a:r>
            <a:r>
              <a:rPr lang="en-US" sz="2400" smtClean="0"/>
              <a:t> </a:t>
            </a:r>
            <a:r>
              <a:rPr lang="el-GR" sz="2400" smtClean="0"/>
              <a:t>, στην περιοχή του αρχαίου Αθηναϊκού δήμου του Μαραθώνα, όπου λατρευόταν η θεά Νέμεση και το Αμφιαράειο στα σύνορα με την Βοιωτία, σημαντικό μαντείο αφιερωμένο τον μυθικό ήρωα Αμφιάραο.</a:t>
            </a:r>
          </a:p>
        </p:txBody>
      </p:sp>
    </p:spTree>
  </p:cSld>
  <p:clrMapOvr>
    <a:masterClrMapping/>
  </p:clrMapOvr>
  <p:transition>
    <p:strip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descr="C:\Users\ΣΟΦΙΑ\Pictures\2_1_~1.JPG"/>
          <p:cNvPicPr>
            <a:picLocks noChangeAspect="1" noChangeArrowheads="1"/>
          </p:cNvPicPr>
          <p:nvPr/>
        </p:nvPicPr>
        <p:blipFill>
          <a:blip r:embed="rId2"/>
          <a:srcRect/>
          <a:stretch>
            <a:fillRect/>
          </a:stretch>
        </p:blipFill>
        <p:spPr bwMode="auto">
          <a:xfrm>
            <a:off x="404813" y="390525"/>
            <a:ext cx="8334375" cy="6076950"/>
          </a:xfrm>
          <a:prstGeom prst="rect">
            <a:avLst/>
          </a:prstGeom>
          <a:noFill/>
          <a:ln w="9525">
            <a:noFill/>
            <a:miter lim="800000"/>
            <a:headEnd/>
            <a:tailEnd/>
          </a:ln>
        </p:spPr>
      </p:pic>
    </p:spTree>
  </p:cSld>
  <p:clrMapOvr>
    <a:masterClrMapping/>
  </p:clrMapOvr>
  <p:transition>
    <p:strip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Θέση περιεχομένου"/>
          <p:cNvSpPr>
            <a:spLocks noGrp="1"/>
          </p:cNvSpPr>
          <p:nvPr>
            <p:ph idx="1"/>
          </p:nvPr>
        </p:nvSpPr>
        <p:spPr/>
        <p:txBody>
          <a:bodyPr/>
          <a:lstStyle/>
          <a:p>
            <a:pPr eaLnBrk="1" hangingPunct="1">
              <a:buFont typeface="Wingdings 2" pitchFamily="18" charset="2"/>
              <a:buNone/>
            </a:pPr>
            <a:r>
              <a:rPr lang="el-GR" sz="2000" smtClean="0">
                <a:solidFill>
                  <a:schemeClr val="bg1"/>
                </a:solidFill>
              </a:rPr>
              <a:t>-</a:t>
            </a:r>
            <a:r>
              <a:rPr lang="el-GR" sz="2000" b="1" i="1" smtClean="0">
                <a:solidFill>
                  <a:schemeClr val="bg1"/>
                </a:solidFill>
              </a:rPr>
              <a:t>ΔΗΜΟΚΡΑΤΙΚΟ ΠΟΛΙΤΕΥΜΑ ΚΛΑΣΙΚΗΣ ΑΘΗΝΑΣ</a:t>
            </a:r>
            <a:endParaRPr lang="en-US" sz="2000" smtClean="0">
              <a:solidFill>
                <a:schemeClr val="bg1"/>
              </a:solidFill>
            </a:endParaRPr>
          </a:p>
          <a:p>
            <a:pPr eaLnBrk="1" hangingPunct="1">
              <a:buFont typeface="Wingdings 2" pitchFamily="18" charset="2"/>
              <a:buNone/>
            </a:pPr>
            <a:r>
              <a:rPr lang="el-GR" sz="2000" smtClean="0"/>
              <a:t>         </a:t>
            </a:r>
            <a:r>
              <a:rPr lang="el-GR" sz="2400" smtClean="0"/>
              <a:t>Οι κυριότερες πηγές για το αθηναϊκό πολίτευμα των κλασικών χρόνων είναι η Αθηναίων Πολιτεία του Αριστοτέλη, ο Επιτάφιος λόγος του Περικλή, όπως παραδίδεται από το Θουκυδίδη, αρκετοί λόγοι των αττικών ρητόρων και οι επιγραφές της συγκεκριμένης περιόδου. </a:t>
            </a:r>
            <a:r>
              <a:rPr lang="el-GR" sz="2400" u="sng" smtClean="0">
                <a:solidFill>
                  <a:srgbClr val="FFFF00"/>
                </a:solidFill>
              </a:rPr>
              <a:t>Οι μεταρρυθμίσεις του Εφιάλτη (462/1 π.Χ.) και του Περικλή (451/0 π.Χ.) συμπλήρωσαν το έργο του Κλεισθένη για τον εκδημοκρατισμό του πολιτεύματος</a:t>
            </a:r>
            <a:r>
              <a:rPr lang="el-GR" sz="2400" smtClean="0">
                <a:solidFill>
                  <a:srgbClr val="FFFF00"/>
                </a:solidFill>
              </a:rPr>
              <a:t>. </a:t>
            </a:r>
            <a:r>
              <a:rPr lang="el-GR" sz="2400" u="sng" smtClean="0">
                <a:solidFill>
                  <a:srgbClr val="FFFF00"/>
                </a:solidFill>
              </a:rPr>
              <a:t>Αποφασιστικός παράγοντας προς αυτήν την κατεύθυνση ήταν οι πολιτικές, οι κοινωνικές κι οι οικονομικές συνθήκες, που διαμορφώθηκαν</a:t>
            </a:r>
            <a:r>
              <a:rPr lang="el-GR" sz="2400" smtClean="0"/>
              <a:t> κατά τη διάρκεια της εδραίωσης της Aθηναϊκής ηγεμονίας στο χώρο της Ανατολικής Μεσογείου.</a:t>
            </a:r>
          </a:p>
        </p:txBody>
      </p:sp>
      <p:sp>
        <p:nvSpPr>
          <p:cNvPr id="3" name="2 - Τίτλος"/>
          <p:cNvSpPr>
            <a:spLocks noGrp="1"/>
          </p:cNvSpPr>
          <p:nvPr>
            <p:ph type="title"/>
          </p:nvPr>
        </p:nvSpPr>
        <p:spPr>
          <a:xfrm>
            <a:off x="488950" y="6350"/>
            <a:ext cx="8229600" cy="1219200"/>
          </a:xfrm>
        </p:spPr>
        <p:txBody>
          <a:bodyPr/>
          <a:lstStyle/>
          <a:p>
            <a:pPr eaLnBrk="1" fontAlgn="auto" hangingPunct="1">
              <a:spcAft>
                <a:spcPts val="0"/>
              </a:spcAft>
              <a:defRPr/>
            </a:pPr>
            <a:r>
              <a:rPr lang="el-GR" smtClean="0">
                <a:solidFill>
                  <a:schemeClr val="bg1">
                    <a:lumMod val="95000"/>
                    <a:lumOff val="5000"/>
                  </a:schemeClr>
                </a:solidFill>
              </a:rPr>
              <a:t>3) </a:t>
            </a:r>
            <a:r>
              <a:rPr lang="el-GR" b="1" i="1" smtClean="0">
                <a:solidFill>
                  <a:schemeClr val="bg1">
                    <a:lumMod val="95000"/>
                    <a:lumOff val="5000"/>
                  </a:schemeClr>
                </a:solidFill>
              </a:rPr>
              <a:t>ΘΕΜΑΤΑ ΠΡΟΣ ΜΕΛΕΤΗ</a:t>
            </a:r>
            <a:endParaRPr lang="el-GR">
              <a:solidFill>
                <a:schemeClr val="bg1">
                  <a:lumMod val="95000"/>
                  <a:lumOff val="5000"/>
                </a:schemeClr>
              </a:solidFill>
            </a:endParaRPr>
          </a:p>
        </p:txBody>
      </p:sp>
    </p:spTree>
  </p:cSld>
  <p:clrMapOvr>
    <a:masterClrMapping/>
  </p:clrMapOvr>
  <p:transition>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 Θέση περιεχομένου"/>
          <p:cNvSpPr>
            <a:spLocks noGrp="1"/>
          </p:cNvSpPr>
          <p:nvPr>
            <p:ph idx="1"/>
          </p:nvPr>
        </p:nvSpPr>
        <p:spPr>
          <a:xfrm>
            <a:off x="457200" y="981075"/>
            <a:ext cx="8229600" cy="5114925"/>
          </a:xfrm>
        </p:spPr>
        <p:txBody>
          <a:bodyPr/>
          <a:lstStyle/>
          <a:p>
            <a:pPr eaLnBrk="1" hangingPunct="1">
              <a:buFont typeface="Wingdings 2" pitchFamily="18" charset="2"/>
              <a:buNone/>
            </a:pPr>
            <a:r>
              <a:rPr lang="el-GR" sz="2000" smtClean="0">
                <a:solidFill>
                  <a:srgbClr val="FFFF00"/>
                </a:solidFill>
              </a:rPr>
              <a:t>         </a:t>
            </a:r>
            <a:r>
              <a:rPr lang="el-GR" sz="2300" u="sng" smtClean="0">
                <a:solidFill>
                  <a:srgbClr val="FFFF00"/>
                </a:solidFill>
              </a:rPr>
              <a:t>Το αρχαίο ελληνικό θέατρο</a:t>
            </a:r>
            <a:r>
              <a:rPr lang="el-GR" sz="2300" smtClean="0"/>
              <a:t>, θεσμός της αρχαιοελληνικής πόλης-κράτους, διδασκαλία και τέλεση θεατρικών παραστάσεων, επ' ευκαιρία των εορτασμών του Διονύσου, αναπτύχθηκε στα τέλη της αρχαϊκής περιόδου και </a:t>
            </a:r>
            <a:r>
              <a:rPr lang="el-GR" sz="2300" smtClean="0">
                <a:solidFill>
                  <a:srgbClr val="FFFF00"/>
                </a:solidFill>
              </a:rPr>
              <a:t>διαμορφώθηκε πλήρως κατά την κλασική περίοδο</a:t>
            </a:r>
            <a:r>
              <a:rPr lang="el-GR" sz="2300" smtClean="0"/>
              <a:t> -κυρίως στην Αθήνα. Φέρει έναν έντονο </a:t>
            </a:r>
            <a:r>
              <a:rPr lang="el-GR" sz="2300" u="sng" smtClean="0">
                <a:solidFill>
                  <a:srgbClr val="FFFF00"/>
                </a:solidFill>
              </a:rPr>
              <a:t>θρησκευτικό και μυστηριακό χαρακτήρα</a:t>
            </a:r>
            <a:r>
              <a:rPr lang="el-GR" sz="2300" smtClean="0"/>
              <a:t> κατά τη διαδικασία της γέννησής του, </a:t>
            </a:r>
            <a:r>
              <a:rPr lang="el-GR" sz="2300" u="sng" smtClean="0">
                <a:solidFill>
                  <a:srgbClr val="FFFF00"/>
                </a:solidFill>
              </a:rPr>
              <a:t>αλλά και έναν εξίσου έντονο κοινωνικό και πολιτικό χαρακτήρα</a:t>
            </a:r>
            <a:r>
              <a:rPr lang="el-GR" sz="2300" smtClean="0"/>
              <a:t> κατά την περίοδο της ανάπτυξής του</a:t>
            </a:r>
            <a:r>
              <a:rPr lang="en-US" sz="2300" smtClean="0"/>
              <a:t>.</a:t>
            </a:r>
            <a:r>
              <a:rPr lang="el-GR" sz="2300" smtClean="0"/>
              <a:t> Φιλοσοφία είναι η επιστήμη που ασχολείται με ερωτήματα, προβλήματα ή απορίες που μπορούμε να αποκαλέσουμε οριακά, θεμελιώδη, ή έσχατα, όπως αυτά της ύπαρξης, γνώσης, αξίας, αιτίας, γλώσσας και του νου. </a:t>
            </a:r>
            <a:r>
              <a:rPr lang="el-GR" sz="2300" u="sng" smtClean="0">
                <a:solidFill>
                  <a:srgbClr val="FFFF00"/>
                </a:solidFill>
              </a:rPr>
              <a:t>Η λέξη φιλοσοφία ετυμολογικώς είναι σύνθετη και προέρχεται από το αρχαίο ελληνικό φιλ</a:t>
            </a:r>
            <a:r>
              <a:rPr lang="el-GR" sz="2300" u="sng" smtClean="0">
                <a:solidFill>
                  <a:srgbClr val="FFFF00"/>
                </a:solidFill>
                <a:latin typeface="Arial" charset="0"/>
              </a:rPr>
              <a:t>ώ</a:t>
            </a:r>
            <a:r>
              <a:rPr lang="el-GR" sz="2300" u="sng" smtClean="0">
                <a:solidFill>
                  <a:srgbClr val="FFFF00"/>
                </a:solidFill>
              </a:rPr>
              <a:t> (αγαπώ) και τη λέξη σοφία, δηλαδή αγάπη για τη σοφία.</a:t>
            </a:r>
            <a:r>
              <a:rPr lang="el-GR" sz="2300" u="sng" smtClean="0"/>
              <a:t> </a:t>
            </a:r>
          </a:p>
        </p:txBody>
      </p:sp>
      <p:sp>
        <p:nvSpPr>
          <p:cNvPr id="3" name="2 - Τίτλος"/>
          <p:cNvSpPr>
            <a:spLocks noGrp="1"/>
          </p:cNvSpPr>
          <p:nvPr>
            <p:ph type="title"/>
          </p:nvPr>
        </p:nvSpPr>
        <p:spPr>
          <a:xfrm>
            <a:off x="201612" y="148724"/>
            <a:ext cx="8229601" cy="883313"/>
          </a:xfrm>
        </p:spPr>
        <p:txBody>
          <a:bodyPr>
            <a:normAutofit fontScale="90000"/>
          </a:bodyPr>
          <a:lstStyle/>
          <a:p>
            <a:pPr eaLnBrk="1" fontAlgn="auto" hangingPunct="1">
              <a:spcAft>
                <a:spcPts val="0"/>
              </a:spcAft>
              <a:defRPr/>
            </a:pPr>
            <a:r>
              <a:rPr lang="el-GR" smtClean="0">
                <a:solidFill>
                  <a:schemeClr val="bg1"/>
                </a:solidFill>
              </a:rPr>
              <a:t>-</a:t>
            </a:r>
            <a:r>
              <a:rPr lang="el-GR" b="1" i="1" smtClean="0">
                <a:solidFill>
                  <a:schemeClr val="bg1"/>
                </a:solidFill>
              </a:rPr>
              <a:t>ΘΕΑΤΡΟ </a:t>
            </a:r>
            <a:r>
              <a:rPr lang="el-GR" smtClean="0">
                <a:solidFill>
                  <a:schemeClr val="bg1"/>
                </a:solidFill>
              </a:rPr>
              <a:t>-</a:t>
            </a:r>
            <a:r>
              <a:rPr lang="el-GR" b="1" i="1" smtClean="0">
                <a:solidFill>
                  <a:schemeClr val="bg1"/>
                </a:solidFill>
              </a:rPr>
              <a:t>ΦΙΛΟΣΟΦΙΑ </a:t>
            </a:r>
            <a:r>
              <a:rPr lang="el-GR" smtClean="0"/>
              <a:t/>
            </a:r>
            <a:br>
              <a:rPr lang="el-GR" smtClean="0"/>
            </a:br>
            <a:endParaRPr lang="el-GR"/>
          </a:p>
        </p:txBody>
      </p:sp>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 Θέση περιεχομένου"/>
          <p:cNvSpPr>
            <a:spLocks noGrp="1"/>
          </p:cNvSpPr>
          <p:nvPr>
            <p:ph idx="1"/>
          </p:nvPr>
        </p:nvSpPr>
        <p:spPr/>
        <p:txBody>
          <a:bodyPr/>
          <a:lstStyle/>
          <a:p>
            <a:pPr eaLnBrk="1" hangingPunct="1">
              <a:lnSpc>
                <a:spcPct val="90000"/>
              </a:lnSpc>
              <a:buFont typeface="Wingdings 2" pitchFamily="18" charset="2"/>
              <a:buNone/>
            </a:pPr>
            <a:r>
              <a:rPr lang="el-GR" sz="2400" b="1" i="1" u="sng" smtClean="0">
                <a:solidFill>
                  <a:schemeClr val="bg1"/>
                </a:solidFill>
                <a:latin typeface="Arial" charset="0"/>
              </a:rPr>
              <a:t>Μερικοί από τους αρχαίους Έλληνες φιλοσόφους είναι:</a:t>
            </a:r>
          </a:p>
          <a:p>
            <a:pPr eaLnBrk="1" hangingPunct="1">
              <a:lnSpc>
                <a:spcPct val="90000"/>
              </a:lnSpc>
              <a:buFont typeface="Wingdings 2" pitchFamily="18" charset="2"/>
              <a:buNone/>
            </a:pPr>
            <a:r>
              <a:rPr lang="el-GR" sz="2400" b="1" i="1" u="sng" smtClean="0">
                <a:solidFill>
                  <a:schemeClr val="bg1"/>
                </a:solidFill>
              </a:rPr>
              <a:t> </a:t>
            </a:r>
            <a:endParaRPr lang="el-GR" sz="2400" smtClean="0">
              <a:solidFill>
                <a:schemeClr val="bg1"/>
              </a:solidFill>
            </a:endParaRPr>
          </a:p>
          <a:p>
            <a:pPr eaLnBrk="1" hangingPunct="1">
              <a:lnSpc>
                <a:spcPct val="90000"/>
              </a:lnSpc>
            </a:pPr>
            <a:r>
              <a:rPr lang="el-GR" sz="2400" smtClean="0"/>
              <a:t>Γοργίας</a:t>
            </a:r>
          </a:p>
          <a:p>
            <a:pPr eaLnBrk="1" hangingPunct="1">
              <a:lnSpc>
                <a:spcPct val="90000"/>
              </a:lnSpc>
            </a:pPr>
            <a:r>
              <a:rPr lang="el-GR" sz="2400" smtClean="0"/>
              <a:t> Σωκράτης</a:t>
            </a:r>
          </a:p>
          <a:p>
            <a:pPr eaLnBrk="1" hangingPunct="1">
              <a:lnSpc>
                <a:spcPct val="90000"/>
              </a:lnSpc>
            </a:pPr>
            <a:r>
              <a:rPr lang="el-GR" sz="2400" smtClean="0"/>
              <a:t> Πλάτωνας</a:t>
            </a:r>
          </a:p>
          <a:p>
            <a:pPr eaLnBrk="1" hangingPunct="1">
              <a:lnSpc>
                <a:spcPct val="90000"/>
              </a:lnSpc>
            </a:pPr>
            <a:r>
              <a:rPr lang="el-GR" sz="2400" smtClean="0"/>
              <a:t> Πυθαγόρας</a:t>
            </a:r>
          </a:p>
          <a:p>
            <a:pPr eaLnBrk="1" hangingPunct="1">
              <a:lnSpc>
                <a:spcPct val="90000"/>
              </a:lnSpc>
            </a:pPr>
            <a:r>
              <a:rPr lang="el-GR" sz="2400" smtClean="0"/>
              <a:t> Αριστοτέλης</a:t>
            </a:r>
          </a:p>
          <a:p>
            <a:pPr eaLnBrk="1" hangingPunct="1">
              <a:lnSpc>
                <a:spcPct val="90000"/>
              </a:lnSpc>
            </a:pPr>
            <a:r>
              <a:rPr lang="el-GR" sz="2400" smtClean="0"/>
              <a:t> Επίκουρος</a:t>
            </a:r>
          </a:p>
          <a:p>
            <a:pPr eaLnBrk="1" hangingPunct="1">
              <a:lnSpc>
                <a:spcPct val="90000"/>
              </a:lnSpc>
            </a:pPr>
            <a:r>
              <a:rPr lang="el-GR" sz="2400" smtClean="0"/>
              <a:t> Ζήνων ο Κιτιεύς</a:t>
            </a:r>
          </a:p>
          <a:p>
            <a:pPr eaLnBrk="1" hangingPunct="1">
              <a:lnSpc>
                <a:spcPct val="90000"/>
              </a:lnSpc>
            </a:pPr>
            <a:r>
              <a:rPr lang="el-GR" sz="2400" smtClean="0"/>
              <a:t>Αντισθένης  </a:t>
            </a:r>
          </a:p>
          <a:p>
            <a:pPr eaLnBrk="1" hangingPunct="1">
              <a:lnSpc>
                <a:spcPct val="90000"/>
              </a:lnSpc>
            </a:pPr>
            <a:r>
              <a:rPr lang="el-GR" sz="2400" smtClean="0"/>
              <a:t>Διογένης της Σινώπης</a:t>
            </a:r>
          </a:p>
          <a:p>
            <a:pPr eaLnBrk="1" hangingPunct="1">
              <a:lnSpc>
                <a:spcPct val="90000"/>
              </a:lnSpc>
              <a:buFont typeface="Wingdings 2" pitchFamily="18" charset="2"/>
              <a:buNone/>
            </a:pPr>
            <a:endParaRPr lang="el-GR" sz="2400" smtClean="0"/>
          </a:p>
        </p:txBody>
      </p:sp>
      <p:sp>
        <p:nvSpPr>
          <p:cNvPr id="3" name="2 - Τίτλος"/>
          <p:cNvSpPr>
            <a:spLocks noGrp="1"/>
          </p:cNvSpPr>
          <p:nvPr>
            <p:ph type="title"/>
          </p:nvPr>
        </p:nvSpPr>
        <p:spPr>
          <a:xfrm>
            <a:off x="452437" y="128587"/>
            <a:ext cx="8229601" cy="1219201"/>
          </a:xfrm>
        </p:spPr>
        <p:txBody>
          <a:bodyPr>
            <a:normAutofit fontScale="90000"/>
          </a:bodyPr>
          <a:lstStyle/>
          <a:p>
            <a:pPr eaLnBrk="1" fontAlgn="auto" hangingPunct="1">
              <a:spcAft>
                <a:spcPts val="0"/>
              </a:spcAft>
              <a:defRPr/>
            </a:pPr>
            <a:r>
              <a:rPr lang="el-GR" smtClean="0">
                <a:solidFill>
                  <a:schemeClr val="bg1"/>
                </a:solidFill>
              </a:rPr>
              <a:t>-</a:t>
            </a:r>
            <a:r>
              <a:rPr lang="el-GR" b="1" i="1" smtClean="0">
                <a:solidFill>
                  <a:schemeClr val="bg1"/>
                </a:solidFill>
              </a:rPr>
              <a:t>ΦΙΛΟΣΟΦΙΑ</a:t>
            </a:r>
            <a:r>
              <a:rPr lang="el-GR" smtClean="0"/>
              <a:t/>
            </a:r>
            <a:br>
              <a:rPr lang="el-GR" smtClean="0"/>
            </a:br>
            <a:endParaRPr lang="el-GR"/>
          </a:p>
        </p:txBody>
      </p:sp>
    </p:spTree>
  </p:cSld>
  <p:clrMapOvr>
    <a:masterClrMapping/>
  </p:clrMapOvr>
  <p:transition>
    <p:strip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Θέση περιεχομένου"/>
          <p:cNvSpPr>
            <a:spLocks noGrp="1"/>
          </p:cNvSpPr>
          <p:nvPr>
            <p:ph idx="1"/>
          </p:nvPr>
        </p:nvSpPr>
        <p:spPr>
          <a:xfrm>
            <a:off x="457200" y="1447800"/>
            <a:ext cx="8229600" cy="4678363"/>
          </a:xfrm>
        </p:spPr>
        <p:txBody>
          <a:bodyPr/>
          <a:lstStyle/>
          <a:p>
            <a:pPr eaLnBrk="1" hangingPunct="1">
              <a:lnSpc>
                <a:spcPct val="80000"/>
              </a:lnSpc>
              <a:buFont typeface="Wingdings 2" pitchFamily="18" charset="2"/>
              <a:buNone/>
            </a:pPr>
            <a:r>
              <a:rPr lang="el-GR" sz="1800" smtClean="0"/>
              <a:t>        </a:t>
            </a:r>
            <a:r>
              <a:rPr lang="el-GR" sz="2100" u="sng" smtClean="0">
                <a:solidFill>
                  <a:srgbClr val="FFFF00"/>
                </a:solidFill>
              </a:rPr>
              <a:t>Ο Ξενοφών</a:t>
            </a:r>
            <a:r>
              <a:rPr lang="el-GR" sz="2100" smtClean="0"/>
              <a:t> (περ. 427 π.Χ.-355 π.Χ.) </a:t>
            </a:r>
            <a:r>
              <a:rPr lang="el-GR" sz="2100" u="sng" smtClean="0">
                <a:solidFill>
                  <a:srgbClr val="FFFF00"/>
                </a:solidFill>
              </a:rPr>
              <a:t>Αθηναίος, ιστορικός και φιλόσοφος</a:t>
            </a:r>
            <a:r>
              <a:rPr lang="el-GR" sz="2100" smtClean="0">
                <a:solidFill>
                  <a:srgbClr val="FFFF00"/>
                </a:solidFill>
              </a:rPr>
              <a:t>,</a:t>
            </a:r>
            <a:r>
              <a:rPr lang="el-GR" sz="2100" smtClean="0"/>
              <a:t> υπήρξε στρατιώτης, μισθοφόρος και μαθητής του Σωκράτους και περισσότερο γνωστός για τα έργα του σχετικά με την ιστορία του καιρού του, τα έργα του Σωκράτους, και τη ζωή του στην Ελλάδα</a:t>
            </a:r>
            <a:r>
              <a:rPr lang="en-US" sz="2100" smtClean="0"/>
              <a:t>.</a:t>
            </a:r>
            <a:r>
              <a:rPr lang="el-GR" sz="2100" smtClean="0"/>
              <a:t> Η οικογένειά του, που ανήκε στο δήμο των Ερχιέων, ήταν λίαν εύπορη αφού ανήκε στη τάξη των Ιππέων.</a:t>
            </a:r>
            <a:endParaRPr lang="en-US" sz="2100" smtClean="0"/>
          </a:p>
          <a:p>
            <a:pPr eaLnBrk="1" hangingPunct="1">
              <a:lnSpc>
                <a:spcPct val="80000"/>
              </a:lnSpc>
            </a:pPr>
            <a:r>
              <a:rPr lang="el-GR" sz="2100" b="1" i="1" smtClean="0"/>
              <a:t>Ιστορικά και Βιογραφικά έργα</a:t>
            </a:r>
            <a:r>
              <a:rPr lang="el-GR" sz="2100" smtClean="0"/>
              <a:t> </a:t>
            </a:r>
          </a:p>
          <a:p>
            <a:pPr eaLnBrk="1" hangingPunct="1">
              <a:lnSpc>
                <a:spcPct val="80000"/>
              </a:lnSpc>
            </a:pPr>
            <a:r>
              <a:rPr lang="el-GR" sz="2100" smtClean="0"/>
              <a:t>Κύρου Ανάβασις</a:t>
            </a:r>
          </a:p>
          <a:p>
            <a:pPr eaLnBrk="1" hangingPunct="1">
              <a:lnSpc>
                <a:spcPct val="80000"/>
              </a:lnSpc>
            </a:pPr>
            <a:r>
              <a:rPr lang="el-GR" sz="2100" u="sng" smtClean="0">
                <a:solidFill>
                  <a:srgbClr val="FFFF00"/>
                </a:solidFill>
              </a:rPr>
              <a:t>Ελληνικά</a:t>
            </a:r>
          </a:p>
          <a:p>
            <a:pPr eaLnBrk="1" hangingPunct="1">
              <a:lnSpc>
                <a:spcPct val="80000"/>
              </a:lnSpc>
            </a:pPr>
            <a:r>
              <a:rPr lang="el-GR" sz="2100" u="sng" smtClean="0">
                <a:solidFill>
                  <a:srgbClr val="FFFF00"/>
                </a:solidFill>
              </a:rPr>
              <a:t>Αγησίλαος</a:t>
            </a:r>
          </a:p>
          <a:p>
            <a:pPr eaLnBrk="1" hangingPunct="1">
              <a:lnSpc>
                <a:spcPct val="80000"/>
              </a:lnSpc>
            </a:pPr>
            <a:r>
              <a:rPr lang="el-GR" sz="2100" b="1" i="1" smtClean="0"/>
              <a:t>Φιλοσοφικά και διάλογοι </a:t>
            </a:r>
            <a:endParaRPr lang="el-GR" sz="2100" smtClean="0"/>
          </a:p>
          <a:p>
            <a:pPr eaLnBrk="1" hangingPunct="1">
              <a:lnSpc>
                <a:spcPct val="80000"/>
              </a:lnSpc>
            </a:pPr>
            <a:r>
              <a:rPr lang="el-GR" sz="2100" u="sng" smtClean="0">
                <a:solidFill>
                  <a:srgbClr val="FFFF00"/>
                </a:solidFill>
              </a:rPr>
              <a:t>Απολογία Σωκράτους</a:t>
            </a:r>
          </a:p>
          <a:p>
            <a:pPr eaLnBrk="1" hangingPunct="1">
              <a:lnSpc>
                <a:spcPct val="80000"/>
              </a:lnSpc>
            </a:pPr>
            <a:r>
              <a:rPr lang="el-GR" sz="2100" u="sng" smtClean="0">
                <a:solidFill>
                  <a:srgbClr val="FFFF00"/>
                </a:solidFill>
              </a:rPr>
              <a:t>Απομνημονεύματα</a:t>
            </a:r>
          </a:p>
          <a:p>
            <a:pPr eaLnBrk="1" hangingPunct="1">
              <a:lnSpc>
                <a:spcPct val="80000"/>
              </a:lnSpc>
            </a:pPr>
            <a:r>
              <a:rPr lang="el-GR" sz="2100" smtClean="0"/>
              <a:t>Οικονομικός</a:t>
            </a:r>
          </a:p>
          <a:p>
            <a:pPr eaLnBrk="1" hangingPunct="1">
              <a:lnSpc>
                <a:spcPct val="80000"/>
              </a:lnSpc>
            </a:pPr>
            <a:r>
              <a:rPr lang="el-GR" sz="2100" smtClean="0"/>
              <a:t>Συμπόσιον[1]</a:t>
            </a:r>
          </a:p>
          <a:p>
            <a:pPr eaLnBrk="1" hangingPunct="1">
              <a:lnSpc>
                <a:spcPct val="80000"/>
              </a:lnSpc>
            </a:pPr>
            <a:r>
              <a:rPr lang="el-GR" sz="2100" smtClean="0"/>
              <a:t>Ιέρων ή (Τυραννικός)</a:t>
            </a:r>
          </a:p>
          <a:p>
            <a:pPr eaLnBrk="1" hangingPunct="1">
              <a:lnSpc>
                <a:spcPct val="80000"/>
              </a:lnSpc>
              <a:buFont typeface="Wingdings 2" pitchFamily="18" charset="2"/>
              <a:buNone/>
            </a:pPr>
            <a:endParaRPr lang="el-GR" sz="2100" smtClean="0"/>
          </a:p>
          <a:p>
            <a:pPr eaLnBrk="1" hangingPunct="1">
              <a:lnSpc>
                <a:spcPct val="80000"/>
              </a:lnSpc>
              <a:buFont typeface="Wingdings 2" pitchFamily="18" charset="2"/>
              <a:buNone/>
            </a:pPr>
            <a:endParaRPr lang="el-GR" sz="2100" smtClean="0"/>
          </a:p>
        </p:txBody>
      </p:sp>
      <p:sp>
        <p:nvSpPr>
          <p:cNvPr id="22532" name="Rectangle 4"/>
          <p:cNvSpPr>
            <a:spLocks noGrp="1"/>
          </p:cNvSpPr>
          <p:nvPr>
            <p:ph type="title" idx="4294967295"/>
          </p:nvPr>
        </p:nvSpPr>
        <p:spPr bwMode="auto">
          <a:xfrm>
            <a:off x="395288" y="0"/>
            <a:ext cx="8229600" cy="1219200"/>
          </a:xfrm>
          <a:ln w="9525"/>
        </p:spPr>
        <p:txBody>
          <a:bodyPr wrap="square" lIns="91440" tIns="45720" rIns="91440" bIns="45720" numCol="1" compatLnSpc="1">
            <a:prstTxWarp prst="textNoShape">
              <a:avLst/>
            </a:prstTxWarp>
          </a:bodyPr>
          <a:lstStyle/>
          <a:p>
            <a:pPr eaLnBrk="1" hangingPunct="1">
              <a:defRPr/>
            </a:pPr>
            <a:r>
              <a:rPr lang="el-GR" sz="3800" smtClean="0">
                <a:ln>
                  <a:noFill/>
                </a:ln>
                <a:solidFill>
                  <a:schemeClr val="bg1"/>
                </a:solidFill>
                <a:effectLst/>
                <a:latin typeface="Arial" charset="0"/>
              </a:rPr>
              <a:t/>
            </a:r>
            <a:br>
              <a:rPr lang="el-GR" sz="3800" smtClean="0">
                <a:ln>
                  <a:noFill/>
                </a:ln>
                <a:solidFill>
                  <a:schemeClr val="bg1"/>
                </a:solidFill>
                <a:effectLst/>
                <a:latin typeface="Arial" charset="0"/>
              </a:rPr>
            </a:br>
            <a:r>
              <a:rPr lang="el-GR" sz="3800" smtClean="0">
                <a:ln>
                  <a:noFill/>
                </a:ln>
                <a:solidFill>
                  <a:schemeClr val="bg1"/>
                </a:solidFill>
                <a:effectLst/>
              </a:rPr>
              <a:t>-</a:t>
            </a:r>
            <a:r>
              <a:rPr lang="el-GR" sz="3800" b="1" i="1" smtClean="0">
                <a:ln>
                  <a:noFill/>
                </a:ln>
                <a:solidFill>
                  <a:schemeClr val="bg1"/>
                </a:solidFill>
                <a:effectLst/>
              </a:rPr>
              <a:t>ΙΣΤΟΡΙΟΓΡΑΦΟΙ</a:t>
            </a:r>
            <a:br>
              <a:rPr lang="el-GR" sz="3800" b="1" i="1" smtClean="0">
                <a:ln>
                  <a:noFill/>
                </a:ln>
                <a:solidFill>
                  <a:schemeClr val="bg1"/>
                </a:solidFill>
                <a:effectLst/>
              </a:rPr>
            </a:br>
            <a:r>
              <a:rPr lang="el-GR" sz="3800" b="1" i="1" smtClean="0">
                <a:ln>
                  <a:noFill/>
                </a:ln>
                <a:solidFill>
                  <a:schemeClr val="bg1"/>
                </a:solidFill>
                <a:effectLst/>
              </a:rPr>
              <a:t>-ΞΕΝΟΦΩΝ</a:t>
            </a:r>
          </a:p>
        </p:txBody>
      </p:sp>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111</TotalTime>
  <Words>1532</Words>
  <Application>Microsoft Office PowerPoint</Application>
  <PresentationFormat>Προβολή στην οθόνη (4:3)</PresentationFormat>
  <Paragraphs>70</Paragraphs>
  <Slides>20</Slides>
  <Notes>1</Notes>
  <HiddenSlides>0</HiddenSlides>
  <MMClips>0</MMClips>
  <ScaleCrop>false</ScaleCrop>
  <HeadingPairs>
    <vt:vector size="6" baseType="variant">
      <vt:variant>
        <vt:lpstr>Γραμματοσειρές που χρησιμοποιούνται</vt:lpstr>
      </vt:variant>
      <vt:variant>
        <vt:i4>4</vt:i4>
      </vt:variant>
      <vt:variant>
        <vt:lpstr>Πρότυπο σχεδίασης</vt:lpstr>
      </vt:variant>
      <vt:variant>
        <vt:i4>4</vt:i4>
      </vt:variant>
      <vt:variant>
        <vt:lpstr>Τίτλοι διαφανειών</vt:lpstr>
      </vt:variant>
      <vt:variant>
        <vt:i4>20</vt:i4>
      </vt:variant>
    </vt:vector>
  </HeadingPairs>
  <TitlesOfParts>
    <vt:vector size="28" baseType="lpstr">
      <vt:lpstr>Arial</vt:lpstr>
      <vt:lpstr>Constantia</vt:lpstr>
      <vt:lpstr>Wingdings 2</vt:lpstr>
      <vt:lpstr>Calibri</vt:lpstr>
      <vt:lpstr>Χαρτί</vt:lpstr>
      <vt:lpstr>Χαρτί</vt:lpstr>
      <vt:lpstr>Χαρτί</vt:lpstr>
      <vt:lpstr>Χαρτί</vt:lpstr>
      <vt:lpstr>PROJECT “AΡΧΑΙΟΙ ΠΟΛΙΤΙΣΜΟΙ»</vt:lpstr>
      <vt:lpstr>ΚΛΑΣΣΙΚΗ ΑΘΗΝΑ</vt:lpstr>
      <vt:lpstr>1) ΑΝΑΠΤΥΞΗ ΤΟΥ ΠΟΛΙΤΙΣΜΟΥ</vt:lpstr>
      <vt:lpstr>Διαφάνεια 4</vt:lpstr>
      <vt:lpstr>Διαφάνεια 5</vt:lpstr>
      <vt:lpstr>Διαφάνεια 6</vt:lpstr>
      <vt:lpstr>Διαφάνεια 7</vt:lpstr>
      <vt:lpstr>Διαφάνεια 8</vt:lpstr>
      <vt:lpstr> -ΙΣΤΟΡΙΟΓΡΑΦΟΙ -ΞΕΝΟΦΩΝ</vt:lpstr>
      <vt:lpstr>-ΙΣΤΟΡΙΟΓΡΑΦΟΙ -ΘΟΥΚΥΔΙΔΗΣ</vt:lpstr>
      <vt:lpstr>Διαφάνεια 11</vt:lpstr>
      <vt:lpstr>4)ΜΙΑ ΗΜΕΡΑ ΑΠΟ ΤΗ ΖΩΗ ΕΝΟΣ ΑΘΗΝΑΙΟΥ</vt:lpstr>
      <vt:lpstr>5) ΓΑΜΟΣ</vt:lpstr>
      <vt:lpstr>ΓΑΜΟΣ</vt:lpstr>
      <vt:lpstr>6) ΗΘΕΣΗ ΤΗΣ ΓΥΝΑΙΚΑΣ ΣΤΗ ΚΛΑΣΙΚΗ ΑΘΗΝΑ</vt:lpstr>
      <vt:lpstr>7) ΚΟΙΝΩΝΙΚΗ ΟΡΓΑΝΩΣΗ</vt:lpstr>
      <vt:lpstr>ΟΙΚΟΝΟΜΙΚΗ ΟΡΓΑΝΩΣΗ</vt:lpstr>
      <vt:lpstr>ΠΟΛΙΤΙΚΗ ΟΡΓΑΝΩΣΗ</vt:lpstr>
      <vt:lpstr>8)ΗΘΗ -ΕΘΙΜΑ-ΠΑΡΑΔΟΣΕΙΣ </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ΚΛΑΣΣΗΚΗ ΑΘΗΝΑ</dc:title>
  <dc:creator>ΣΟΦΙΑ</dc:creator>
  <cp:lastModifiedBy>MARIANNA</cp:lastModifiedBy>
  <cp:revision>16</cp:revision>
  <dcterms:created xsi:type="dcterms:W3CDTF">2012-05-04T15:02:56Z</dcterms:created>
  <dcterms:modified xsi:type="dcterms:W3CDTF">2012-05-16T07:20:16Z</dcterms:modified>
</cp:coreProperties>
</file>