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9"/>
  </p:notesMasterIdLst>
  <p:sldIdLst>
    <p:sldId id="256" r:id="rId2"/>
    <p:sldId id="259" r:id="rId3"/>
    <p:sldId id="261" r:id="rId4"/>
    <p:sldId id="262" r:id="rId5"/>
    <p:sldId id="274" r:id="rId6"/>
    <p:sldId id="263" r:id="rId7"/>
    <p:sldId id="264" r:id="rId8"/>
    <p:sldId id="265" r:id="rId9"/>
    <p:sldId id="266" r:id="rId10"/>
    <p:sldId id="267" r:id="rId11"/>
    <p:sldId id="275" r:id="rId12"/>
    <p:sldId id="268" r:id="rId13"/>
    <p:sldId id="269" r:id="rId14"/>
    <p:sldId id="270" r:id="rId15"/>
    <p:sldId id="271" r:id="rId16"/>
    <p:sldId id="272" r:id="rId17"/>
    <p:sldId id="273"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28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68F2F77-12A3-40FE-8CE2-4AC22EB5812A}" type="datetimeFigureOut">
              <a:rPr lang="en-US"/>
              <a:pPr>
                <a:defRPr/>
              </a:pPr>
              <a:t>5/15/2012</a:t>
            </a:fld>
            <a:endParaRPr lang="en-US"/>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n-US" noProof="0" smtClean="0"/>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A31371B8-E01A-4270-8AAF-2E2532E3969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Arial" charset="0"/>
      </a:defRPr>
    </a:lvl1pPr>
    <a:lvl2pPr marL="457200" algn="l" rtl="0" eaLnBrk="0" fontAlgn="base" hangingPunct="0">
      <a:spcBef>
        <a:spcPct val="30000"/>
      </a:spcBef>
      <a:spcAft>
        <a:spcPct val="0"/>
      </a:spcAft>
      <a:defRPr sz="1200" kern="1200">
        <a:solidFill>
          <a:schemeClr val="tx1"/>
        </a:solidFill>
        <a:latin typeface="+mn-lt"/>
        <a:ea typeface="+mn-ea"/>
        <a:cs typeface="Arial" charset="0"/>
      </a:defRPr>
    </a:lvl2pPr>
    <a:lvl3pPr marL="914400" algn="l" rtl="0" eaLnBrk="0" fontAlgn="base" hangingPunct="0">
      <a:spcBef>
        <a:spcPct val="30000"/>
      </a:spcBef>
      <a:spcAft>
        <a:spcPct val="0"/>
      </a:spcAft>
      <a:defRPr sz="1200" kern="1200">
        <a:solidFill>
          <a:schemeClr val="tx1"/>
        </a:solidFill>
        <a:latin typeface="+mn-lt"/>
        <a:ea typeface="+mn-ea"/>
        <a:cs typeface="Arial" charset="0"/>
      </a:defRPr>
    </a:lvl3pPr>
    <a:lvl4pPr marL="1371600" algn="l" rtl="0" eaLnBrk="0" fontAlgn="base" hangingPunct="0">
      <a:spcBef>
        <a:spcPct val="30000"/>
      </a:spcBef>
      <a:spcAft>
        <a:spcPct val="0"/>
      </a:spcAft>
      <a:defRPr sz="1200" kern="1200">
        <a:solidFill>
          <a:schemeClr val="tx1"/>
        </a:solidFill>
        <a:latin typeface="+mn-lt"/>
        <a:ea typeface="+mn-ea"/>
        <a:cs typeface="Arial" charset="0"/>
      </a:defRPr>
    </a:lvl4pPr>
    <a:lvl5pPr marL="1828800" algn="l" rtl="0" eaLnBrk="0" fontAlgn="base" hangingPunct="0">
      <a:spcBef>
        <a:spcPct val="30000"/>
      </a:spcBef>
      <a:spcAft>
        <a:spcPct val="0"/>
      </a:spcAft>
      <a:defRPr sz="1200" kern="1200">
        <a:solidFill>
          <a:schemeClr val="tx1"/>
        </a:solidFill>
        <a:latin typeface="+mn-lt"/>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1 - Θέση εικόνας διαφάνειας"/>
          <p:cNvSpPr>
            <a:spLocks noGrp="1" noRot="1" noChangeAspect="1"/>
          </p:cNvSpPr>
          <p:nvPr>
            <p:ph type="sldImg"/>
          </p:nvPr>
        </p:nvSpPr>
        <p:spPr bwMode="auto">
          <a:noFill/>
          <a:ln>
            <a:solidFill>
              <a:srgbClr val="000000"/>
            </a:solidFill>
            <a:miter lim="800000"/>
            <a:headEnd/>
            <a:tailEnd/>
          </a:ln>
        </p:spPr>
      </p:sp>
      <p:sp>
        <p:nvSpPr>
          <p:cNvPr id="24578" name="2 - Θέση σημειώσεων"/>
          <p:cNvSpPr>
            <a:spLocks noGrp="1"/>
          </p:cNvSpPr>
          <p:nvPr>
            <p:ph type="body" idx="1"/>
          </p:nvPr>
        </p:nvSpPr>
        <p:spPr bwMode="auto">
          <a:noFill/>
        </p:spPr>
        <p:txBody>
          <a:bodyPr/>
          <a:lstStyle/>
          <a:p>
            <a:pPr eaLnBrk="1" hangingPunct="1">
              <a:spcBef>
                <a:spcPct val="0"/>
              </a:spcBef>
            </a:pPr>
            <a:endParaRPr lang="el-GR" smtClean="0"/>
          </a:p>
        </p:txBody>
      </p:sp>
      <p:sp>
        <p:nvSpPr>
          <p:cNvPr id="24579"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9385FE8-AE9A-48C1-998E-F6961DF50ED0}" type="slidenum">
              <a:rPr lang="en-US">
                <a:cs typeface="Arial" charset="0"/>
              </a:rPr>
              <a:pPr fontAlgn="base">
                <a:spcBef>
                  <a:spcPct val="0"/>
                </a:spcBef>
                <a:spcAft>
                  <a:spcPct val="0"/>
                </a:spcAft>
                <a:defRPr/>
              </a:pPr>
              <a:t>9</a:t>
            </a:fld>
            <a:endParaRPr 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8763" cy="6851650"/>
            <a:chOff x="1" y="0"/>
            <a:chExt cx="5763" cy="4316"/>
          </a:xfrm>
        </p:grpSpPr>
        <p:sp>
          <p:nvSpPr>
            <p:cNvPr id="5"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l-GR"/>
            </a:p>
          </p:txBody>
        </p:sp>
        <p:sp>
          <p:nvSpPr>
            <p:cNvPr id="6"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l-GR"/>
            </a:p>
          </p:txBody>
        </p:sp>
        <p:sp>
          <p:nvSpPr>
            <p:cNvPr id="7"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l-GR"/>
            </a:p>
          </p:txBody>
        </p:sp>
        <p:grpSp>
          <p:nvGrpSpPr>
            <p:cNvPr id="8" name="Group 6"/>
            <p:cNvGrpSpPr>
              <a:grpSpLocks/>
            </p:cNvGrpSpPr>
            <p:nvPr/>
          </p:nvGrpSpPr>
          <p:grpSpPr bwMode="auto">
            <a:xfrm>
              <a:off x="288" y="0"/>
              <a:ext cx="5098" cy="4316"/>
              <a:chOff x="288" y="0"/>
              <a:chExt cx="5098" cy="4316"/>
            </a:xfrm>
          </p:grpSpPr>
          <p:sp>
            <p:nvSpPr>
              <p:cNvPr id="28"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l-GR"/>
              </a:p>
            </p:txBody>
          </p:sp>
          <p:sp>
            <p:nvSpPr>
              <p:cNvPr id="29"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l-GR"/>
              </a:p>
            </p:txBody>
          </p:sp>
          <p:sp>
            <p:nvSpPr>
              <p:cNvPr id="30"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l-GR"/>
              </a:p>
            </p:txBody>
          </p:sp>
          <p:sp>
            <p:nvSpPr>
              <p:cNvPr id="31"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l-GR"/>
              </a:p>
            </p:txBody>
          </p:sp>
          <p:sp>
            <p:nvSpPr>
              <p:cNvPr id="32"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l-GR"/>
              </a:p>
            </p:txBody>
          </p:sp>
          <p:sp>
            <p:nvSpPr>
              <p:cNvPr id="33"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l-GR"/>
              </a:p>
            </p:txBody>
          </p:sp>
          <p:sp>
            <p:nvSpPr>
              <p:cNvPr id="34"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l-GR"/>
              </a:p>
            </p:txBody>
          </p:sp>
          <p:sp>
            <p:nvSpPr>
              <p:cNvPr id="35"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l-GR"/>
              </a:p>
            </p:txBody>
          </p:sp>
          <p:sp>
            <p:nvSpPr>
              <p:cNvPr id="36"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l-GR"/>
              </a:p>
            </p:txBody>
          </p:sp>
          <p:sp>
            <p:nvSpPr>
              <p:cNvPr id="37"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l-GR"/>
              </a:p>
            </p:txBody>
          </p:sp>
          <p:sp>
            <p:nvSpPr>
              <p:cNvPr id="38"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l-GR"/>
              </a:p>
            </p:txBody>
          </p:sp>
          <p:sp>
            <p:nvSpPr>
              <p:cNvPr id="39"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l-GR"/>
              </a:p>
            </p:txBody>
          </p:sp>
          <p:sp>
            <p:nvSpPr>
              <p:cNvPr id="40"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l-GR"/>
              </a:p>
            </p:txBody>
          </p:sp>
        </p:grpSp>
        <p:sp>
          <p:nvSpPr>
            <p:cNvPr id="9"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l-GR"/>
            </a:p>
          </p:txBody>
        </p:sp>
        <p:sp>
          <p:nvSpPr>
            <p:cNvPr id="10"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l-GR"/>
            </a:p>
          </p:txBody>
        </p:sp>
        <p:sp>
          <p:nvSpPr>
            <p:cNvPr id="11"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l-GR"/>
            </a:p>
          </p:txBody>
        </p:sp>
        <p:sp>
          <p:nvSpPr>
            <p:cNvPr id="12"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pPr>
                <a:defRPr/>
              </a:pPr>
              <a:endParaRPr lang="el-GR"/>
            </a:p>
          </p:txBody>
        </p:sp>
        <p:sp>
          <p:nvSpPr>
            <p:cNvPr id="13"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pPr>
                <a:defRPr/>
              </a:pPr>
              <a:endParaRPr lang="el-GR"/>
            </a:p>
          </p:txBody>
        </p:sp>
        <p:sp>
          <p:nvSpPr>
            <p:cNvPr id="14"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l-GR"/>
            </a:p>
          </p:txBody>
        </p:sp>
        <p:sp>
          <p:nvSpPr>
            <p:cNvPr id="15"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pPr>
                <a:defRPr/>
              </a:pPr>
              <a:endParaRPr lang="el-GR"/>
            </a:p>
          </p:txBody>
        </p:sp>
        <p:sp>
          <p:nvSpPr>
            <p:cNvPr id="16"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pPr>
                <a:defRPr/>
              </a:pPr>
              <a:endParaRPr lang="el-GR"/>
            </a:p>
          </p:txBody>
        </p:sp>
        <p:sp>
          <p:nvSpPr>
            <p:cNvPr id="17"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pPr>
                <a:defRPr/>
              </a:pPr>
              <a:endParaRPr lang="el-GR"/>
            </a:p>
          </p:txBody>
        </p:sp>
        <p:sp>
          <p:nvSpPr>
            <p:cNvPr id="18"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pPr>
                <a:defRPr/>
              </a:pPr>
              <a:endParaRPr lang="el-GR"/>
            </a:p>
          </p:txBody>
        </p:sp>
        <p:sp>
          <p:nvSpPr>
            <p:cNvPr id="19"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pPr>
                <a:defRPr/>
              </a:pPr>
              <a:endParaRPr lang="el-GR"/>
            </a:p>
          </p:txBody>
        </p:sp>
        <p:grpSp>
          <p:nvGrpSpPr>
            <p:cNvPr id="20" name="Group 31"/>
            <p:cNvGrpSpPr>
              <a:grpSpLocks/>
            </p:cNvGrpSpPr>
            <p:nvPr/>
          </p:nvGrpSpPr>
          <p:grpSpPr bwMode="auto">
            <a:xfrm>
              <a:off x="1" y="392"/>
              <a:ext cx="5758" cy="1571"/>
              <a:chOff x="1" y="392"/>
              <a:chExt cx="5758" cy="1571"/>
            </a:xfrm>
          </p:grpSpPr>
          <p:sp>
            <p:nvSpPr>
              <p:cNvPr id="23" name="Line 32"/>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pPr>
                  <a:defRPr/>
                </a:pPr>
                <a:endParaRPr lang="el-GR"/>
              </a:p>
            </p:txBody>
          </p:sp>
          <p:sp>
            <p:nvSpPr>
              <p:cNvPr id="24"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pPr>
                  <a:defRPr/>
                </a:pPr>
                <a:endParaRPr lang="el-GR"/>
              </a:p>
            </p:txBody>
          </p:sp>
          <p:sp>
            <p:nvSpPr>
              <p:cNvPr id="25"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pPr>
                  <a:defRPr/>
                </a:pPr>
                <a:endParaRPr lang="el-GR"/>
              </a:p>
            </p:txBody>
          </p:sp>
          <p:sp>
            <p:nvSpPr>
              <p:cNvPr id="26"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pPr>
                  <a:defRPr/>
                </a:pPr>
                <a:endParaRPr lang="el-GR"/>
              </a:p>
            </p:txBody>
          </p:sp>
          <p:sp>
            <p:nvSpPr>
              <p:cNvPr id="27" name="Line 36"/>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pPr>
                  <a:defRPr/>
                </a:pPr>
                <a:endParaRPr lang="el-GR"/>
              </a:p>
            </p:txBody>
          </p:sp>
        </p:grpSp>
        <p:sp>
          <p:nvSpPr>
            <p:cNvPr id="21"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pPr>
                <a:defRPr/>
              </a:pPr>
              <a:endParaRPr lang="el-GR"/>
            </a:p>
          </p:txBody>
        </p:sp>
        <p:sp>
          <p:nvSpPr>
            <p:cNvPr id="22"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pPr>
                <a:defRPr/>
              </a:pPr>
              <a:endParaRPr lang="el-GR"/>
            </a:p>
          </p:txBody>
        </p:sp>
      </p:grpSp>
      <p:sp>
        <p:nvSpPr>
          <p:cNvPr id="46119" name="Rectangle 39"/>
          <p:cNvSpPr>
            <a:spLocks noGrp="1" noChangeArrowheads="1"/>
          </p:cNvSpPr>
          <p:nvPr>
            <p:ph type="ctrTitle" sz="quarter"/>
          </p:nvPr>
        </p:nvSpPr>
        <p:spPr>
          <a:xfrm>
            <a:off x="685800" y="1692275"/>
            <a:ext cx="7772400" cy="1736725"/>
          </a:xfrm>
        </p:spPr>
        <p:txBody>
          <a:bodyPr anchor="b"/>
          <a:lstStyle>
            <a:lvl1pPr>
              <a:defRPr sz="5400"/>
            </a:lvl1pPr>
          </a:lstStyle>
          <a:p>
            <a:r>
              <a:rPr lang="el-GR"/>
              <a:t>Κάντε κλικ για επεξεργασία του τίτλου</a:t>
            </a:r>
          </a:p>
        </p:txBody>
      </p:sp>
      <p:sp>
        <p:nvSpPr>
          <p:cNvPr id="46120"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l-GR"/>
              <a:t>Κάντε κλικ για να επεξεργαστείτε τον υπότιτλο του υποδείγματος</a:t>
            </a:r>
          </a:p>
        </p:txBody>
      </p:sp>
      <p:sp>
        <p:nvSpPr>
          <p:cNvPr id="41" name="Rectangle 41"/>
          <p:cNvSpPr>
            <a:spLocks noGrp="1" noChangeArrowheads="1"/>
          </p:cNvSpPr>
          <p:nvPr>
            <p:ph type="dt" sz="quarter" idx="10"/>
          </p:nvPr>
        </p:nvSpPr>
        <p:spPr/>
        <p:txBody>
          <a:bodyPr/>
          <a:lstStyle>
            <a:lvl1pPr>
              <a:defRPr/>
            </a:lvl1pPr>
          </a:lstStyle>
          <a:p>
            <a:pPr>
              <a:defRPr/>
            </a:pPr>
            <a:fld id="{8CED9B76-BFE0-4E47-BEF9-2076AFF30726}" type="datetimeFigureOut">
              <a:rPr lang="en-US"/>
              <a:pPr>
                <a:defRPr/>
              </a:pPr>
              <a:t>5/15/2012</a:t>
            </a:fld>
            <a:endParaRPr lang="el-GR"/>
          </a:p>
        </p:txBody>
      </p:sp>
      <p:sp>
        <p:nvSpPr>
          <p:cNvPr id="42" name="Rectangle 42"/>
          <p:cNvSpPr>
            <a:spLocks noGrp="1" noChangeArrowheads="1"/>
          </p:cNvSpPr>
          <p:nvPr>
            <p:ph type="ftr" sz="quarter" idx="11"/>
          </p:nvPr>
        </p:nvSpPr>
        <p:spPr/>
        <p:txBody>
          <a:bodyPr/>
          <a:lstStyle>
            <a:lvl1pPr>
              <a:defRPr/>
            </a:lvl1pPr>
          </a:lstStyle>
          <a:p>
            <a:pPr>
              <a:defRPr/>
            </a:pPr>
            <a:endParaRPr lang="el-GR"/>
          </a:p>
        </p:txBody>
      </p:sp>
      <p:sp>
        <p:nvSpPr>
          <p:cNvPr id="43" name="Rectangle 43"/>
          <p:cNvSpPr>
            <a:spLocks noGrp="1" noChangeArrowheads="1"/>
          </p:cNvSpPr>
          <p:nvPr>
            <p:ph type="sldNum" sz="quarter" idx="12"/>
          </p:nvPr>
        </p:nvSpPr>
        <p:spPr/>
        <p:txBody>
          <a:bodyPr/>
          <a:lstStyle>
            <a:lvl1pPr>
              <a:defRPr/>
            </a:lvl1pPr>
          </a:lstStyle>
          <a:p>
            <a:pPr>
              <a:defRPr/>
            </a:pPr>
            <a:fld id="{99A288CD-56BB-4AA6-8C5C-9E5460BA17F5}"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Kλικ για επεξεργασία του τίτλου</a:t>
            </a:r>
          </a:p>
        </p:txBody>
      </p:sp>
      <p:sp>
        <p:nvSpPr>
          <p:cNvPr id="3" name="Θέση κατακόρυφου κειμένου 2"/>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40"/>
          <p:cNvSpPr>
            <a:spLocks noGrp="1" noChangeArrowheads="1"/>
          </p:cNvSpPr>
          <p:nvPr>
            <p:ph type="dt" sz="half" idx="10"/>
          </p:nvPr>
        </p:nvSpPr>
        <p:spPr>
          <a:ln/>
        </p:spPr>
        <p:txBody>
          <a:bodyPr/>
          <a:lstStyle>
            <a:lvl1pPr>
              <a:defRPr/>
            </a:lvl1pPr>
          </a:lstStyle>
          <a:p>
            <a:pPr>
              <a:defRPr/>
            </a:pPr>
            <a:fld id="{34C839C8-18DC-4599-85E3-D1C57C32C91E}" type="datetimeFigureOut">
              <a:rPr lang="en-US"/>
              <a:pPr>
                <a:defRPr/>
              </a:pPr>
              <a:t>5/15/2012</a:t>
            </a:fld>
            <a:endParaRPr lang="el-GR"/>
          </a:p>
        </p:txBody>
      </p:sp>
      <p:sp>
        <p:nvSpPr>
          <p:cNvPr id="5" name="Rectangle 41"/>
          <p:cNvSpPr>
            <a:spLocks noGrp="1" noChangeArrowheads="1"/>
          </p:cNvSpPr>
          <p:nvPr>
            <p:ph type="ftr" sz="quarter" idx="11"/>
          </p:nvPr>
        </p:nvSpPr>
        <p:spPr>
          <a:ln/>
        </p:spPr>
        <p:txBody>
          <a:bodyPr/>
          <a:lstStyle>
            <a:lvl1pPr>
              <a:defRPr/>
            </a:lvl1pPr>
          </a:lstStyle>
          <a:p>
            <a:pPr>
              <a:defRPr/>
            </a:pPr>
            <a:endParaRPr lang="el-GR"/>
          </a:p>
        </p:txBody>
      </p:sp>
      <p:sp>
        <p:nvSpPr>
          <p:cNvPr id="6" name="Rectangle 42"/>
          <p:cNvSpPr>
            <a:spLocks noGrp="1" noChangeArrowheads="1"/>
          </p:cNvSpPr>
          <p:nvPr>
            <p:ph type="sldNum" sz="quarter" idx="12"/>
          </p:nvPr>
        </p:nvSpPr>
        <p:spPr>
          <a:ln/>
        </p:spPr>
        <p:txBody>
          <a:bodyPr/>
          <a:lstStyle>
            <a:lvl1pPr>
              <a:defRPr/>
            </a:lvl1pPr>
          </a:lstStyle>
          <a:p>
            <a:pPr>
              <a:defRPr/>
            </a:pPr>
            <a:fld id="{DF10E270-72F2-456B-8D32-553B122C6A23}"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7813"/>
            <a:ext cx="2057400" cy="5853112"/>
          </a:xfrm>
        </p:spPr>
        <p:txBody>
          <a:bodyPr vert="eaVert"/>
          <a:lstStyle/>
          <a:p>
            <a:r>
              <a:rPr lang="el-GR"/>
              <a:t>Kλικ για επεξεργασία του τίτλου</a:t>
            </a:r>
          </a:p>
        </p:txBody>
      </p:sp>
      <p:sp>
        <p:nvSpPr>
          <p:cNvPr id="3" name="Θέση κατακόρυφου κειμένου 2"/>
          <p:cNvSpPr>
            <a:spLocks noGrp="1"/>
          </p:cNvSpPr>
          <p:nvPr>
            <p:ph type="body" orient="vert" idx="1"/>
          </p:nvPr>
        </p:nvSpPr>
        <p:spPr>
          <a:xfrm>
            <a:off x="457200" y="277813"/>
            <a:ext cx="6019800" cy="5853112"/>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40"/>
          <p:cNvSpPr>
            <a:spLocks noGrp="1" noChangeArrowheads="1"/>
          </p:cNvSpPr>
          <p:nvPr>
            <p:ph type="dt" sz="half" idx="10"/>
          </p:nvPr>
        </p:nvSpPr>
        <p:spPr>
          <a:ln/>
        </p:spPr>
        <p:txBody>
          <a:bodyPr/>
          <a:lstStyle>
            <a:lvl1pPr>
              <a:defRPr/>
            </a:lvl1pPr>
          </a:lstStyle>
          <a:p>
            <a:pPr>
              <a:defRPr/>
            </a:pPr>
            <a:fld id="{50EE1E0E-7E45-4F50-B34C-9DB12ACA287A}" type="datetimeFigureOut">
              <a:rPr lang="en-US"/>
              <a:pPr>
                <a:defRPr/>
              </a:pPr>
              <a:t>5/15/2012</a:t>
            </a:fld>
            <a:endParaRPr lang="el-GR"/>
          </a:p>
        </p:txBody>
      </p:sp>
      <p:sp>
        <p:nvSpPr>
          <p:cNvPr id="5" name="Rectangle 41"/>
          <p:cNvSpPr>
            <a:spLocks noGrp="1" noChangeArrowheads="1"/>
          </p:cNvSpPr>
          <p:nvPr>
            <p:ph type="ftr" sz="quarter" idx="11"/>
          </p:nvPr>
        </p:nvSpPr>
        <p:spPr>
          <a:ln/>
        </p:spPr>
        <p:txBody>
          <a:bodyPr/>
          <a:lstStyle>
            <a:lvl1pPr>
              <a:defRPr/>
            </a:lvl1pPr>
          </a:lstStyle>
          <a:p>
            <a:pPr>
              <a:defRPr/>
            </a:pPr>
            <a:endParaRPr lang="el-GR"/>
          </a:p>
        </p:txBody>
      </p:sp>
      <p:sp>
        <p:nvSpPr>
          <p:cNvPr id="6" name="Rectangle 42"/>
          <p:cNvSpPr>
            <a:spLocks noGrp="1" noChangeArrowheads="1"/>
          </p:cNvSpPr>
          <p:nvPr>
            <p:ph type="sldNum" sz="quarter" idx="12"/>
          </p:nvPr>
        </p:nvSpPr>
        <p:spPr>
          <a:ln/>
        </p:spPr>
        <p:txBody>
          <a:bodyPr/>
          <a:lstStyle>
            <a:lvl1pPr>
              <a:defRPr/>
            </a:lvl1pPr>
          </a:lstStyle>
          <a:p>
            <a:pPr>
              <a:defRPr/>
            </a:pPr>
            <a:fld id="{6451629F-EAF7-4626-9093-E0019B848D92}" type="slidenum">
              <a:rPr lang="el-GR"/>
              <a:pPr>
                <a:defRPr/>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Τίτλος, Κείμενο και Αντικεί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7813"/>
            <a:ext cx="8229600" cy="1139825"/>
          </a:xfrm>
        </p:spPr>
        <p:txBody>
          <a:bodyPr/>
          <a:lstStyle/>
          <a:p>
            <a:r>
              <a:rPr lang="el-GR"/>
              <a:t>Kλικ για επεξεργασία του τίτλου</a:t>
            </a:r>
          </a:p>
        </p:txBody>
      </p:sp>
      <p:sp>
        <p:nvSpPr>
          <p:cNvPr id="3" name="Θέση κειμένου 2"/>
          <p:cNvSpPr>
            <a:spLocks noGrp="1"/>
          </p:cNvSpPr>
          <p:nvPr>
            <p:ph type="body" sz="half" idx="1"/>
          </p:nvPr>
        </p:nvSpPr>
        <p:spPr>
          <a:xfrm>
            <a:off x="457200" y="1600200"/>
            <a:ext cx="4038600" cy="4530725"/>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600200"/>
            <a:ext cx="4038600" cy="4530725"/>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Rectangle 40"/>
          <p:cNvSpPr>
            <a:spLocks noGrp="1" noChangeArrowheads="1"/>
          </p:cNvSpPr>
          <p:nvPr>
            <p:ph type="dt" sz="half" idx="10"/>
          </p:nvPr>
        </p:nvSpPr>
        <p:spPr>
          <a:ln/>
        </p:spPr>
        <p:txBody>
          <a:bodyPr/>
          <a:lstStyle>
            <a:lvl1pPr>
              <a:defRPr/>
            </a:lvl1pPr>
          </a:lstStyle>
          <a:p>
            <a:pPr>
              <a:defRPr/>
            </a:pPr>
            <a:fld id="{9F3EA74A-4680-48E9-BAD8-919D80303295}" type="datetimeFigureOut">
              <a:rPr lang="en-US"/>
              <a:pPr>
                <a:defRPr/>
              </a:pPr>
              <a:t>5/15/2012</a:t>
            </a:fld>
            <a:endParaRPr lang="el-GR"/>
          </a:p>
        </p:txBody>
      </p:sp>
      <p:sp>
        <p:nvSpPr>
          <p:cNvPr id="6" name="Rectangle 41"/>
          <p:cNvSpPr>
            <a:spLocks noGrp="1" noChangeArrowheads="1"/>
          </p:cNvSpPr>
          <p:nvPr>
            <p:ph type="ftr" sz="quarter" idx="11"/>
          </p:nvPr>
        </p:nvSpPr>
        <p:spPr>
          <a:ln/>
        </p:spPr>
        <p:txBody>
          <a:bodyPr/>
          <a:lstStyle>
            <a:lvl1pPr>
              <a:defRPr/>
            </a:lvl1pPr>
          </a:lstStyle>
          <a:p>
            <a:pPr>
              <a:defRPr/>
            </a:pPr>
            <a:endParaRPr lang="el-GR"/>
          </a:p>
        </p:txBody>
      </p:sp>
      <p:sp>
        <p:nvSpPr>
          <p:cNvPr id="7" name="Rectangle 42"/>
          <p:cNvSpPr>
            <a:spLocks noGrp="1" noChangeArrowheads="1"/>
          </p:cNvSpPr>
          <p:nvPr>
            <p:ph type="sldNum" sz="quarter" idx="12"/>
          </p:nvPr>
        </p:nvSpPr>
        <p:spPr>
          <a:ln/>
        </p:spPr>
        <p:txBody>
          <a:bodyPr/>
          <a:lstStyle>
            <a:lvl1pPr>
              <a:defRPr/>
            </a:lvl1pPr>
          </a:lstStyle>
          <a:p>
            <a:pPr>
              <a:defRPr/>
            </a:pPr>
            <a:fld id="{584ADB56-F6D3-465C-9FCF-BEFD1C1C3EFF}"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Kλικ για επεξεργασία του τίτλου</a:t>
            </a:r>
          </a:p>
        </p:txBody>
      </p:sp>
      <p:sp>
        <p:nvSpPr>
          <p:cNvPr id="3" name="Θέση περιεχομένου 2"/>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40"/>
          <p:cNvSpPr>
            <a:spLocks noGrp="1" noChangeArrowheads="1"/>
          </p:cNvSpPr>
          <p:nvPr>
            <p:ph type="dt" sz="half" idx="10"/>
          </p:nvPr>
        </p:nvSpPr>
        <p:spPr>
          <a:ln/>
        </p:spPr>
        <p:txBody>
          <a:bodyPr/>
          <a:lstStyle>
            <a:lvl1pPr>
              <a:defRPr/>
            </a:lvl1pPr>
          </a:lstStyle>
          <a:p>
            <a:pPr>
              <a:defRPr/>
            </a:pPr>
            <a:fld id="{263E3B2C-823D-40EA-86D7-CE24052C8650}" type="datetimeFigureOut">
              <a:rPr lang="en-US"/>
              <a:pPr>
                <a:defRPr/>
              </a:pPr>
              <a:t>5/15/2012</a:t>
            </a:fld>
            <a:endParaRPr lang="el-GR"/>
          </a:p>
        </p:txBody>
      </p:sp>
      <p:sp>
        <p:nvSpPr>
          <p:cNvPr id="5" name="Rectangle 41"/>
          <p:cNvSpPr>
            <a:spLocks noGrp="1" noChangeArrowheads="1"/>
          </p:cNvSpPr>
          <p:nvPr>
            <p:ph type="ftr" sz="quarter" idx="11"/>
          </p:nvPr>
        </p:nvSpPr>
        <p:spPr>
          <a:ln/>
        </p:spPr>
        <p:txBody>
          <a:bodyPr/>
          <a:lstStyle>
            <a:lvl1pPr>
              <a:defRPr/>
            </a:lvl1pPr>
          </a:lstStyle>
          <a:p>
            <a:pPr>
              <a:defRPr/>
            </a:pPr>
            <a:endParaRPr lang="el-GR"/>
          </a:p>
        </p:txBody>
      </p:sp>
      <p:sp>
        <p:nvSpPr>
          <p:cNvPr id="6" name="Rectangle 42"/>
          <p:cNvSpPr>
            <a:spLocks noGrp="1" noChangeArrowheads="1"/>
          </p:cNvSpPr>
          <p:nvPr>
            <p:ph type="sldNum" sz="quarter" idx="12"/>
          </p:nvPr>
        </p:nvSpPr>
        <p:spPr>
          <a:ln/>
        </p:spPr>
        <p:txBody>
          <a:bodyPr/>
          <a:lstStyle>
            <a:lvl1pPr>
              <a:defRPr/>
            </a:lvl1pPr>
          </a:lstStyle>
          <a:p>
            <a:pPr>
              <a:defRPr/>
            </a:pPr>
            <a:fld id="{21BABB96-D3A7-4342-9D1F-2B9165BF92E9}"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Kλικ για επεξεργασία των στυλ του υποδείγματος</a:t>
            </a:r>
          </a:p>
        </p:txBody>
      </p:sp>
      <p:sp>
        <p:nvSpPr>
          <p:cNvPr id="4" name="Rectangle 40"/>
          <p:cNvSpPr>
            <a:spLocks noGrp="1" noChangeArrowheads="1"/>
          </p:cNvSpPr>
          <p:nvPr>
            <p:ph type="dt" sz="half" idx="10"/>
          </p:nvPr>
        </p:nvSpPr>
        <p:spPr>
          <a:ln/>
        </p:spPr>
        <p:txBody>
          <a:bodyPr/>
          <a:lstStyle>
            <a:lvl1pPr>
              <a:defRPr/>
            </a:lvl1pPr>
          </a:lstStyle>
          <a:p>
            <a:pPr>
              <a:defRPr/>
            </a:pPr>
            <a:fld id="{A6536003-2A30-43FA-968A-DC7104DF8E26}" type="datetimeFigureOut">
              <a:rPr lang="en-US"/>
              <a:pPr>
                <a:defRPr/>
              </a:pPr>
              <a:t>5/15/2012</a:t>
            </a:fld>
            <a:endParaRPr lang="el-GR"/>
          </a:p>
        </p:txBody>
      </p:sp>
      <p:sp>
        <p:nvSpPr>
          <p:cNvPr id="5" name="Rectangle 41"/>
          <p:cNvSpPr>
            <a:spLocks noGrp="1" noChangeArrowheads="1"/>
          </p:cNvSpPr>
          <p:nvPr>
            <p:ph type="ftr" sz="quarter" idx="11"/>
          </p:nvPr>
        </p:nvSpPr>
        <p:spPr>
          <a:ln/>
        </p:spPr>
        <p:txBody>
          <a:bodyPr/>
          <a:lstStyle>
            <a:lvl1pPr>
              <a:defRPr/>
            </a:lvl1pPr>
          </a:lstStyle>
          <a:p>
            <a:pPr>
              <a:defRPr/>
            </a:pPr>
            <a:endParaRPr lang="el-GR"/>
          </a:p>
        </p:txBody>
      </p:sp>
      <p:sp>
        <p:nvSpPr>
          <p:cNvPr id="6" name="Rectangle 42"/>
          <p:cNvSpPr>
            <a:spLocks noGrp="1" noChangeArrowheads="1"/>
          </p:cNvSpPr>
          <p:nvPr>
            <p:ph type="sldNum" sz="quarter" idx="12"/>
          </p:nvPr>
        </p:nvSpPr>
        <p:spPr>
          <a:ln/>
        </p:spPr>
        <p:txBody>
          <a:bodyPr/>
          <a:lstStyle>
            <a:lvl1pPr>
              <a:defRPr/>
            </a:lvl1pPr>
          </a:lstStyle>
          <a:p>
            <a:pPr>
              <a:defRPr/>
            </a:pPr>
            <a:fld id="{B3B6FCB5-BF62-4268-AED3-8DEE6F32A0B5}"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Kλικ για επεξεργασία του τίτλου</a:t>
            </a:r>
          </a:p>
        </p:txBody>
      </p:sp>
      <p:sp>
        <p:nvSpPr>
          <p:cNvPr id="3" name="Θέση περιεχομένου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Rectangle 40"/>
          <p:cNvSpPr>
            <a:spLocks noGrp="1" noChangeArrowheads="1"/>
          </p:cNvSpPr>
          <p:nvPr>
            <p:ph type="dt" sz="half" idx="10"/>
          </p:nvPr>
        </p:nvSpPr>
        <p:spPr>
          <a:ln/>
        </p:spPr>
        <p:txBody>
          <a:bodyPr/>
          <a:lstStyle>
            <a:lvl1pPr>
              <a:defRPr/>
            </a:lvl1pPr>
          </a:lstStyle>
          <a:p>
            <a:pPr>
              <a:defRPr/>
            </a:pPr>
            <a:fld id="{D52F3724-2BA6-4719-8124-68B9C8E9FD0E}" type="datetimeFigureOut">
              <a:rPr lang="en-US"/>
              <a:pPr>
                <a:defRPr/>
              </a:pPr>
              <a:t>5/15/2012</a:t>
            </a:fld>
            <a:endParaRPr lang="el-GR"/>
          </a:p>
        </p:txBody>
      </p:sp>
      <p:sp>
        <p:nvSpPr>
          <p:cNvPr id="6" name="Rectangle 41"/>
          <p:cNvSpPr>
            <a:spLocks noGrp="1" noChangeArrowheads="1"/>
          </p:cNvSpPr>
          <p:nvPr>
            <p:ph type="ftr" sz="quarter" idx="11"/>
          </p:nvPr>
        </p:nvSpPr>
        <p:spPr>
          <a:ln/>
        </p:spPr>
        <p:txBody>
          <a:bodyPr/>
          <a:lstStyle>
            <a:lvl1pPr>
              <a:defRPr/>
            </a:lvl1pPr>
          </a:lstStyle>
          <a:p>
            <a:pPr>
              <a:defRPr/>
            </a:pPr>
            <a:endParaRPr lang="el-GR"/>
          </a:p>
        </p:txBody>
      </p:sp>
      <p:sp>
        <p:nvSpPr>
          <p:cNvPr id="7" name="Rectangle 42"/>
          <p:cNvSpPr>
            <a:spLocks noGrp="1" noChangeArrowheads="1"/>
          </p:cNvSpPr>
          <p:nvPr>
            <p:ph type="sldNum" sz="quarter" idx="12"/>
          </p:nvPr>
        </p:nvSpPr>
        <p:spPr>
          <a:ln/>
        </p:spPr>
        <p:txBody>
          <a:bodyPr/>
          <a:lstStyle>
            <a:lvl1pPr>
              <a:defRPr/>
            </a:lvl1pPr>
          </a:lstStyle>
          <a:p>
            <a:pPr>
              <a:defRPr/>
            </a:pPr>
            <a:fld id="{A0DC3783-5BA1-4FA2-8A75-DA1391122A1E}"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lstStyle>
            <a:lvl1pPr>
              <a:defRPr/>
            </a:lvl1pPr>
          </a:lstStyle>
          <a:p>
            <a:r>
              <a:rPr lang="el-GR"/>
              <a:t>Kλικ για επεξεργασία του τίτλου</a:t>
            </a: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Rectangle 40"/>
          <p:cNvSpPr>
            <a:spLocks noGrp="1" noChangeArrowheads="1"/>
          </p:cNvSpPr>
          <p:nvPr>
            <p:ph type="dt" sz="half" idx="10"/>
          </p:nvPr>
        </p:nvSpPr>
        <p:spPr>
          <a:ln/>
        </p:spPr>
        <p:txBody>
          <a:bodyPr/>
          <a:lstStyle>
            <a:lvl1pPr>
              <a:defRPr/>
            </a:lvl1pPr>
          </a:lstStyle>
          <a:p>
            <a:pPr>
              <a:defRPr/>
            </a:pPr>
            <a:fld id="{6C3E3C53-0A1D-43BF-B203-BEE3E5FFDE54}" type="datetimeFigureOut">
              <a:rPr lang="en-US"/>
              <a:pPr>
                <a:defRPr/>
              </a:pPr>
              <a:t>5/15/2012</a:t>
            </a:fld>
            <a:endParaRPr lang="el-GR"/>
          </a:p>
        </p:txBody>
      </p:sp>
      <p:sp>
        <p:nvSpPr>
          <p:cNvPr id="8" name="Rectangle 41"/>
          <p:cNvSpPr>
            <a:spLocks noGrp="1" noChangeArrowheads="1"/>
          </p:cNvSpPr>
          <p:nvPr>
            <p:ph type="ftr" sz="quarter" idx="11"/>
          </p:nvPr>
        </p:nvSpPr>
        <p:spPr>
          <a:ln/>
        </p:spPr>
        <p:txBody>
          <a:bodyPr/>
          <a:lstStyle>
            <a:lvl1pPr>
              <a:defRPr/>
            </a:lvl1pPr>
          </a:lstStyle>
          <a:p>
            <a:pPr>
              <a:defRPr/>
            </a:pPr>
            <a:endParaRPr lang="el-GR"/>
          </a:p>
        </p:txBody>
      </p:sp>
      <p:sp>
        <p:nvSpPr>
          <p:cNvPr id="9" name="Rectangle 42"/>
          <p:cNvSpPr>
            <a:spLocks noGrp="1" noChangeArrowheads="1"/>
          </p:cNvSpPr>
          <p:nvPr>
            <p:ph type="sldNum" sz="quarter" idx="12"/>
          </p:nvPr>
        </p:nvSpPr>
        <p:spPr>
          <a:ln/>
        </p:spPr>
        <p:txBody>
          <a:bodyPr/>
          <a:lstStyle>
            <a:lvl1pPr>
              <a:defRPr/>
            </a:lvl1pPr>
          </a:lstStyle>
          <a:p>
            <a:pPr>
              <a:defRPr/>
            </a:pPr>
            <a:fld id="{DCDD02FA-6F43-4F1F-98B0-89163E29AE9B}"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Kλικ για επεξεργασία του τίτλου</a:t>
            </a:r>
          </a:p>
        </p:txBody>
      </p:sp>
      <p:sp>
        <p:nvSpPr>
          <p:cNvPr id="3" name="Rectangle 40"/>
          <p:cNvSpPr>
            <a:spLocks noGrp="1" noChangeArrowheads="1"/>
          </p:cNvSpPr>
          <p:nvPr>
            <p:ph type="dt" sz="half" idx="10"/>
          </p:nvPr>
        </p:nvSpPr>
        <p:spPr>
          <a:ln/>
        </p:spPr>
        <p:txBody>
          <a:bodyPr/>
          <a:lstStyle>
            <a:lvl1pPr>
              <a:defRPr/>
            </a:lvl1pPr>
          </a:lstStyle>
          <a:p>
            <a:pPr>
              <a:defRPr/>
            </a:pPr>
            <a:fld id="{29C374FA-D4F3-4C4E-BD25-50DF76F09F14}" type="datetimeFigureOut">
              <a:rPr lang="en-US"/>
              <a:pPr>
                <a:defRPr/>
              </a:pPr>
              <a:t>5/15/2012</a:t>
            </a:fld>
            <a:endParaRPr lang="el-GR"/>
          </a:p>
        </p:txBody>
      </p:sp>
      <p:sp>
        <p:nvSpPr>
          <p:cNvPr id="4" name="Rectangle 41"/>
          <p:cNvSpPr>
            <a:spLocks noGrp="1" noChangeArrowheads="1"/>
          </p:cNvSpPr>
          <p:nvPr>
            <p:ph type="ftr" sz="quarter" idx="11"/>
          </p:nvPr>
        </p:nvSpPr>
        <p:spPr>
          <a:ln/>
        </p:spPr>
        <p:txBody>
          <a:bodyPr/>
          <a:lstStyle>
            <a:lvl1pPr>
              <a:defRPr/>
            </a:lvl1pPr>
          </a:lstStyle>
          <a:p>
            <a:pPr>
              <a:defRPr/>
            </a:pPr>
            <a:endParaRPr lang="el-GR"/>
          </a:p>
        </p:txBody>
      </p:sp>
      <p:sp>
        <p:nvSpPr>
          <p:cNvPr id="5" name="Rectangle 42"/>
          <p:cNvSpPr>
            <a:spLocks noGrp="1" noChangeArrowheads="1"/>
          </p:cNvSpPr>
          <p:nvPr>
            <p:ph type="sldNum" sz="quarter" idx="12"/>
          </p:nvPr>
        </p:nvSpPr>
        <p:spPr>
          <a:ln/>
        </p:spPr>
        <p:txBody>
          <a:bodyPr/>
          <a:lstStyle>
            <a:lvl1pPr>
              <a:defRPr/>
            </a:lvl1pPr>
          </a:lstStyle>
          <a:p>
            <a:pPr>
              <a:defRPr/>
            </a:pPr>
            <a:fld id="{B4876095-3304-4AF6-8EA3-AC5DE5B352BF}"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40"/>
          <p:cNvSpPr>
            <a:spLocks noGrp="1" noChangeArrowheads="1"/>
          </p:cNvSpPr>
          <p:nvPr>
            <p:ph type="dt" sz="half" idx="10"/>
          </p:nvPr>
        </p:nvSpPr>
        <p:spPr>
          <a:ln/>
        </p:spPr>
        <p:txBody>
          <a:bodyPr/>
          <a:lstStyle>
            <a:lvl1pPr>
              <a:defRPr/>
            </a:lvl1pPr>
          </a:lstStyle>
          <a:p>
            <a:pPr>
              <a:defRPr/>
            </a:pPr>
            <a:fld id="{9C44BB0D-BC5C-44E3-B40A-5E50384FC109}" type="datetimeFigureOut">
              <a:rPr lang="en-US"/>
              <a:pPr>
                <a:defRPr/>
              </a:pPr>
              <a:t>5/15/2012</a:t>
            </a:fld>
            <a:endParaRPr lang="el-GR"/>
          </a:p>
        </p:txBody>
      </p:sp>
      <p:sp>
        <p:nvSpPr>
          <p:cNvPr id="3" name="Rectangle 41"/>
          <p:cNvSpPr>
            <a:spLocks noGrp="1" noChangeArrowheads="1"/>
          </p:cNvSpPr>
          <p:nvPr>
            <p:ph type="ftr" sz="quarter" idx="11"/>
          </p:nvPr>
        </p:nvSpPr>
        <p:spPr>
          <a:ln/>
        </p:spPr>
        <p:txBody>
          <a:bodyPr/>
          <a:lstStyle>
            <a:lvl1pPr>
              <a:defRPr/>
            </a:lvl1pPr>
          </a:lstStyle>
          <a:p>
            <a:pPr>
              <a:defRPr/>
            </a:pPr>
            <a:endParaRPr lang="el-GR"/>
          </a:p>
        </p:txBody>
      </p:sp>
      <p:sp>
        <p:nvSpPr>
          <p:cNvPr id="4" name="Rectangle 42"/>
          <p:cNvSpPr>
            <a:spLocks noGrp="1" noChangeArrowheads="1"/>
          </p:cNvSpPr>
          <p:nvPr>
            <p:ph type="sldNum" sz="quarter" idx="12"/>
          </p:nvPr>
        </p:nvSpPr>
        <p:spPr>
          <a:ln/>
        </p:spPr>
        <p:txBody>
          <a:bodyPr/>
          <a:lstStyle>
            <a:lvl1pPr>
              <a:defRPr/>
            </a:lvl1pPr>
          </a:lstStyle>
          <a:p>
            <a:pPr>
              <a:defRPr/>
            </a:pPr>
            <a:fld id="{4FDF4902-B10E-4845-80C8-C4C5168F0473}"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Rectangle 40"/>
          <p:cNvSpPr>
            <a:spLocks noGrp="1" noChangeArrowheads="1"/>
          </p:cNvSpPr>
          <p:nvPr>
            <p:ph type="dt" sz="half" idx="10"/>
          </p:nvPr>
        </p:nvSpPr>
        <p:spPr>
          <a:ln/>
        </p:spPr>
        <p:txBody>
          <a:bodyPr/>
          <a:lstStyle>
            <a:lvl1pPr>
              <a:defRPr/>
            </a:lvl1pPr>
          </a:lstStyle>
          <a:p>
            <a:pPr>
              <a:defRPr/>
            </a:pPr>
            <a:fld id="{A0060549-16BB-4881-B66A-E277A88C6728}" type="datetimeFigureOut">
              <a:rPr lang="en-US"/>
              <a:pPr>
                <a:defRPr/>
              </a:pPr>
              <a:t>5/15/2012</a:t>
            </a:fld>
            <a:endParaRPr lang="el-GR"/>
          </a:p>
        </p:txBody>
      </p:sp>
      <p:sp>
        <p:nvSpPr>
          <p:cNvPr id="6" name="Rectangle 41"/>
          <p:cNvSpPr>
            <a:spLocks noGrp="1" noChangeArrowheads="1"/>
          </p:cNvSpPr>
          <p:nvPr>
            <p:ph type="ftr" sz="quarter" idx="11"/>
          </p:nvPr>
        </p:nvSpPr>
        <p:spPr>
          <a:ln/>
        </p:spPr>
        <p:txBody>
          <a:bodyPr/>
          <a:lstStyle>
            <a:lvl1pPr>
              <a:defRPr/>
            </a:lvl1pPr>
          </a:lstStyle>
          <a:p>
            <a:pPr>
              <a:defRPr/>
            </a:pPr>
            <a:endParaRPr lang="el-GR"/>
          </a:p>
        </p:txBody>
      </p:sp>
      <p:sp>
        <p:nvSpPr>
          <p:cNvPr id="7" name="Rectangle 42"/>
          <p:cNvSpPr>
            <a:spLocks noGrp="1" noChangeArrowheads="1"/>
          </p:cNvSpPr>
          <p:nvPr>
            <p:ph type="sldNum" sz="quarter" idx="12"/>
          </p:nvPr>
        </p:nvSpPr>
        <p:spPr>
          <a:ln/>
        </p:spPr>
        <p:txBody>
          <a:bodyPr/>
          <a:lstStyle>
            <a:lvl1pPr>
              <a:defRPr/>
            </a:lvl1pPr>
          </a:lstStyle>
          <a:p>
            <a:pPr>
              <a:defRPr/>
            </a:pPr>
            <a:fld id="{BA5183C5-1F01-4EF6-A8C7-6A5FFE386B1F}"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Rectangle 40"/>
          <p:cNvSpPr>
            <a:spLocks noGrp="1" noChangeArrowheads="1"/>
          </p:cNvSpPr>
          <p:nvPr>
            <p:ph type="dt" sz="half" idx="10"/>
          </p:nvPr>
        </p:nvSpPr>
        <p:spPr>
          <a:ln/>
        </p:spPr>
        <p:txBody>
          <a:bodyPr/>
          <a:lstStyle>
            <a:lvl1pPr>
              <a:defRPr/>
            </a:lvl1pPr>
          </a:lstStyle>
          <a:p>
            <a:pPr>
              <a:defRPr/>
            </a:pPr>
            <a:fld id="{236DFFC2-B4ED-49C4-B7D9-32894B134D9C}" type="datetimeFigureOut">
              <a:rPr lang="en-US"/>
              <a:pPr>
                <a:defRPr/>
              </a:pPr>
              <a:t>5/15/2012</a:t>
            </a:fld>
            <a:endParaRPr lang="el-GR"/>
          </a:p>
        </p:txBody>
      </p:sp>
      <p:sp>
        <p:nvSpPr>
          <p:cNvPr id="6" name="Rectangle 41"/>
          <p:cNvSpPr>
            <a:spLocks noGrp="1" noChangeArrowheads="1"/>
          </p:cNvSpPr>
          <p:nvPr>
            <p:ph type="ftr" sz="quarter" idx="11"/>
          </p:nvPr>
        </p:nvSpPr>
        <p:spPr>
          <a:ln/>
        </p:spPr>
        <p:txBody>
          <a:bodyPr/>
          <a:lstStyle>
            <a:lvl1pPr>
              <a:defRPr/>
            </a:lvl1pPr>
          </a:lstStyle>
          <a:p>
            <a:pPr>
              <a:defRPr/>
            </a:pPr>
            <a:endParaRPr lang="el-GR"/>
          </a:p>
        </p:txBody>
      </p:sp>
      <p:sp>
        <p:nvSpPr>
          <p:cNvPr id="7" name="Rectangle 42"/>
          <p:cNvSpPr>
            <a:spLocks noGrp="1" noChangeArrowheads="1"/>
          </p:cNvSpPr>
          <p:nvPr>
            <p:ph type="sldNum" sz="quarter" idx="12"/>
          </p:nvPr>
        </p:nvSpPr>
        <p:spPr>
          <a:ln/>
        </p:spPr>
        <p:txBody>
          <a:bodyPr/>
          <a:lstStyle>
            <a:lvl1pPr>
              <a:defRPr/>
            </a:lvl1pPr>
          </a:lstStyle>
          <a:p>
            <a:pPr>
              <a:defRPr/>
            </a:pPr>
            <a:fld id="{20043D5A-3CD2-4BE3-A848-8944BE6402F1}"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588" y="0"/>
            <a:ext cx="9148762" cy="6851650"/>
            <a:chOff x="1" y="0"/>
            <a:chExt cx="5763" cy="4316"/>
          </a:xfrm>
        </p:grpSpPr>
        <p:sp>
          <p:nvSpPr>
            <p:cNvPr id="45059"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l-GR"/>
            </a:p>
          </p:txBody>
        </p:sp>
        <p:sp>
          <p:nvSpPr>
            <p:cNvPr id="45060"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l-GR"/>
            </a:p>
          </p:txBody>
        </p:sp>
        <p:sp>
          <p:nvSpPr>
            <p:cNvPr id="45061"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l-GR"/>
            </a:p>
          </p:txBody>
        </p:sp>
        <p:grpSp>
          <p:nvGrpSpPr>
            <p:cNvPr id="1035" name="Group 6"/>
            <p:cNvGrpSpPr>
              <a:grpSpLocks/>
            </p:cNvGrpSpPr>
            <p:nvPr/>
          </p:nvGrpSpPr>
          <p:grpSpPr bwMode="auto">
            <a:xfrm>
              <a:off x="288" y="0"/>
              <a:ext cx="5098" cy="4316"/>
              <a:chOff x="288" y="0"/>
              <a:chExt cx="5098" cy="4316"/>
            </a:xfrm>
          </p:grpSpPr>
          <p:sp>
            <p:nvSpPr>
              <p:cNvPr id="45063"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l-GR"/>
              </a:p>
            </p:txBody>
          </p:sp>
          <p:sp>
            <p:nvSpPr>
              <p:cNvPr id="45064"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l-GR"/>
              </a:p>
            </p:txBody>
          </p:sp>
          <p:sp>
            <p:nvSpPr>
              <p:cNvPr id="45065"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l-GR"/>
              </a:p>
            </p:txBody>
          </p:sp>
          <p:sp>
            <p:nvSpPr>
              <p:cNvPr id="45066"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l-GR"/>
              </a:p>
            </p:txBody>
          </p:sp>
          <p:sp>
            <p:nvSpPr>
              <p:cNvPr id="45067"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l-GR"/>
              </a:p>
            </p:txBody>
          </p:sp>
          <p:sp>
            <p:nvSpPr>
              <p:cNvPr id="45068"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l-GR"/>
              </a:p>
            </p:txBody>
          </p:sp>
          <p:sp>
            <p:nvSpPr>
              <p:cNvPr id="45069"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l-GR"/>
              </a:p>
            </p:txBody>
          </p:sp>
          <p:sp>
            <p:nvSpPr>
              <p:cNvPr id="45070"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l-GR"/>
              </a:p>
            </p:txBody>
          </p:sp>
          <p:sp>
            <p:nvSpPr>
              <p:cNvPr id="45071"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l-GR"/>
              </a:p>
            </p:txBody>
          </p:sp>
          <p:sp>
            <p:nvSpPr>
              <p:cNvPr id="45072"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l-GR"/>
              </a:p>
            </p:txBody>
          </p:sp>
          <p:sp>
            <p:nvSpPr>
              <p:cNvPr id="45073"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l-GR"/>
              </a:p>
            </p:txBody>
          </p:sp>
          <p:sp>
            <p:nvSpPr>
              <p:cNvPr id="45074"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l-GR"/>
              </a:p>
            </p:txBody>
          </p:sp>
          <p:sp>
            <p:nvSpPr>
              <p:cNvPr id="45075"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l-GR"/>
              </a:p>
            </p:txBody>
          </p:sp>
        </p:grpSp>
        <p:sp>
          <p:nvSpPr>
            <p:cNvPr id="45076"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l-GR"/>
            </a:p>
          </p:txBody>
        </p:sp>
        <p:sp>
          <p:nvSpPr>
            <p:cNvPr id="45077"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l-GR"/>
            </a:p>
          </p:txBody>
        </p:sp>
        <p:sp>
          <p:nvSpPr>
            <p:cNvPr id="45078"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l-GR"/>
            </a:p>
          </p:txBody>
        </p:sp>
        <p:sp>
          <p:nvSpPr>
            <p:cNvPr id="45079"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pPr>
                <a:defRPr/>
              </a:pPr>
              <a:endParaRPr lang="el-GR"/>
            </a:p>
          </p:txBody>
        </p:sp>
        <p:sp>
          <p:nvSpPr>
            <p:cNvPr id="45080"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pPr>
                <a:defRPr/>
              </a:pPr>
              <a:endParaRPr lang="el-GR"/>
            </a:p>
          </p:txBody>
        </p:sp>
        <p:sp>
          <p:nvSpPr>
            <p:cNvPr id="45081"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l-GR"/>
            </a:p>
          </p:txBody>
        </p:sp>
        <p:sp>
          <p:nvSpPr>
            <p:cNvPr id="45082"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pPr>
                <a:defRPr/>
              </a:pPr>
              <a:endParaRPr lang="el-GR"/>
            </a:p>
          </p:txBody>
        </p:sp>
        <p:sp>
          <p:nvSpPr>
            <p:cNvPr id="45083"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pPr>
                <a:defRPr/>
              </a:pPr>
              <a:endParaRPr lang="el-GR"/>
            </a:p>
          </p:txBody>
        </p:sp>
        <p:sp>
          <p:nvSpPr>
            <p:cNvPr id="45084"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pPr>
                <a:defRPr/>
              </a:pPr>
              <a:endParaRPr lang="el-GR"/>
            </a:p>
          </p:txBody>
        </p:sp>
        <p:sp>
          <p:nvSpPr>
            <p:cNvPr id="45085"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pPr>
                <a:defRPr/>
              </a:pPr>
              <a:endParaRPr lang="el-GR"/>
            </a:p>
          </p:txBody>
        </p:sp>
        <p:sp>
          <p:nvSpPr>
            <p:cNvPr id="45086"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pPr>
                <a:defRPr/>
              </a:pPr>
              <a:endParaRPr lang="el-GR"/>
            </a:p>
          </p:txBody>
        </p:sp>
        <p:grpSp>
          <p:nvGrpSpPr>
            <p:cNvPr id="1047" name="Group 31"/>
            <p:cNvGrpSpPr>
              <a:grpSpLocks/>
            </p:cNvGrpSpPr>
            <p:nvPr/>
          </p:nvGrpSpPr>
          <p:grpSpPr bwMode="auto">
            <a:xfrm>
              <a:off x="1" y="392"/>
              <a:ext cx="5758" cy="1571"/>
              <a:chOff x="1" y="392"/>
              <a:chExt cx="5758" cy="1571"/>
            </a:xfrm>
          </p:grpSpPr>
          <p:sp>
            <p:nvSpPr>
              <p:cNvPr id="45088" name="Line 32"/>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pPr>
                  <a:defRPr/>
                </a:pPr>
                <a:endParaRPr lang="el-GR"/>
              </a:p>
            </p:txBody>
          </p:sp>
          <p:sp>
            <p:nvSpPr>
              <p:cNvPr id="45089"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pPr>
                  <a:defRPr/>
                </a:pPr>
                <a:endParaRPr lang="el-GR"/>
              </a:p>
            </p:txBody>
          </p:sp>
          <p:sp>
            <p:nvSpPr>
              <p:cNvPr id="45090"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pPr>
                  <a:defRPr/>
                </a:pPr>
                <a:endParaRPr lang="el-GR"/>
              </a:p>
            </p:txBody>
          </p:sp>
          <p:sp>
            <p:nvSpPr>
              <p:cNvPr id="45091"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pPr>
                  <a:defRPr/>
                </a:pPr>
                <a:endParaRPr lang="el-GR"/>
              </a:p>
            </p:txBody>
          </p:sp>
          <p:sp>
            <p:nvSpPr>
              <p:cNvPr id="45092" name="Line 36"/>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pPr>
                  <a:defRPr/>
                </a:pPr>
                <a:endParaRPr lang="el-GR"/>
              </a:p>
            </p:txBody>
          </p:sp>
        </p:grpSp>
        <p:sp>
          <p:nvSpPr>
            <p:cNvPr id="45093"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pPr>
                <a:defRPr/>
              </a:pPr>
              <a:endParaRPr lang="el-GR"/>
            </a:p>
          </p:txBody>
        </p:sp>
        <p:sp>
          <p:nvSpPr>
            <p:cNvPr id="45094"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pPr>
                <a:defRPr/>
              </a:pPr>
              <a:endParaRPr lang="el-GR"/>
            </a:p>
          </p:txBody>
        </p:sp>
      </p:grpSp>
      <p:sp>
        <p:nvSpPr>
          <p:cNvPr id="45095" name="Rectangle 39"/>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l-GR" smtClean="0"/>
              <a:t>Κάντε κλικ για επεξεργασία του τίτλου</a:t>
            </a:r>
          </a:p>
        </p:txBody>
      </p:sp>
      <p:sp>
        <p:nvSpPr>
          <p:cNvPr id="45096" name="Rectangle 40"/>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pPr>
              <a:defRPr/>
            </a:pPr>
            <a:fld id="{1D49E18F-CA04-4289-9B79-1A44F743945C}" type="datetimeFigureOut">
              <a:rPr lang="en-US"/>
              <a:pPr>
                <a:defRPr/>
              </a:pPr>
              <a:t>5/15/2012</a:t>
            </a:fld>
            <a:endParaRPr lang="el-GR"/>
          </a:p>
        </p:txBody>
      </p:sp>
      <p:sp>
        <p:nvSpPr>
          <p:cNvPr id="45097" name="Rectangle 41"/>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defRPr>
            </a:lvl1pPr>
          </a:lstStyle>
          <a:p>
            <a:pPr>
              <a:defRPr/>
            </a:pPr>
            <a:endParaRPr lang="el-GR"/>
          </a:p>
        </p:txBody>
      </p:sp>
      <p:sp>
        <p:nvSpPr>
          <p:cNvPr id="45098" name="Rectangle 42"/>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pPr>
              <a:defRPr/>
            </a:pPr>
            <a:fld id="{DFD7523D-4C06-4530-AFA8-9CABE358D418}" type="slidenum">
              <a:rPr lang="el-GR"/>
              <a:pPr>
                <a:defRPr/>
              </a:pPr>
              <a:t>‹#›</a:t>
            </a:fld>
            <a:endParaRPr lang="el-GR"/>
          </a:p>
        </p:txBody>
      </p:sp>
      <p:sp>
        <p:nvSpPr>
          <p:cNvPr id="45099"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Tree>
  </p:cSld>
  <p:clrMap bg1="dk2" tx1="lt1" bg2="dk1" tx2="lt2" accent1="accent1" accent2="accent2" accent3="accent3" accent4="accent4" accent5="accent5" accent6="accent6" hlink="hlink" folHlink="folHlink"/>
  <p:sldLayoutIdLst>
    <p:sldLayoutId id="2147483670"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accent2"/>
        </a:buClr>
        <a:buSzPct val="6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1 - Τίτλος"/>
          <p:cNvSpPr>
            <a:spLocks noGrp="1"/>
          </p:cNvSpPr>
          <p:nvPr>
            <p:ph type="title"/>
          </p:nvPr>
        </p:nvSpPr>
        <p:spPr/>
        <p:txBody>
          <a:bodyPr anchorCtr="0"/>
          <a:lstStyle/>
          <a:p>
            <a:pPr eaLnBrk="1" hangingPunct="1">
              <a:defRPr/>
            </a:pPr>
            <a:r>
              <a:rPr lang="en-US" sz="4000" b="1"/>
              <a:t>PROJECT </a:t>
            </a:r>
            <a:r>
              <a:rPr lang="el-GR" sz="4000" b="1"/>
              <a:t>«ΑΡΧΑΙΟΙ ΠΟΛΙΤΙΣΜΟΙ»</a:t>
            </a:r>
          </a:p>
        </p:txBody>
      </p:sp>
      <p:sp>
        <p:nvSpPr>
          <p:cNvPr id="3" name="2 - Υπότιτλος"/>
          <p:cNvSpPr>
            <a:spLocks noGrp="1"/>
          </p:cNvSpPr>
          <p:nvPr>
            <p:ph type="body" sz="half" idx="1"/>
          </p:nvPr>
        </p:nvSpPr>
        <p:spPr/>
        <p:txBody>
          <a:bodyPr/>
          <a:lstStyle/>
          <a:p>
            <a:pPr eaLnBrk="1" hangingPunct="1">
              <a:buFontTx/>
              <a:buChar char="-"/>
              <a:defRPr/>
            </a:pPr>
            <a:endParaRPr lang="el-GR"/>
          </a:p>
          <a:p>
            <a:pPr eaLnBrk="1" hangingPunct="1">
              <a:buFontTx/>
              <a:buChar char="-"/>
              <a:defRPr/>
            </a:pPr>
            <a:endParaRPr lang="el-GR"/>
          </a:p>
          <a:p>
            <a:pPr eaLnBrk="1" hangingPunct="1">
              <a:buFontTx/>
              <a:buChar char="-"/>
              <a:defRPr/>
            </a:pPr>
            <a:endParaRPr lang="el-GR"/>
          </a:p>
          <a:p>
            <a:pPr eaLnBrk="1" hangingPunct="1">
              <a:buFontTx/>
              <a:buChar char="-"/>
              <a:defRPr/>
            </a:pPr>
            <a:r>
              <a:rPr lang="el-GR" b="1"/>
              <a:t>Μάγια</a:t>
            </a:r>
          </a:p>
          <a:p>
            <a:pPr eaLnBrk="1" hangingPunct="1">
              <a:buFontTx/>
              <a:buChar char="-"/>
              <a:defRPr/>
            </a:pPr>
            <a:r>
              <a:rPr lang="el-GR" b="1"/>
              <a:t>Χαμένη Ατλαντίδα</a:t>
            </a:r>
          </a:p>
        </p:txBody>
      </p:sp>
      <p:sp>
        <p:nvSpPr>
          <p:cNvPr id="14340" name="Rectangle 4"/>
          <p:cNvSpPr>
            <a:spLocks noGrp="1" noChangeArrowheads="1"/>
          </p:cNvSpPr>
          <p:nvPr>
            <p:ph type="body" sz="half" idx="2"/>
          </p:nvPr>
        </p:nvSpPr>
        <p:spPr/>
        <p:txBody>
          <a:bodyPr/>
          <a:lstStyle/>
          <a:p>
            <a:pPr eaLnBrk="1" hangingPunct="1">
              <a:defRPr/>
            </a:pPr>
            <a:r>
              <a:rPr lang="el-GR"/>
              <a:t>Επιμέλεια:</a:t>
            </a:r>
          </a:p>
          <a:p>
            <a:pPr eaLnBrk="1" hangingPunct="1">
              <a:defRPr/>
            </a:pPr>
            <a:endParaRPr lang="el-GR"/>
          </a:p>
          <a:p>
            <a:pPr eaLnBrk="1" hangingPunct="1">
              <a:defRPr/>
            </a:pPr>
            <a:r>
              <a:rPr lang="el-GR"/>
              <a:t>Γεωργαντάς Βαγγ.</a:t>
            </a:r>
          </a:p>
          <a:p>
            <a:pPr eaLnBrk="1" hangingPunct="1">
              <a:defRPr/>
            </a:pPr>
            <a:r>
              <a:rPr lang="el-GR"/>
              <a:t>Μορφωνιού Κων/να</a:t>
            </a:r>
          </a:p>
          <a:p>
            <a:pPr eaLnBrk="1" hangingPunct="1">
              <a:defRPr/>
            </a:pPr>
            <a:r>
              <a:rPr lang="el-GR"/>
              <a:t>Κυζιρίδη Κ.</a:t>
            </a:r>
          </a:p>
          <a:p>
            <a:pPr eaLnBrk="1" hangingPunct="1">
              <a:defRPr/>
            </a:pPr>
            <a:r>
              <a:rPr lang="el-GR"/>
              <a:t>Πουλακάκης Μ.</a:t>
            </a:r>
          </a:p>
        </p:txBody>
      </p:sp>
    </p:spTree>
  </p:cSld>
  <p:clrMapOvr>
    <a:masterClrMapping/>
  </p:clrMapOvr>
  <p:transition>
    <p:pull dir="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 Τίτλος"/>
          <p:cNvSpPr>
            <a:spLocks noGrp="1"/>
          </p:cNvSpPr>
          <p:nvPr>
            <p:ph type="title" idx="4294967295"/>
          </p:nvPr>
        </p:nvSpPr>
        <p:spPr>
          <a:xfrm>
            <a:off x="457200" y="277813"/>
            <a:ext cx="8229600" cy="198437"/>
          </a:xfrm>
        </p:spPr>
        <p:txBody>
          <a:bodyPr anchorCtr="0"/>
          <a:lstStyle/>
          <a:p>
            <a:pPr eaLnBrk="1" hangingPunct="1">
              <a:defRPr/>
            </a:pPr>
            <a:endParaRPr lang="el-GR" sz="4000"/>
          </a:p>
        </p:txBody>
      </p:sp>
      <p:sp>
        <p:nvSpPr>
          <p:cNvPr id="25602" name="2 - Θέση περιεχομένου"/>
          <p:cNvSpPr>
            <a:spLocks noGrp="1"/>
          </p:cNvSpPr>
          <p:nvPr>
            <p:ph idx="4294967295"/>
          </p:nvPr>
        </p:nvSpPr>
        <p:spPr>
          <a:xfrm>
            <a:off x="457200" y="692150"/>
            <a:ext cx="8229600" cy="5976938"/>
          </a:xfrm>
        </p:spPr>
        <p:txBody>
          <a:bodyPr/>
          <a:lstStyle/>
          <a:p>
            <a:pPr eaLnBrk="1" hangingPunct="1">
              <a:defRPr/>
            </a:pPr>
            <a:r>
              <a:rPr lang="el-GR" sz="2500" b="1" smtClean="0">
                <a:latin typeface="Times New Roman" pitchFamily="18" charset="0"/>
                <a:cs typeface="Times New Roman" pitchFamily="18" charset="0"/>
              </a:rPr>
              <a:t>-Θρησκεία:</a:t>
            </a:r>
            <a:r>
              <a:rPr lang="el-GR" sz="2500" smtClean="0">
                <a:latin typeface="Times New Roman" pitchFamily="18" charset="0"/>
                <a:cs typeface="Times New Roman" pitchFamily="18" charset="0"/>
              </a:rPr>
              <a:t> </a:t>
            </a:r>
            <a:r>
              <a:rPr lang="el-GR" sz="2500" smtClean="0">
                <a:solidFill>
                  <a:srgbClr val="FFFF00"/>
                </a:solidFill>
                <a:latin typeface="Times New Roman" pitchFamily="18" charset="0"/>
                <a:cs typeface="Times New Roman" pitchFamily="18" charset="0"/>
              </a:rPr>
              <a:t>Η θρησκεία των Μάγια βασιζόταν σε ένα πάνθεο θεών, όπως οι Θεοί του Ήλιου, της βροχής, του θανάτου, της σελήνης</a:t>
            </a:r>
            <a:r>
              <a:rPr lang="el-GR" sz="2500" smtClean="0">
                <a:latin typeface="Times New Roman" pitchFamily="18" charset="0"/>
                <a:cs typeface="Times New Roman" pitchFamily="18" charset="0"/>
              </a:rPr>
              <a:t> κ.ά.  </a:t>
            </a:r>
            <a:endParaRPr lang="en-US" sz="2500" smtClean="0">
              <a:latin typeface="Times New Roman" pitchFamily="18" charset="0"/>
              <a:cs typeface="Times New Roman" pitchFamily="18" charset="0"/>
            </a:endParaRPr>
          </a:p>
          <a:p>
            <a:pPr eaLnBrk="1" hangingPunct="1">
              <a:defRPr/>
            </a:pPr>
            <a:r>
              <a:rPr lang="el-GR" sz="2500" smtClean="0">
                <a:latin typeface="Times New Roman" pitchFamily="18" charset="0"/>
                <a:cs typeface="Times New Roman" pitchFamily="18" charset="0"/>
              </a:rPr>
              <a:t> </a:t>
            </a:r>
            <a:r>
              <a:rPr lang="el-GR" sz="2500" smtClean="0">
                <a:solidFill>
                  <a:srgbClr val="FFFF00"/>
                </a:solidFill>
                <a:latin typeface="Times New Roman" pitchFamily="18" charset="0"/>
                <a:cs typeface="Times New Roman" pitchFamily="18" charset="0"/>
              </a:rPr>
              <a:t>Υποστήριζαν, ακόμα, πως η γη βρισκόταν στη μέση ενός συστήματος 13 παραδείσων και 9 κάτω κόσμων</a:t>
            </a:r>
            <a:r>
              <a:rPr lang="el-GR" sz="2500" smtClean="0">
                <a:latin typeface="Times New Roman" pitchFamily="18" charset="0"/>
                <a:cs typeface="Times New Roman" pitchFamily="18" charset="0"/>
              </a:rPr>
              <a:t>. Μια τάξη ιερέων ήταν υπεύθυνη για τις πολύπλοκες τελετές και γιορτές τους που περιλάμβαναν την φλεβοτομία, άλλες μορφές ακρωτηριασμών, ανθρωποθυσίες, καθώς και θυσίες ζώων.</a:t>
            </a:r>
            <a:endParaRPr lang="en-US" sz="2500" smtClean="0">
              <a:latin typeface="Times New Roman" pitchFamily="18" charset="0"/>
              <a:cs typeface="Times New Roman" pitchFamily="18" charset="0"/>
            </a:endParaRPr>
          </a:p>
          <a:p>
            <a:pPr eaLnBrk="1" hangingPunct="1">
              <a:defRPr/>
            </a:pPr>
            <a:r>
              <a:rPr lang="el-GR" sz="2500" smtClean="0">
                <a:latin typeface="Times New Roman" pitchFamily="18" charset="0"/>
                <a:cs typeface="Times New Roman" pitchFamily="18" charset="0"/>
              </a:rPr>
              <a:t> </a:t>
            </a:r>
            <a:r>
              <a:rPr lang="el-GR" sz="2500" b="1" smtClean="0">
                <a:latin typeface="Times New Roman" pitchFamily="18" charset="0"/>
                <a:cs typeface="Times New Roman" pitchFamily="18" charset="0"/>
              </a:rPr>
              <a:t>-Μουσική: </a:t>
            </a:r>
            <a:r>
              <a:rPr lang="el-GR" sz="2500" smtClean="0">
                <a:solidFill>
                  <a:srgbClr val="FFFF00"/>
                </a:solidFill>
                <a:latin typeface="Times New Roman" pitchFamily="18" charset="0"/>
                <a:cs typeface="Times New Roman" pitchFamily="18" charset="0"/>
              </a:rPr>
              <a:t>η μουσική παράδοση των Μάγια μεταδιδόταν προφορικά, Οι κλίμακες τους ήταν πεντάφθογγες και η μουσική ήταν ένα μέσο επικοινωνίας με τους θεούς.</a:t>
            </a:r>
            <a:r>
              <a:rPr lang="el-GR" sz="2500" smtClean="0">
                <a:latin typeface="Times New Roman" pitchFamily="18" charset="0"/>
                <a:cs typeface="Times New Roman" pitchFamily="18" charset="0"/>
              </a:rPr>
              <a:t> Γενικά, όμως, η μουσική των Μάγια αλλά και όλων των Ινδιάνων διαμορφώθηκε μετά από πολλές επιδράσεις που δέχτηκε από την ευρωπαϊκή και αφρικανική μουσική.</a:t>
            </a:r>
            <a:endParaRPr lang="en-US" sz="2500" smtClean="0">
              <a:latin typeface="Times New Roman" pitchFamily="18" charset="0"/>
              <a:cs typeface="Times New Roman" pitchFamily="18" charset="0"/>
            </a:endParaRPr>
          </a:p>
          <a:p>
            <a:pPr eaLnBrk="1" hangingPunct="1">
              <a:defRPr/>
            </a:pPr>
            <a:r>
              <a:rPr lang="el-GR" sz="2500" smtClean="0">
                <a:latin typeface="Times New Roman" pitchFamily="18" charset="0"/>
                <a:cs typeface="Times New Roman" pitchFamily="18" charset="0"/>
              </a:rPr>
              <a:t> </a:t>
            </a:r>
            <a:endParaRPr lang="en-US" sz="2500" smtClean="0">
              <a:latin typeface="Times New Roman" pitchFamily="18" charset="0"/>
              <a:cs typeface="Times New Roman" pitchFamily="18" charset="0"/>
            </a:endParaRPr>
          </a:p>
          <a:p>
            <a:pPr eaLnBrk="1" hangingPunct="1">
              <a:defRPr/>
            </a:pPr>
            <a:r>
              <a:rPr lang="el-GR" sz="2500" smtClean="0"/>
              <a:t> </a:t>
            </a:r>
            <a:endParaRPr lang="en-US" sz="2500" smtClean="0"/>
          </a:p>
        </p:txBody>
      </p:sp>
    </p:spTree>
  </p:cSld>
  <p:clrMapOvr>
    <a:masterClrMapping/>
  </p:clrMapOvr>
  <p:transition>
    <p:blinds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31" name="Rectangle 7"/>
          <p:cNvSpPr>
            <a:spLocks noGrp="1" noChangeArrowheads="1"/>
          </p:cNvSpPr>
          <p:nvPr>
            <p:ph type="title"/>
          </p:nvPr>
        </p:nvSpPr>
        <p:spPr/>
        <p:txBody>
          <a:bodyPr/>
          <a:lstStyle/>
          <a:p>
            <a:pPr eaLnBrk="1" hangingPunct="1">
              <a:defRPr/>
            </a:pPr>
            <a:endParaRPr lang="el-GR"/>
          </a:p>
        </p:txBody>
      </p:sp>
      <p:sp>
        <p:nvSpPr>
          <p:cNvPr id="52232" name="Rectangle 8"/>
          <p:cNvSpPr>
            <a:spLocks noGrp="1" noChangeArrowheads="1"/>
          </p:cNvSpPr>
          <p:nvPr>
            <p:ph type="body" idx="1"/>
          </p:nvPr>
        </p:nvSpPr>
        <p:spPr/>
        <p:txBody>
          <a:bodyPr/>
          <a:lstStyle/>
          <a:p>
            <a:pPr eaLnBrk="1" hangingPunct="1">
              <a:defRPr/>
            </a:pPr>
            <a:endParaRPr lang="el-GR"/>
          </a:p>
        </p:txBody>
      </p:sp>
      <p:sp>
        <p:nvSpPr>
          <p:cNvPr id="52228" name="Rectangle 4"/>
          <p:cNvSpPr>
            <a:spLocks noChangeArrowheads="1"/>
          </p:cNvSpPr>
          <p:nvPr/>
        </p:nvSpPr>
        <p:spPr bwMode="auto">
          <a:xfrm>
            <a:off x="395288" y="-3195638"/>
            <a:ext cx="8497887" cy="10113963"/>
          </a:xfrm>
          <a:prstGeom prst="rect">
            <a:avLst/>
          </a:prstGeom>
          <a:noFill/>
          <a:ln w="9525">
            <a:noFill/>
            <a:miter lim="800000"/>
            <a:headEnd/>
            <a:tailEnd/>
          </a:ln>
          <a:effectLst/>
        </p:spPr>
        <p:txBody>
          <a:bodyPr>
            <a:spAutoFit/>
          </a:bodyPr>
          <a:lstStyle/>
          <a:p>
            <a:pPr>
              <a:defRPr/>
            </a:pPr>
            <a:endParaRPr lang="el-GR" sz="2000" b="1">
              <a:effectLst>
                <a:outerShdw blurRad="38100" dist="38100" dir="2700000" algn="tl">
                  <a:srgbClr val="000000"/>
                </a:outerShdw>
              </a:effectLst>
            </a:endParaRPr>
          </a:p>
          <a:p>
            <a:pPr>
              <a:defRPr/>
            </a:pPr>
            <a:endParaRPr lang="el-GR" sz="2000" b="1">
              <a:effectLst>
                <a:outerShdw blurRad="38100" dist="38100" dir="2700000" algn="tl">
                  <a:srgbClr val="000000"/>
                </a:outerShdw>
              </a:effectLst>
            </a:endParaRPr>
          </a:p>
          <a:p>
            <a:pPr>
              <a:defRPr/>
            </a:pPr>
            <a:endParaRPr lang="el-GR" sz="2000" b="1">
              <a:effectLst>
                <a:outerShdw blurRad="38100" dist="38100" dir="2700000" algn="tl">
                  <a:srgbClr val="000000"/>
                </a:outerShdw>
              </a:effectLst>
            </a:endParaRPr>
          </a:p>
          <a:p>
            <a:pPr>
              <a:defRPr/>
            </a:pPr>
            <a:endParaRPr lang="el-GR" sz="2000" b="1">
              <a:effectLst>
                <a:outerShdw blurRad="38100" dist="38100" dir="2700000" algn="tl">
                  <a:srgbClr val="000000"/>
                </a:outerShdw>
              </a:effectLst>
            </a:endParaRPr>
          </a:p>
          <a:p>
            <a:pPr>
              <a:defRPr/>
            </a:pPr>
            <a:endParaRPr lang="el-GR" sz="2000" b="1">
              <a:effectLst>
                <a:outerShdw blurRad="38100" dist="38100" dir="2700000" algn="tl">
                  <a:srgbClr val="000000"/>
                </a:outerShdw>
              </a:effectLst>
            </a:endParaRPr>
          </a:p>
          <a:p>
            <a:pPr>
              <a:defRPr/>
            </a:pPr>
            <a:endParaRPr lang="el-GR" sz="2000" b="1">
              <a:effectLst>
                <a:outerShdw blurRad="38100" dist="38100" dir="2700000" algn="tl">
                  <a:srgbClr val="000000"/>
                </a:outerShdw>
              </a:effectLst>
            </a:endParaRPr>
          </a:p>
          <a:p>
            <a:pPr>
              <a:defRPr/>
            </a:pPr>
            <a:endParaRPr lang="el-GR" sz="2000" b="1">
              <a:effectLst>
                <a:outerShdw blurRad="38100" dist="38100" dir="2700000" algn="tl">
                  <a:srgbClr val="000000"/>
                </a:outerShdw>
              </a:effectLst>
            </a:endParaRPr>
          </a:p>
          <a:p>
            <a:pPr>
              <a:defRPr/>
            </a:pPr>
            <a:endParaRPr lang="el-GR" sz="2000" b="1">
              <a:effectLst>
                <a:outerShdw blurRad="38100" dist="38100" dir="2700000" algn="tl">
                  <a:srgbClr val="000000"/>
                </a:outerShdw>
              </a:effectLst>
            </a:endParaRPr>
          </a:p>
          <a:p>
            <a:pPr>
              <a:defRPr/>
            </a:pPr>
            <a:endParaRPr lang="el-GR" sz="2000" b="1">
              <a:effectLst>
                <a:outerShdw blurRad="38100" dist="38100" dir="2700000" algn="tl">
                  <a:srgbClr val="000000"/>
                </a:outerShdw>
              </a:effectLst>
            </a:endParaRPr>
          </a:p>
          <a:p>
            <a:pPr>
              <a:defRPr/>
            </a:pPr>
            <a:endParaRPr lang="el-GR" sz="2000" b="1">
              <a:effectLst>
                <a:outerShdw blurRad="38100" dist="38100" dir="2700000" algn="tl">
                  <a:srgbClr val="000000"/>
                </a:outerShdw>
              </a:effectLst>
            </a:endParaRPr>
          </a:p>
          <a:p>
            <a:pPr>
              <a:defRPr/>
            </a:pPr>
            <a:endParaRPr lang="el-GR" sz="2000" b="1">
              <a:effectLst>
                <a:outerShdw blurRad="38100" dist="38100" dir="2700000" algn="tl">
                  <a:srgbClr val="000000"/>
                </a:outerShdw>
              </a:effectLst>
            </a:endParaRPr>
          </a:p>
          <a:p>
            <a:pPr>
              <a:defRPr/>
            </a:pPr>
            <a:endParaRPr lang="el-GR" sz="2000" b="1">
              <a:effectLst>
                <a:outerShdw blurRad="38100" dist="38100" dir="2700000" algn="tl">
                  <a:srgbClr val="000000"/>
                </a:outerShdw>
              </a:effectLst>
            </a:endParaRPr>
          </a:p>
          <a:p>
            <a:pPr>
              <a:defRPr/>
            </a:pPr>
            <a:r>
              <a:rPr lang="el-GR" sz="2200" b="1">
                <a:effectLst>
                  <a:outerShdw blurRad="38100" dist="38100" dir="2700000" algn="tl">
                    <a:srgbClr val="000000"/>
                  </a:outerShdw>
                </a:effectLst>
              </a:rPr>
              <a:t>-Μαθηματικά-Αστρονομία</a:t>
            </a:r>
            <a:r>
              <a:rPr lang="el-GR" sz="2200">
                <a:effectLst>
                  <a:outerShdw blurRad="38100" dist="38100" dir="2700000" algn="tl">
                    <a:srgbClr val="000000"/>
                  </a:outerShdw>
                </a:effectLst>
              </a:rPr>
              <a:t>: </a:t>
            </a:r>
            <a:r>
              <a:rPr lang="el-GR" sz="2200">
                <a:solidFill>
                  <a:srgbClr val="FFFF00"/>
                </a:solidFill>
                <a:effectLst>
                  <a:outerShdw blurRad="38100" dist="38100" dir="2700000" algn="tl">
                    <a:srgbClr val="000000"/>
                  </a:outerShdw>
                </a:effectLst>
              </a:rPr>
              <a:t>Οι Μάγια στους υπολογισμούς τους χρησιμοποιούσαν ένα εικοσαδικό σύστημα, με την τελεία ως σημείο αρίθμησης. Οι αστρονόμοι Μάγια έκαναν πίνακες των θέσεων της Σελήνης και της Αφροδίτης και ήταν ικανοί να προβλέψουν τις εκλείψεις του Ήλιου</a:t>
            </a:r>
            <a:r>
              <a:rPr lang="el-GR" sz="2200">
                <a:effectLst>
                  <a:outerShdw blurRad="38100" dist="38100" dir="2700000" algn="tl">
                    <a:srgbClr val="000000"/>
                  </a:outerShdw>
                </a:effectLst>
              </a:rPr>
              <a:t>.</a:t>
            </a:r>
            <a:endParaRPr lang="en-US" sz="2200">
              <a:effectLst>
                <a:outerShdw blurRad="38100" dist="38100" dir="2700000" algn="tl">
                  <a:srgbClr val="000000"/>
                </a:outerShdw>
              </a:effectLst>
            </a:endParaRPr>
          </a:p>
          <a:p>
            <a:pPr>
              <a:defRPr/>
            </a:pPr>
            <a:r>
              <a:rPr lang="el-GR" sz="2200">
                <a:effectLst>
                  <a:outerShdw blurRad="38100" dist="38100" dir="2700000" algn="tl">
                    <a:srgbClr val="000000"/>
                  </a:outerShdw>
                </a:effectLst>
              </a:rPr>
              <a:t> </a:t>
            </a:r>
            <a:endParaRPr lang="en-US" sz="2200">
              <a:effectLst>
                <a:outerShdw blurRad="38100" dist="38100" dir="2700000" algn="tl">
                  <a:srgbClr val="000000"/>
                </a:outerShdw>
              </a:effectLst>
            </a:endParaRPr>
          </a:p>
          <a:p>
            <a:pPr>
              <a:defRPr/>
            </a:pPr>
            <a:r>
              <a:rPr lang="el-GR" sz="2200" b="1">
                <a:effectLst>
                  <a:outerShdw blurRad="38100" dist="38100" dir="2700000" algn="tl">
                    <a:srgbClr val="000000"/>
                  </a:outerShdw>
                </a:effectLst>
              </a:rPr>
              <a:t>-Αρχιτεκτονική: </a:t>
            </a:r>
            <a:r>
              <a:rPr lang="el-GR" sz="2200">
                <a:solidFill>
                  <a:srgbClr val="FFFF00"/>
                </a:solidFill>
                <a:effectLst>
                  <a:outerShdw blurRad="38100" dist="38100" dir="2700000" algn="tl">
                    <a:srgbClr val="000000"/>
                  </a:outerShdw>
                </a:effectLst>
              </a:rPr>
              <a:t>Τα κέντρα των μεγάλων πόλεων τους αποτελούνταν από μια ορθογώνια πλατεία που περιβαλλόταν από τις τρεις ή τέσσερις πλευρές της από τεχνητούς λόφους</a:t>
            </a:r>
            <a:r>
              <a:rPr lang="el-GR" sz="2200">
                <a:effectLst>
                  <a:outerShdw blurRad="38100" dist="38100" dir="2700000" algn="tl">
                    <a:srgbClr val="000000"/>
                  </a:outerShdw>
                </a:effectLst>
              </a:rPr>
              <a:t> ή εξέδρες.  </a:t>
            </a:r>
            <a:endParaRPr lang="en-US" sz="2200">
              <a:effectLst>
                <a:outerShdw blurRad="38100" dist="38100" dir="2700000" algn="tl">
                  <a:srgbClr val="000000"/>
                </a:outerShdw>
              </a:effectLst>
            </a:endParaRPr>
          </a:p>
          <a:p>
            <a:pPr>
              <a:defRPr/>
            </a:pPr>
            <a:r>
              <a:rPr lang="el-GR" sz="2200">
                <a:effectLst>
                  <a:outerShdw blurRad="38100" dist="38100" dir="2700000" algn="tl">
                    <a:srgbClr val="000000"/>
                  </a:outerShdw>
                </a:effectLst>
              </a:rPr>
              <a:t> </a:t>
            </a:r>
            <a:endParaRPr lang="en-US" sz="2200">
              <a:effectLst>
                <a:outerShdw blurRad="38100" dist="38100" dir="2700000" algn="tl">
                  <a:srgbClr val="000000"/>
                </a:outerShdw>
              </a:effectLst>
            </a:endParaRPr>
          </a:p>
          <a:p>
            <a:pPr>
              <a:defRPr/>
            </a:pPr>
            <a:r>
              <a:rPr lang="el-GR" sz="2200" b="1">
                <a:effectLst>
                  <a:outerShdw blurRad="38100" dist="38100" dir="2700000" algn="tl">
                    <a:srgbClr val="000000"/>
                  </a:outerShdw>
                </a:effectLst>
              </a:rPr>
              <a:t>-Τέχνη:</a:t>
            </a:r>
            <a:r>
              <a:rPr lang="el-GR" sz="2200">
                <a:effectLst>
                  <a:outerShdw blurRad="38100" dist="38100" dir="2700000" algn="tl">
                    <a:srgbClr val="000000"/>
                  </a:outerShdw>
                </a:effectLst>
              </a:rPr>
              <a:t> </a:t>
            </a:r>
            <a:r>
              <a:rPr lang="el-GR" sz="2200">
                <a:solidFill>
                  <a:srgbClr val="FFFF00"/>
                </a:solidFill>
                <a:effectLst>
                  <a:outerShdw blurRad="38100" dist="38100" dir="2700000" algn="tl">
                    <a:srgbClr val="000000"/>
                  </a:outerShdw>
                </a:effectLst>
              </a:rPr>
              <a:t>Οι καλλιτέχνες  έφτιαχναν αγγεία και μορφές από πηλό, σκάλιζαν κοσμήματα από  γυαλισμένες πέτρες και κοχύλια. Επίσης, οι Μάγια ήταν πολύ εξειδικευμένοι τεχνίτες</a:t>
            </a:r>
            <a:r>
              <a:rPr lang="el-GR" sz="2200">
                <a:effectLst>
                  <a:outerShdw blurRad="38100" dist="38100" dir="2700000" algn="tl">
                    <a:srgbClr val="000000"/>
                  </a:outerShdw>
                </a:effectLst>
              </a:rPr>
              <a:t>. Φιλοτεχνούσαν κομψά κεραμίδια, λάξευαν πέτρες και κατασκεύαζαν διάφορα σκεύη από νεφρίτη.</a:t>
            </a:r>
          </a:p>
          <a:p>
            <a:pPr>
              <a:defRPr/>
            </a:pPr>
            <a:endParaRPr lang="el-GR" sz="2200">
              <a:effectLst>
                <a:outerShdw blurRad="38100" dist="38100" dir="2700000" algn="tl">
                  <a:srgbClr val="000000"/>
                </a:outerShdw>
              </a:effectLst>
            </a:endParaRPr>
          </a:p>
          <a:p>
            <a:pPr>
              <a:defRPr/>
            </a:pPr>
            <a:endParaRPr lang="el-GR" sz="2200">
              <a:effectLst>
                <a:outerShdw blurRad="38100" dist="38100" dir="2700000" algn="tl">
                  <a:srgbClr val="000000"/>
                </a:outerShdw>
              </a:effectLst>
            </a:endParaRPr>
          </a:p>
          <a:p>
            <a:pPr>
              <a:defRPr/>
            </a:pPr>
            <a:endParaRPr lang="en-US" sz="2200">
              <a:effectLst>
                <a:outerShdw blurRad="38100" dist="38100" dir="2700000" algn="tl">
                  <a:srgbClr val="000000"/>
                </a:outerShdw>
              </a:effectLst>
            </a:endParaRPr>
          </a:p>
        </p:txBody>
      </p:sp>
    </p:spTree>
  </p:cSld>
  <p:clrMapOvr>
    <a:masterClrMapping/>
  </p:clrMapOvr>
  <p:transition>
    <p:blinds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1 - Τίτλος"/>
          <p:cNvSpPr>
            <a:spLocks noGrp="1"/>
          </p:cNvSpPr>
          <p:nvPr>
            <p:ph type="title" idx="4294967295"/>
          </p:nvPr>
        </p:nvSpPr>
        <p:spPr>
          <a:xfrm>
            <a:off x="428625" y="428625"/>
            <a:ext cx="8229600" cy="1143000"/>
          </a:xfrm>
        </p:spPr>
        <p:txBody>
          <a:bodyPr anchorCtr="0"/>
          <a:lstStyle/>
          <a:p>
            <a:pPr eaLnBrk="1" hangingPunct="1">
              <a:defRPr/>
            </a:pPr>
            <a:endParaRPr lang="el-GR"/>
          </a:p>
        </p:txBody>
      </p:sp>
      <p:pic>
        <p:nvPicPr>
          <p:cNvPr id="27650" name="Picture 2" descr="E:\PROJECT\Εικόνες\magias.jpg"/>
          <p:cNvPicPr>
            <a:picLocks noGrp="1" noChangeAspect="1" noChangeArrowheads="1"/>
          </p:cNvPicPr>
          <p:nvPr>
            <p:ph idx="4294967295"/>
          </p:nvPr>
        </p:nvPicPr>
        <p:blipFill>
          <a:blip r:embed="rId2"/>
          <a:srcRect/>
          <a:stretch>
            <a:fillRect/>
          </a:stretch>
        </p:blipFill>
        <p:spPr>
          <a:xfrm>
            <a:off x="0" y="0"/>
            <a:ext cx="9144000" cy="5235575"/>
          </a:xfrm>
        </p:spPr>
      </p:pic>
      <p:sp>
        <p:nvSpPr>
          <p:cNvPr id="27651" name="Rectangle 3"/>
          <p:cNvSpPr>
            <a:spLocks noChangeArrowheads="1"/>
          </p:cNvSpPr>
          <p:nvPr/>
        </p:nvSpPr>
        <p:spPr bwMode="auto">
          <a:xfrm>
            <a:off x="0" y="0"/>
            <a:ext cx="255588" cy="246063"/>
          </a:xfrm>
          <a:prstGeom prst="rect">
            <a:avLst/>
          </a:prstGeom>
          <a:noFill/>
          <a:ln w="9525">
            <a:noFill/>
            <a:miter lim="800000"/>
            <a:headEnd/>
            <a:tailEnd/>
          </a:ln>
        </p:spPr>
        <p:txBody>
          <a:bodyPr wrap="none" anchor="ctr">
            <a:spAutoFit/>
          </a:bodyPr>
          <a:lstStyle/>
          <a:p>
            <a:pPr algn="just"/>
            <a:r>
              <a:rPr lang="el-GR" sz="1000" i="1">
                <a:latin typeface="Arial" charset="0"/>
                <a:cs typeface="Times New Roman" pitchFamily="18" charset="0"/>
              </a:rPr>
              <a:t>»</a:t>
            </a:r>
            <a:endParaRPr lang="el-GR">
              <a:latin typeface="Arial" charset="0"/>
            </a:endParaRPr>
          </a:p>
        </p:txBody>
      </p:sp>
      <p:sp>
        <p:nvSpPr>
          <p:cNvPr id="27652" name="5 - Ορθογώνιο"/>
          <p:cNvSpPr>
            <a:spLocks noChangeArrowheads="1"/>
          </p:cNvSpPr>
          <p:nvPr/>
        </p:nvSpPr>
        <p:spPr bwMode="auto">
          <a:xfrm>
            <a:off x="2286000" y="3105150"/>
            <a:ext cx="4572000" cy="3140075"/>
          </a:xfrm>
          <a:prstGeom prst="rect">
            <a:avLst/>
          </a:prstGeom>
          <a:noFill/>
          <a:ln w="9525">
            <a:noFill/>
            <a:miter lim="800000"/>
            <a:headEnd/>
            <a:tailEnd/>
          </a:ln>
        </p:spPr>
        <p:txBody>
          <a:bodyPr>
            <a:spAutoFit/>
          </a:bodyPr>
          <a:lstStyle/>
          <a:p>
            <a:endParaRPr lang="el-GR">
              <a:latin typeface="Arial" charset="0"/>
              <a:cs typeface="Times New Roman" pitchFamily="18" charset="0"/>
            </a:endParaRPr>
          </a:p>
          <a:p>
            <a:endParaRPr lang="el-GR">
              <a:latin typeface="Arial" charset="0"/>
              <a:cs typeface="Times New Roman" pitchFamily="18" charset="0"/>
            </a:endParaRPr>
          </a:p>
          <a:p>
            <a:endParaRPr lang="el-GR">
              <a:latin typeface="Arial" charset="0"/>
              <a:cs typeface="Times New Roman" pitchFamily="18" charset="0"/>
            </a:endParaRPr>
          </a:p>
          <a:p>
            <a:endParaRPr lang="el-GR">
              <a:latin typeface="Arial" charset="0"/>
              <a:cs typeface="Times New Roman" pitchFamily="18" charset="0"/>
            </a:endParaRPr>
          </a:p>
          <a:p>
            <a:endParaRPr lang="el-GR">
              <a:latin typeface="Arial" charset="0"/>
              <a:cs typeface="Times New Roman" pitchFamily="18" charset="0"/>
            </a:endParaRPr>
          </a:p>
          <a:p>
            <a:endParaRPr lang="el-GR">
              <a:latin typeface="Arial" charset="0"/>
              <a:cs typeface="Times New Roman" pitchFamily="18" charset="0"/>
            </a:endParaRPr>
          </a:p>
          <a:p>
            <a:endParaRPr lang="el-GR">
              <a:latin typeface="Arial" charset="0"/>
              <a:cs typeface="Times New Roman" pitchFamily="18" charset="0"/>
            </a:endParaRPr>
          </a:p>
          <a:p>
            <a:endParaRPr lang="el-GR">
              <a:latin typeface="Arial" charset="0"/>
              <a:cs typeface="Times New Roman" pitchFamily="18" charset="0"/>
            </a:endParaRPr>
          </a:p>
          <a:p>
            <a:endParaRPr lang="el-GR">
              <a:latin typeface="Arial" charset="0"/>
              <a:cs typeface="Times New Roman" pitchFamily="18" charset="0"/>
            </a:endParaRPr>
          </a:p>
          <a:p>
            <a:r>
              <a:rPr lang="el-GR">
                <a:latin typeface="Times New Roman" pitchFamily="18" charset="0"/>
                <a:cs typeface="Times New Roman" pitchFamily="18" charset="0"/>
              </a:rPr>
              <a:t>Εικόνα 4: «</a:t>
            </a:r>
            <a:r>
              <a:rPr lang="el-GR" i="1">
                <a:latin typeface="Times New Roman" pitchFamily="18" charset="0"/>
                <a:cs typeface="Times New Roman" pitchFamily="18" charset="0"/>
              </a:rPr>
              <a:t>Ναός των Μάγια στην Κεντρική Αμερική»</a:t>
            </a:r>
            <a:endParaRPr lang="en-US">
              <a:latin typeface="Times New Roman" pitchFamily="18" charset="0"/>
              <a:cs typeface="Times New Roman" pitchFamily="18" charset="0"/>
            </a:endParaRPr>
          </a:p>
        </p:txBody>
      </p:sp>
    </p:spTree>
  </p:cSld>
  <p:clrMapOvr>
    <a:masterClrMapping/>
  </p:clrMapOvr>
  <p:transition>
    <p:blinds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idx="4294967295"/>
          </p:nvPr>
        </p:nvSpPr>
        <p:spPr/>
        <p:txBody>
          <a:bodyPr anchorCtr="0">
            <a:normAutofit/>
          </a:bodyPr>
          <a:lstStyle/>
          <a:p>
            <a:pPr eaLnBrk="1" hangingPunct="1">
              <a:defRPr/>
            </a:pPr>
            <a:r>
              <a:rPr lang="el-GR" sz="2800" b="1">
                <a:latin typeface="Times New Roman" pitchFamily="18" charset="0"/>
                <a:cs typeface="Times New Roman" pitchFamily="18" charset="0"/>
              </a:rPr>
              <a:t>« Λακάμχα « ή  «Μεγάλο νερό» [Υδάτινη πόλη/ Αγωγός νερού]</a:t>
            </a:r>
            <a:r>
              <a:rPr lang="en-US" sz="4000"/>
              <a:t/>
            </a:r>
            <a:br>
              <a:rPr lang="en-US" sz="4000"/>
            </a:br>
            <a:endParaRPr lang="en-US" sz="4000"/>
          </a:p>
        </p:txBody>
      </p:sp>
      <p:sp>
        <p:nvSpPr>
          <p:cNvPr id="3" name="2 - Θέση περιεχομένου"/>
          <p:cNvSpPr>
            <a:spLocks noGrp="1"/>
          </p:cNvSpPr>
          <p:nvPr>
            <p:ph idx="4294967295"/>
          </p:nvPr>
        </p:nvSpPr>
        <p:spPr/>
        <p:txBody>
          <a:bodyPr>
            <a:normAutofit/>
          </a:bodyPr>
          <a:lstStyle/>
          <a:p>
            <a:pPr eaLnBrk="1" hangingPunct="1">
              <a:lnSpc>
                <a:spcPct val="80000"/>
              </a:lnSpc>
              <a:defRPr/>
            </a:pPr>
            <a:r>
              <a:rPr lang="el-GR" sz="2400" smtClean="0">
                <a:latin typeface="Times New Roman" pitchFamily="18" charset="0"/>
                <a:cs typeface="Times New Roman" pitchFamily="18" charset="0"/>
              </a:rPr>
              <a:t>   </a:t>
            </a:r>
            <a:r>
              <a:rPr lang="el-GR" sz="2800" smtClean="0">
                <a:latin typeface="Times New Roman" pitchFamily="18" charset="0"/>
                <a:cs typeface="Times New Roman" pitchFamily="18" charset="0"/>
              </a:rPr>
              <a:t>Η πόλη Palengue, στο </a:t>
            </a:r>
            <a:r>
              <a:rPr lang="el-GR" sz="2800" smtClean="0">
                <a:solidFill>
                  <a:srgbClr val="FFFF00"/>
                </a:solidFill>
                <a:latin typeface="Times New Roman" pitchFamily="18" charset="0"/>
                <a:cs typeface="Times New Roman" pitchFamily="18" charset="0"/>
              </a:rPr>
              <a:t>νότιο Μεξικό, είναι γεμάτη αρχαίους ναούς,</a:t>
            </a:r>
            <a:r>
              <a:rPr lang="el-GR" sz="2800" smtClean="0">
                <a:latin typeface="Times New Roman" pitchFamily="18" charset="0"/>
                <a:cs typeface="Times New Roman" pitchFamily="18" charset="0"/>
              </a:rPr>
              <a:t> περίπου 1.500 στον αριθμό ,σπίτια, παλάτια και πολλά κτήρια.</a:t>
            </a:r>
            <a:endParaRPr lang="en-US" sz="2800" smtClean="0">
              <a:latin typeface="Times New Roman" pitchFamily="18" charset="0"/>
              <a:cs typeface="Times New Roman" pitchFamily="18" charset="0"/>
            </a:endParaRPr>
          </a:p>
          <a:p>
            <a:pPr eaLnBrk="1" hangingPunct="1">
              <a:lnSpc>
                <a:spcPct val="80000"/>
              </a:lnSpc>
              <a:defRPr/>
            </a:pPr>
            <a:r>
              <a:rPr lang="el-GR" sz="2800" smtClean="0">
                <a:latin typeface="Times New Roman" pitchFamily="18" charset="0"/>
                <a:cs typeface="Times New Roman" pitchFamily="18" charset="0"/>
              </a:rPr>
              <a:t> 	 Οι Αρχαίοι Μάγια </a:t>
            </a:r>
            <a:r>
              <a:rPr lang="el-GR" sz="2800" smtClean="0">
                <a:solidFill>
                  <a:srgbClr val="FFFF00"/>
                </a:solidFill>
                <a:latin typeface="Times New Roman" pitchFamily="18" charset="0"/>
                <a:cs typeface="Times New Roman" pitchFamily="18" charset="0"/>
              </a:rPr>
              <a:t>ονόμαζαν αυτή την πόλη «Λακάμχα» ή «Μεγάλο νερό» εξαιτίας των πλωτών διαύλων, των 56 πηγών και των καταρρακτών</a:t>
            </a:r>
            <a:r>
              <a:rPr lang="el-GR" sz="2800" smtClean="0">
                <a:latin typeface="Times New Roman" pitchFamily="18" charset="0"/>
                <a:cs typeface="Times New Roman" pitchFamily="18" charset="0"/>
              </a:rPr>
              <a:t> μήκους εκατοντάδων μέτρων που φιλοξενούσε. </a:t>
            </a:r>
          </a:p>
          <a:p>
            <a:pPr eaLnBrk="1" hangingPunct="1">
              <a:lnSpc>
                <a:spcPct val="80000"/>
              </a:lnSpc>
              <a:defRPr/>
            </a:pPr>
            <a:r>
              <a:rPr lang="el-GR" sz="2800" smtClean="0">
                <a:latin typeface="Times New Roman" pitchFamily="18" charset="0"/>
                <a:cs typeface="Times New Roman" pitchFamily="18" charset="0"/>
              </a:rPr>
              <a:t>	 </a:t>
            </a:r>
            <a:r>
              <a:rPr lang="el-GR" sz="2800" smtClean="0">
                <a:solidFill>
                  <a:srgbClr val="FFFF00"/>
                </a:solidFill>
                <a:latin typeface="Times New Roman" pitchFamily="18" charset="0"/>
                <a:cs typeface="Times New Roman" pitchFamily="18" charset="0"/>
              </a:rPr>
              <a:t>Στο υπέδαφος της χαμένης πόλης υπήρχε ένα υπόγειο κανάλι νερού, ένα υδραγωγείο μήκους 67 μέτρων,</a:t>
            </a:r>
            <a:r>
              <a:rPr lang="el-GR" sz="2800" smtClean="0">
                <a:latin typeface="Times New Roman" pitchFamily="18" charset="0"/>
                <a:cs typeface="Times New Roman" pitchFamily="18" charset="0"/>
              </a:rPr>
              <a:t> το οποίο σε αντίθεση με τα άλλα κανάλια της κεντρικής πλατείας της πόλης είχε μια κατεύθυνση κατηφορική και ήταν αρκετά στενό. </a:t>
            </a:r>
            <a:endParaRPr lang="en-US" sz="2800" smtClean="0"/>
          </a:p>
        </p:txBody>
      </p:sp>
    </p:spTree>
  </p:cSld>
  <p:clrMapOvr>
    <a:masterClrMapping/>
  </p:clrMapOvr>
  <p:transition>
    <p:blinds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idx="4294967295"/>
          </p:nvPr>
        </p:nvSpPr>
        <p:spPr/>
        <p:txBody>
          <a:bodyPr anchorCtr="0">
            <a:normAutofit/>
          </a:bodyPr>
          <a:lstStyle/>
          <a:p>
            <a:pPr eaLnBrk="1" hangingPunct="1">
              <a:defRPr/>
            </a:pPr>
            <a:r>
              <a:rPr lang="el-GR" sz="2400" b="1" smtClean="0">
                <a:latin typeface="Times New Roman" pitchFamily="18" charset="0"/>
                <a:cs typeface="Times New Roman" pitchFamily="18" charset="0"/>
              </a:rPr>
              <a:t>1)Ποιες πληροφορίες μας παρέχει ο Πλάτωνας για την Ατλαντίδα;</a:t>
            </a:r>
            <a:endParaRPr lang="en-US" sz="4000" smtClean="0"/>
          </a:p>
        </p:txBody>
      </p:sp>
      <p:sp>
        <p:nvSpPr>
          <p:cNvPr id="28676" name="Rectangle 4"/>
          <p:cNvSpPr>
            <a:spLocks noGrp="1" noChangeArrowheads="1"/>
          </p:cNvSpPr>
          <p:nvPr>
            <p:ph type="body" sz="half" idx="1"/>
          </p:nvPr>
        </p:nvSpPr>
        <p:spPr>
          <a:xfrm>
            <a:off x="457200" y="1268413"/>
            <a:ext cx="4835525" cy="5589587"/>
          </a:xfrm>
        </p:spPr>
        <p:txBody>
          <a:bodyPr/>
          <a:lstStyle/>
          <a:p>
            <a:pPr eaLnBrk="1" hangingPunct="1">
              <a:lnSpc>
                <a:spcPct val="80000"/>
              </a:lnSpc>
              <a:defRPr/>
            </a:pPr>
            <a:r>
              <a:rPr lang="el-GR" sz="2000" smtClean="0">
                <a:solidFill>
                  <a:srgbClr val="FFFF00"/>
                </a:solidFill>
                <a:latin typeface="Times New Roman" pitchFamily="18" charset="0"/>
                <a:cs typeface="Times New Roman" pitchFamily="18" charset="0"/>
              </a:rPr>
              <a:t>Ο Πλάτωνας στα έργα του   «Κριτίας» και  «Τίμαιος» περιγράφει την Ατλαντίδα ως απέραντη γη, που βρίσκεται έξω από τις Ηράκλειες Στήλες (Γιβραλτάρ) .</a:t>
            </a:r>
          </a:p>
          <a:p>
            <a:pPr eaLnBrk="1" hangingPunct="1">
              <a:lnSpc>
                <a:spcPct val="80000"/>
              </a:lnSpc>
              <a:defRPr/>
            </a:pPr>
            <a:r>
              <a:rPr lang="el-GR" sz="2000" smtClean="0">
                <a:solidFill>
                  <a:srgbClr val="FFFF00"/>
                </a:solidFill>
                <a:latin typeface="Times New Roman" pitchFamily="18" charset="0"/>
                <a:cs typeface="Times New Roman" pitchFamily="18" charset="0"/>
              </a:rPr>
              <a:t>Ήταν ένα ισχυρό βασίλειο</a:t>
            </a:r>
            <a:r>
              <a:rPr lang="el-GR" sz="2000" smtClean="0">
                <a:latin typeface="Times New Roman" pitchFamily="18" charset="0"/>
                <a:cs typeface="Times New Roman" pitchFamily="18" charset="0"/>
              </a:rPr>
              <a:t> με ναούς και μεγαλοπρεπή ανάκτορα, </a:t>
            </a:r>
            <a:r>
              <a:rPr lang="el-GR" sz="2000" smtClean="0">
                <a:solidFill>
                  <a:srgbClr val="FFFF00"/>
                </a:solidFill>
                <a:latin typeface="Times New Roman" pitchFamily="18" charset="0"/>
                <a:cs typeface="Times New Roman" pitchFamily="18" charset="0"/>
              </a:rPr>
              <a:t>Οι κάτοικοι της Ατλαντίδος ήταν πλούσιοι</a:t>
            </a:r>
            <a:r>
              <a:rPr lang="el-GR" sz="2000" smtClean="0">
                <a:latin typeface="Times New Roman" pitchFamily="18" charset="0"/>
                <a:cs typeface="Times New Roman" pitchFamily="18" charset="0"/>
              </a:rPr>
              <a:t>, πολιτισμένοι και προοδευμένοι. </a:t>
            </a:r>
            <a:r>
              <a:rPr lang="el-GR" sz="2000" smtClean="0">
                <a:solidFill>
                  <a:srgbClr val="FFFF00"/>
                </a:solidFill>
                <a:latin typeface="Times New Roman" pitchFamily="18" charset="0"/>
                <a:cs typeface="Times New Roman" pitchFamily="18" charset="0"/>
              </a:rPr>
              <a:t>Στην αρχή ήταν δίκαιοι αργότερα όμως έγιναν απάνθρωποι</a:t>
            </a:r>
            <a:r>
              <a:rPr lang="el-GR" sz="2000" smtClean="0">
                <a:latin typeface="Times New Roman" pitchFamily="18" charset="0"/>
                <a:cs typeface="Times New Roman" pitchFamily="18" charset="0"/>
              </a:rPr>
              <a:t> κατέκτησαν τις χώρες γύρω από την Μεσόγειο, </a:t>
            </a:r>
            <a:r>
              <a:rPr lang="el-GR" sz="2000" smtClean="0">
                <a:solidFill>
                  <a:srgbClr val="FFFF00"/>
                </a:solidFill>
                <a:latin typeface="Times New Roman" pitchFamily="18" charset="0"/>
                <a:cs typeface="Times New Roman" pitchFamily="18" charset="0"/>
              </a:rPr>
              <a:t>πέρα απ’την Ελλάδα που είχε αντισταθεί..Οι θεοί συνεδρίασαν για την τιμωρία τους και ακολούθησε ο μεγάλος κατακλυσμός</a:t>
            </a:r>
            <a:r>
              <a:rPr lang="el-GR" sz="2000" smtClean="0">
                <a:latin typeface="Times New Roman" pitchFamily="18" charset="0"/>
                <a:cs typeface="Times New Roman" pitchFamily="18" charset="0"/>
              </a:rPr>
              <a:t>, που καταπόντισε την Ατλαντίδα. </a:t>
            </a:r>
          </a:p>
          <a:p>
            <a:pPr eaLnBrk="1" hangingPunct="1">
              <a:lnSpc>
                <a:spcPct val="80000"/>
              </a:lnSpc>
              <a:defRPr/>
            </a:pPr>
            <a:r>
              <a:rPr lang="el-GR" sz="2000" smtClean="0">
                <a:solidFill>
                  <a:srgbClr val="FFFF00"/>
                </a:solidFill>
                <a:latin typeface="Times New Roman" pitchFamily="18" charset="0"/>
                <a:cs typeface="Times New Roman" pitchFamily="18" charset="0"/>
              </a:rPr>
              <a:t>Άλλοι ερευνητές πιστεύουν ότι όλα τα σχετικά με την Ατλαντίδα στοιχεία είναι μυθικά, ενώ άλλοι πιστεύουν ότι πραγματικά υπήρχε</a:t>
            </a:r>
            <a:r>
              <a:rPr lang="el-GR" sz="2000" smtClean="0">
                <a:latin typeface="Times New Roman" pitchFamily="18" charset="0"/>
                <a:cs typeface="Times New Roman" pitchFamily="18" charset="0"/>
              </a:rPr>
              <a:t>, αλλά δεν ξέρουν πότε εξαφανίστηκε και ότι άφησε </a:t>
            </a:r>
            <a:r>
              <a:rPr lang="el-GR" sz="2000" smtClean="0">
                <a:solidFill>
                  <a:srgbClr val="FFFF00"/>
                </a:solidFill>
                <a:latin typeface="Times New Roman" pitchFamily="18" charset="0"/>
                <a:cs typeface="Times New Roman" pitchFamily="18" charset="0"/>
              </a:rPr>
              <a:t>σημάδια της ύπαρξης της στις Αζόρες, τη Μαδέρα και τα νησιά των Καναρίων.</a:t>
            </a:r>
            <a:r>
              <a:rPr lang="el-GR" sz="2000" smtClean="0">
                <a:latin typeface="Times New Roman" pitchFamily="18" charset="0"/>
                <a:cs typeface="Times New Roman" pitchFamily="18" charset="0"/>
              </a:rPr>
              <a:t> </a:t>
            </a:r>
            <a:endParaRPr lang="en-US" sz="2000" smtClean="0">
              <a:latin typeface="Times New Roman" pitchFamily="18" charset="0"/>
              <a:cs typeface="Times New Roman" pitchFamily="18" charset="0"/>
            </a:endParaRPr>
          </a:p>
          <a:p>
            <a:pPr eaLnBrk="1" hangingPunct="1">
              <a:lnSpc>
                <a:spcPct val="80000"/>
              </a:lnSpc>
              <a:buFont typeface="Wingdings" pitchFamily="2" charset="2"/>
              <a:buNone/>
              <a:defRPr/>
            </a:pPr>
            <a:r>
              <a:rPr lang="el-GR" sz="1600" b="1" smtClean="0">
                <a:latin typeface="Times New Roman" pitchFamily="18" charset="0"/>
                <a:cs typeface="Times New Roman" pitchFamily="18" charset="0"/>
              </a:rPr>
              <a:t> </a:t>
            </a:r>
            <a:endParaRPr lang="en-US" sz="1600" smtClean="0">
              <a:latin typeface="Times New Roman" pitchFamily="18" charset="0"/>
              <a:cs typeface="Times New Roman" pitchFamily="18" charset="0"/>
            </a:endParaRPr>
          </a:p>
          <a:p>
            <a:pPr eaLnBrk="1" hangingPunct="1">
              <a:defRPr/>
            </a:pPr>
            <a:endParaRPr lang="el-GR" sz="1600" smtClean="0"/>
          </a:p>
        </p:txBody>
      </p:sp>
      <p:sp>
        <p:nvSpPr>
          <p:cNvPr id="3" name="2 - Θέση περιεχομένου"/>
          <p:cNvSpPr>
            <a:spLocks noGrp="1"/>
          </p:cNvSpPr>
          <p:nvPr>
            <p:ph sz="half" idx="2"/>
          </p:nvPr>
        </p:nvSpPr>
        <p:spPr/>
        <p:txBody>
          <a:bodyPr/>
          <a:lstStyle/>
          <a:p>
            <a:pPr eaLnBrk="1" hangingPunct="1">
              <a:lnSpc>
                <a:spcPct val="80000"/>
              </a:lnSpc>
              <a:defRPr/>
            </a:pPr>
            <a:endParaRPr lang="el-GR" sz="1300"/>
          </a:p>
        </p:txBody>
      </p:sp>
      <p:pic>
        <p:nvPicPr>
          <p:cNvPr id="29700" name="Picture 6" descr="ANd9GcS0gKbtMGqWDTzq8Tq8YBk36IZuLgInCprP7KKiCpjQITGxVl18yg"/>
          <p:cNvPicPr>
            <a:picLocks noChangeAspect="1" noChangeArrowheads="1"/>
          </p:cNvPicPr>
          <p:nvPr/>
        </p:nvPicPr>
        <p:blipFill>
          <a:blip r:embed="rId2"/>
          <a:srcRect/>
          <a:stretch>
            <a:fillRect/>
          </a:stretch>
        </p:blipFill>
        <p:spPr bwMode="auto">
          <a:xfrm>
            <a:off x="5292725" y="1628775"/>
            <a:ext cx="3382963" cy="4464050"/>
          </a:xfrm>
          <a:prstGeom prst="rect">
            <a:avLst/>
          </a:prstGeom>
          <a:noFill/>
          <a:ln w="9525">
            <a:noFill/>
            <a:miter lim="800000"/>
            <a:headEnd/>
            <a:tailEnd/>
          </a:ln>
        </p:spPr>
      </p:pic>
    </p:spTree>
  </p:cSld>
  <p:clrMapOvr>
    <a:masterClrMapping/>
  </p:clrMapOvr>
  <p:transition>
    <p:blinds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1 - Τίτλος"/>
          <p:cNvSpPr>
            <a:spLocks noGrp="1"/>
          </p:cNvSpPr>
          <p:nvPr>
            <p:ph type="title" idx="4294967295"/>
          </p:nvPr>
        </p:nvSpPr>
        <p:spPr/>
        <p:txBody>
          <a:bodyPr anchorCtr="0"/>
          <a:lstStyle/>
          <a:p>
            <a:pPr eaLnBrk="1" hangingPunct="1">
              <a:defRPr/>
            </a:pPr>
            <a:endParaRPr lang="el-GR"/>
          </a:p>
        </p:txBody>
      </p:sp>
      <p:sp>
        <p:nvSpPr>
          <p:cNvPr id="3" name="2 - Θέση περιεχομένου"/>
          <p:cNvSpPr>
            <a:spLocks noGrp="1"/>
          </p:cNvSpPr>
          <p:nvPr>
            <p:ph idx="4294967295"/>
          </p:nvPr>
        </p:nvSpPr>
        <p:spPr/>
        <p:txBody>
          <a:bodyPr>
            <a:normAutofit/>
          </a:bodyPr>
          <a:lstStyle/>
          <a:p>
            <a:pPr eaLnBrk="1" hangingPunct="1">
              <a:lnSpc>
                <a:spcPct val="80000"/>
              </a:lnSpc>
              <a:defRPr/>
            </a:pPr>
            <a:endParaRPr lang="el-GR" sz="1800"/>
          </a:p>
          <a:p>
            <a:pPr eaLnBrk="1" hangingPunct="1">
              <a:lnSpc>
                <a:spcPct val="80000"/>
              </a:lnSpc>
              <a:defRPr/>
            </a:pPr>
            <a:endParaRPr lang="el-GR" sz="1800"/>
          </a:p>
          <a:p>
            <a:pPr eaLnBrk="1" hangingPunct="1">
              <a:lnSpc>
                <a:spcPct val="80000"/>
              </a:lnSpc>
              <a:defRPr/>
            </a:pPr>
            <a:endParaRPr lang="el-GR" sz="1800"/>
          </a:p>
          <a:p>
            <a:pPr eaLnBrk="1" hangingPunct="1">
              <a:lnSpc>
                <a:spcPct val="80000"/>
              </a:lnSpc>
              <a:defRPr/>
            </a:pPr>
            <a:endParaRPr lang="el-GR" sz="1800"/>
          </a:p>
          <a:p>
            <a:pPr eaLnBrk="1" hangingPunct="1">
              <a:lnSpc>
                <a:spcPct val="80000"/>
              </a:lnSpc>
              <a:defRPr/>
            </a:pPr>
            <a:endParaRPr lang="el-GR" sz="1800"/>
          </a:p>
          <a:p>
            <a:pPr eaLnBrk="1" hangingPunct="1">
              <a:lnSpc>
                <a:spcPct val="80000"/>
              </a:lnSpc>
              <a:defRPr/>
            </a:pPr>
            <a:endParaRPr lang="el-GR" sz="1800"/>
          </a:p>
          <a:p>
            <a:pPr eaLnBrk="1" hangingPunct="1">
              <a:lnSpc>
                <a:spcPct val="80000"/>
              </a:lnSpc>
              <a:defRPr/>
            </a:pPr>
            <a:endParaRPr lang="el-GR" sz="1800"/>
          </a:p>
          <a:p>
            <a:pPr eaLnBrk="1" hangingPunct="1">
              <a:lnSpc>
                <a:spcPct val="80000"/>
              </a:lnSpc>
              <a:defRPr/>
            </a:pPr>
            <a:endParaRPr lang="el-GR" sz="1800"/>
          </a:p>
          <a:p>
            <a:pPr eaLnBrk="1" hangingPunct="1">
              <a:lnSpc>
                <a:spcPct val="80000"/>
              </a:lnSpc>
              <a:defRPr/>
            </a:pPr>
            <a:endParaRPr lang="el-GR" sz="1800"/>
          </a:p>
          <a:p>
            <a:pPr eaLnBrk="1" hangingPunct="1">
              <a:lnSpc>
                <a:spcPct val="80000"/>
              </a:lnSpc>
              <a:defRPr/>
            </a:pPr>
            <a:endParaRPr lang="el-GR" sz="1800"/>
          </a:p>
          <a:p>
            <a:pPr eaLnBrk="1" hangingPunct="1">
              <a:lnSpc>
                <a:spcPct val="80000"/>
              </a:lnSpc>
              <a:defRPr/>
            </a:pPr>
            <a:endParaRPr lang="el-GR" sz="1800"/>
          </a:p>
          <a:p>
            <a:pPr eaLnBrk="1" hangingPunct="1">
              <a:lnSpc>
                <a:spcPct val="80000"/>
              </a:lnSpc>
              <a:defRPr/>
            </a:pPr>
            <a:endParaRPr lang="el-GR" sz="1800">
              <a:latin typeface="Times New Roman" pitchFamily="18" charset="0"/>
              <a:cs typeface="Times New Roman" pitchFamily="18" charset="0"/>
            </a:endParaRPr>
          </a:p>
          <a:p>
            <a:pPr eaLnBrk="1" hangingPunct="1">
              <a:lnSpc>
                <a:spcPct val="80000"/>
              </a:lnSpc>
              <a:defRPr/>
            </a:pPr>
            <a:endParaRPr lang="el-GR" sz="1800">
              <a:latin typeface="Times New Roman" pitchFamily="18" charset="0"/>
              <a:cs typeface="Times New Roman" pitchFamily="18" charset="0"/>
            </a:endParaRPr>
          </a:p>
          <a:p>
            <a:pPr eaLnBrk="1" hangingPunct="1">
              <a:lnSpc>
                <a:spcPct val="80000"/>
              </a:lnSpc>
              <a:defRPr/>
            </a:pPr>
            <a:endParaRPr lang="el-GR" sz="1800">
              <a:latin typeface="Times New Roman" pitchFamily="18" charset="0"/>
              <a:cs typeface="Times New Roman" pitchFamily="18" charset="0"/>
            </a:endParaRPr>
          </a:p>
          <a:p>
            <a:pPr eaLnBrk="1" hangingPunct="1">
              <a:lnSpc>
                <a:spcPct val="80000"/>
              </a:lnSpc>
              <a:defRPr/>
            </a:pPr>
            <a:endParaRPr lang="el-GR" sz="1800">
              <a:latin typeface="Times New Roman" pitchFamily="18" charset="0"/>
              <a:cs typeface="Times New Roman" pitchFamily="18" charset="0"/>
            </a:endParaRPr>
          </a:p>
          <a:p>
            <a:pPr eaLnBrk="1" hangingPunct="1">
              <a:lnSpc>
                <a:spcPct val="80000"/>
              </a:lnSpc>
              <a:defRPr/>
            </a:pPr>
            <a:endParaRPr lang="el-GR" sz="1800">
              <a:latin typeface="Times New Roman" pitchFamily="18" charset="0"/>
              <a:cs typeface="Times New Roman" pitchFamily="18" charset="0"/>
            </a:endParaRPr>
          </a:p>
          <a:p>
            <a:pPr eaLnBrk="1" hangingPunct="1">
              <a:lnSpc>
                <a:spcPct val="80000"/>
              </a:lnSpc>
              <a:defRPr/>
            </a:pPr>
            <a:endParaRPr lang="el-GR" sz="1800">
              <a:latin typeface="Times New Roman" pitchFamily="18" charset="0"/>
              <a:cs typeface="Times New Roman" pitchFamily="18" charset="0"/>
            </a:endParaRPr>
          </a:p>
          <a:p>
            <a:pPr eaLnBrk="1" hangingPunct="1">
              <a:lnSpc>
                <a:spcPct val="80000"/>
              </a:lnSpc>
              <a:defRPr/>
            </a:pPr>
            <a:r>
              <a:rPr lang="el-GR" sz="1800">
                <a:latin typeface="Times New Roman" pitchFamily="18" charset="0"/>
                <a:cs typeface="Times New Roman" pitchFamily="18" charset="0"/>
              </a:rPr>
              <a:t>           «</a:t>
            </a:r>
            <a:r>
              <a:rPr lang="el-GR" sz="1800" i="1">
                <a:latin typeface="Times New Roman" pitchFamily="18" charset="0"/>
                <a:cs typeface="Times New Roman" pitchFamily="18" charset="0"/>
              </a:rPr>
              <a:t>Αναπαράσταση της βυθισμένης Ατλαντίδας</a:t>
            </a:r>
            <a:r>
              <a:rPr lang="el-GR" sz="1800">
                <a:latin typeface="Times New Roman" pitchFamily="18" charset="0"/>
                <a:cs typeface="Times New Roman" pitchFamily="18" charset="0"/>
              </a:rPr>
              <a:t>»</a:t>
            </a:r>
            <a:endParaRPr lang="en-US" sz="1800">
              <a:latin typeface="Times New Roman" pitchFamily="18" charset="0"/>
              <a:cs typeface="Times New Roman" pitchFamily="18" charset="0"/>
            </a:endParaRPr>
          </a:p>
          <a:p>
            <a:pPr eaLnBrk="1" hangingPunct="1">
              <a:lnSpc>
                <a:spcPct val="80000"/>
              </a:lnSpc>
              <a:defRPr/>
            </a:pPr>
            <a:r>
              <a:rPr lang="el-GR" sz="1800" b="1"/>
              <a:t> </a:t>
            </a:r>
            <a:endParaRPr lang="en-US" sz="1800"/>
          </a:p>
          <a:p>
            <a:pPr eaLnBrk="1" hangingPunct="1">
              <a:lnSpc>
                <a:spcPct val="80000"/>
              </a:lnSpc>
              <a:defRPr/>
            </a:pPr>
            <a:endParaRPr lang="en-US" sz="1800"/>
          </a:p>
        </p:txBody>
      </p:sp>
      <p:pic>
        <p:nvPicPr>
          <p:cNvPr id="30723" name="Picture 2" descr="E:\PROJECT\Εικόνες\atlantida (1).jpg"/>
          <p:cNvPicPr>
            <a:picLocks noChangeAspect="1" noChangeArrowheads="1"/>
          </p:cNvPicPr>
          <p:nvPr/>
        </p:nvPicPr>
        <p:blipFill>
          <a:blip r:embed="rId2"/>
          <a:srcRect/>
          <a:stretch>
            <a:fillRect/>
          </a:stretch>
        </p:blipFill>
        <p:spPr bwMode="auto">
          <a:xfrm>
            <a:off x="395288" y="188913"/>
            <a:ext cx="8497887" cy="5832475"/>
          </a:xfrm>
          <a:prstGeom prst="rect">
            <a:avLst/>
          </a:prstGeom>
          <a:noFill/>
          <a:ln w="9525">
            <a:noFill/>
            <a:miter lim="800000"/>
            <a:headEnd/>
            <a:tailEnd/>
          </a:ln>
        </p:spPr>
      </p:pic>
    </p:spTree>
  </p:cSld>
  <p:clrMapOvr>
    <a:masterClrMapping/>
  </p:clrMapOvr>
  <p:transition>
    <p:newsfla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1 - Τίτλος"/>
          <p:cNvSpPr>
            <a:spLocks noGrp="1"/>
          </p:cNvSpPr>
          <p:nvPr>
            <p:ph type="title" idx="4294967295"/>
          </p:nvPr>
        </p:nvSpPr>
        <p:spPr/>
        <p:txBody>
          <a:bodyPr anchorCtr="0"/>
          <a:lstStyle/>
          <a:p>
            <a:pPr eaLnBrk="1" hangingPunct="1">
              <a:defRPr/>
            </a:pPr>
            <a:r>
              <a:rPr lang="el-GR" sz="2800" b="1">
                <a:latin typeface="Times New Roman" pitchFamily="18" charset="0"/>
                <a:cs typeface="Times New Roman" pitchFamily="18" charset="0"/>
              </a:rPr>
              <a:t>2)Σε ποιες περιοχές εικάζεται ότι μπορεί να αναπτύχθηκε ο πολιτισμός των Ατλάντων</a:t>
            </a:r>
            <a:endParaRPr lang="en-US" sz="2800" b="1">
              <a:latin typeface="Times New Roman" pitchFamily="18" charset="0"/>
              <a:cs typeface="Times New Roman" pitchFamily="18" charset="0"/>
            </a:endParaRPr>
          </a:p>
        </p:txBody>
      </p:sp>
      <p:sp>
        <p:nvSpPr>
          <p:cNvPr id="3" name="2 - Θέση περιεχομένου"/>
          <p:cNvSpPr>
            <a:spLocks noGrp="1"/>
          </p:cNvSpPr>
          <p:nvPr>
            <p:ph idx="4294967295"/>
          </p:nvPr>
        </p:nvSpPr>
        <p:spPr/>
        <p:txBody>
          <a:bodyPr>
            <a:normAutofit/>
          </a:bodyPr>
          <a:lstStyle/>
          <a:p>
            <a:pPr eaLnBrk="1" hangingPunct="1">
              <a:lnSpc>
                <a:spcPct val="80000"/>
              </a:lnSpc>
              <a:defRPr/>
            </a:pPr>
            <a:r>
              <a:rPr lang="el-GR" sz="3000" smtClean="0">
                <a:latin typeface="Times New Roman" pitchFamily="18" charset="0"/>
                <a:cs typeface="Times New Roman" pitchFamily="18" charset="0"/>
              </a:rPr>
              <a:t> Σε μια </a:t>
            </a:r>
            <a:r>
              <a:rPr lang="el-GR" sz="3000" smtClean="0">
                <a:solidFill>
                  <a:srgbClr val="FFFF00"/>
                </a:solidFill>
                <a:latin typeface="Times New Roman" pitchFamily="18" charset="0"/>
                <a:cs typeface="Times New Roman" pitchFamily="18" charset="0"/>
              </a:rPr>
              <a:t>βαλτώδη περιοχή στη Νότια Ισπανία υποστηρίζεται ότι πιθανότατα εντοπίστηκε η χαμένη πόλη της Ατλαντίδος από το Πανεπιστήμιο Χάρβαρντ</a:t>
            </a:r>
            <a:r>
              <a:rPr lang="el-GR" sz="3000" smtClean="0">
                <a:latin typeface="Times New Roman" pitchFamily="18" charset="0"/>
                <a:cs typeface="Times New Roman" pitchFamily="18" charset="0"/>
              </a:rPr>
              <a:t>. Οι ερευνητές πιστεύουν ότι ένα γιγάντιο τσουνάμι «κάταπιε» τη μυθική πόλη. Η πόλη βρίσκεται λίγο έξω από τα στενά του Γιβραλτάρ, στην περιοχή του Ατλαντικού. </a:t>
            </a:r>
            <a:r>
              <a:rPr lang="el-GR" sz="3000" smtClean="0">
                <a:solidFill>
                  <a:srgbClr val="FFFF00"/>
                </a:solidFill>
                <a:latin typeface="Times New Roman" pitchFamily="18" charset="0"/>
                <a:cs typeface="Times New Roman" pitchFamily="18" charset="0"/>
              </a:rPr>
              <a:t>Γνωστή είναι και η θεωρία ότι στη Σαντορίνη πρέπει να ήταν το χαμένο νησί</a:t>
            </a:r>
            <a:r>
              <a:rPr lang="el-GR" sz="3000" smtClean="0">
                <a:latin typeface="Times New Roman" pitchFamily="18" charset="0"/>
                <a:cs typeface="Times New Roman" pitchFamily="18" charset="0"/>
              </a:rPr>
              <a:t>. </a:t>
            </a:r>
          </a:p>
          <a:p>
            <a:pPr eaLnBrk="1" hangingPunct="1">
              <a:lnSpc>
                <a:spcPct val="80000"/>
              </a:lnSpc>
              <a:defRPr/>
            </a:pPr>
            <a:r>
              <a:rPr lang="el-GR" sz="3000" smtClean="0">
                <a:solidFill>
                  <a:srgbClr val="FFFF00"/>
                </a:solidFill>
                <a:latin typeface="Times New Roman" pitchFamily="18" charset="0"/>
                <a:cs typeface="Times New Roman" pitchFamily="18" charset="0"/>
              </a:rPr>
              <a:t>Άλλοι υποστήριξαν ότι η χαμένη Ατλαντίδα βρισκόταν  στο θαλάσσιο πυθμένα μεταξύ Κύπρου και Συρίας, ενώ άλλοι λένε ότι βρισκόταν στο Μεξικό, στο βυθό της Καραϊβικής ή στη μαύρη θάλασσα.</a:t>
            </a:r>
          </a:p>
          <a:p>
            <a:pPr eaLnBrk="1" hangingPunct="1">
              <a:lnSpc>
                <a:spcPct val="80000"/>
              </a:lnSpc>
              <a:defRPr/>
            </a:pPr>
            <a:endParaRPr lang="en-US" sz="1800" smtClean="0">
              <a:solidFill>
                <a:srgbClr val="FFFF00"/>
              </a:solidFill>
            </a:endParaRPr>
          </a:p>
        </p:txBody>
      </p:sp>
    </p:spTree>
  </p:cSld>
  <p:clrMapOvr>
    <a:masterClrMapping/>
  </p:clrMapOvr>
  <p:transition>
    <p:newsfla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1 - Τίτλος"/>
          <p:cNvSpPr>
            <a:spLocks noGrp="1"/>
          </p:cNvSpPr>
          <p:nvPr>
            <p:ph type="title" idx="4294967295"/>
          </p:nvPr>
        </p:nvSpPr>
        <p:spPr/>
        <p:txBody>
          <a:bodyPr anchorCtr="0"/>
          <a:lstStyle/>
          <a:p>
            <a:pPr eaLnBrk="1" hangingPunct="1">
              <a:defRPr/>
            </a:pPr>
            <a:endParaRPr lang="el-GR"/>
          </a:p>
        </p:txBody>
      </p:sp>
      <p:sp>
        <p:nvSpPr>
          <p:cNvPr id="3" name="2 - Θέση περιεχομένου"/>
          <p:cNvSpPr>
            <a:spLocks noGrp="1"/>
          </p:cNvSpPr>
          <p:nvPr>
            <p:ph idx="4294967295"/>
          </p:nvPr>
        </p:nvSpPr>
        <p:spPr/>
        <p:txBody>
          <a:bodyPr>
            <a:normAutofit/>
          </a:bodyPr>
          <a:lstStyle/>
          <a:p>
            <a:pPr eaLnBrk="1" hangingPunct="1">
              <a:lnSpc>
                <a:spcPct val="80000"/>
              </a:lnSpc>
              <a:defRPr/>
            </a:pPr>
            <a:endParaRPr lang="el-GR" sz="2000"/>
          </a:p>
          <a:p>
            <a:pPr eaLnBrk="1" hangingPunct="1">
              <a:lnSpc>
                <a:spcPct val="80000"/>
              </a:lnSpc>
              <a:defRPr/>
            </a:pPr>
            <a:endParaRPr lang="el-GR" sz="2000"/>
          </a:p>
          <a:p>
            <a:pPr eaLnBrk="1" hangingPunct="1">
              <a:lnSpc>
                <a:spcPct val="80000"/>
              </a:lnSpc>
              <a:defRPr/>
            </a:pPr>
            <a:endParaRPr lang="el-GR" sz="2000"/>
          </a:p>
          <a:p>
            <a:pPr eaLnBrk="1" hangingPunct="1">
              <a:lnSpc>
                <a:spcPct val="80000"/>
              </a:lnSpc>
              <a:defRPr/>
            </a:pPr>
            <a:endParaRPr lang="el-GR" sz="2000"/>
          </a:p>
          <a:p>
            <a:pPr eaLnBrk="1" hangingPunct="1">
              <a:lnSpc>
                <a:spcPct val="80000"/>
              </a:lnSpc>
              <a:defRPr/>
            </a:pPr>
            <a:endParaRPr lang="el-GR" sz="2000"/>
          </a:p>
          <a:p>
            <a:pPr eaLnBrk="1" hangingPunct="1">
              <a:lnSpc>
                <a:spcPct val="80000"/>
              </a:lnSpc>
              <a:defRPr/>
            </a:pPr>
            <a:endParaRPr lang="el-GR" sz="2000"/>
          </a:p>
          <a:p>
            <a:pPr eaLnBrk="1" hangingPunct="1">
              <a:lnSpc>
                <a:spcPct val="80000"/>
              </a:lnSpc>
              <a:defRPr/>
            </a:pPr>
            <a:endParaRPr lang="el-GR" sz="2000"/>
          </a:p>
          <a:p>
            <a:pPr eaLnBrk="1" hangingPunct="1">
              <a:lnSpc>
                <a:spcPct val="80000"/>
              </a:lnSpc>
              <a:defRPr/>
            </a:pPr>
            <a:endParaRPr lang="el-GR" sz="2000"/>
          </a:p>
          <a:p>
            <a:pPr eaLnBrk="1" hangingPunct="1">
              <a:lnSpc>
                <a:spcPct val="80000"/>
              </a:lnSpc>
              <a:defRPr/>
            </a:pPr>
            <a:endParaRPr lang="el-GR" sz="2000"/>
          </a:p>
          <a:p>
            <a:pPr eaLnBrk="1" hangingPunct="1">
              <a:lnSpc>
                <a:spcPct val="80000"/>
              </a:lnSpc>
              <a:defRPr/>
            </a:pPr>
            <a:endParaRPr lang="el-GR" sz="2000"/>
          </a:p>
          <a:p>
            <a:pPr eaLnBrk="1" hangingPunct="1">
              <a:lnSpc>
                <a:spcPct val="80000"/>
              </a:lnSpc>
              <a:defRPr/>
            </a:pPr>
            <a:endParaRPr lang="el-GR" sz="2000"/>
          </a:p>
          <a:p>
            <a:pPr eaLnBrk="1" hangingPunct="1">
              <a:lnSpc>
                <a:spcPct val="80000"/>
              </a:lnSpc>
              <a:defRPr/>
            </a:pPr>
            <a:endParaRPr lang="el-GR" sz="2000"/>
          </a:p>
          <a:p>
            <a:pPr eaLnBrk="1" hangingPunct="1">
              <a:lnSpc>
                <a:spcPct val="80000"/>
              </a:lnSpc>
              <a:defRPr/>
            </a:pPr>
            <a:r>
              <a:rPr lang="el-GR" sz="2000"/>
              <a:t>    </a:t>
            </a:r>
            <a:r>
              <a:rPr lang="el-GR" sz="2000">
                <a:latin typeface="Times New Roman" pitchFamily="18" charset="0"/>
                <a:cs typeface="Times New Roman" pitchFamily="18" charset="0"/>
              </a:rPr>
              <a:t>Εικόνα 6: «</a:t>
            </a:r>
            <a:r>
              <a:rPr lang="el-GR" sz="2000" i="1">
                <a:latin typeface="Times New Roman" pitchFamily="18" charset="0"/>
                <a:cs typeface="Times New Roman" pitchFamily="18" charset="0"/>
              </a:rPr>
              <a:t>Πιθανή τοποθεσία Ατλαντίδος όπως πιστευόταν στην          αρχαιότητα»</a:t>
            </a:r>
            <a:endParaRPr lang="en-US" sz="2000">
              <a:latin typeface="Times New Roman" pitchFamily="18" charset="0"/>
              <a:cs typeface="Times New Roman" pitchFamily="18" charset="0"/>
            </a:endParaRPr>
          </a:p>
          <a:p>
            <a:pPr eaLnBrk="1" hangingPunct="1">
              <a:lnSpc>
                <a:spcPct val="80000"/>
              </a:lnSpc>
              <a:defRPr/>
            </a:pPr>
            <a:endParaRPr lang="en-US" sz="2000"/>
          </a:p>
        </p:txBody>
      </p:sp>
      <p:pic>
        <p:nvPicPr>
          <p:cNvPr id="32771" name="Picture 2" descr="E:\PROJECT\Εικόνες\atlantida-mapa.jpg"/>
          <p:cNvPicPr>
            <a:picLocks noChangeAspect="1" noChangeArrowheads="1"/>
          </p:cNvPicPr>
          <p:nvPr/>
        </p:nvPicPr>
        <p:blipFill>
          <a:blip r:embed="rId2"/>
          <a:srcRect/>
          <a:stretch>
            <a:fillRect/>
          </a:stretch>
        </p:blipFill>
        <p:spPr bwMode="auto">
          <a:xfrm>
            <a:off x="0" y="260350"/>
            <a:ext cx="8893175" cy="4968875"/>
          </a:xfrm>
          <a:prstGeom prst="rect">
            <a:avLst/>
          </a:prstGeom>
          <a:noFill/>
          <a:ln w="9525">
            <a:noFill/>
            <a:miter lim="800000"/>
            <a:headEnd/>
            <a:tailEnd/>
          </a:ln>
        </p:spPr>
      </p:pic>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idx="4294967295"/>
          </p:nvPr>
        </p:nvSpPr>
        <p:spPr/>
        <p:txBody>
          <a:bodyPr anchorCtr="0">
            <a:normAutofit/>
          </a:bodyPr>
          <a:lstStyle/>
          <a:p>
            <a:pPr eaLnBrk="1" hangingPunct="1">
              <a:defRPr/>
            </a:pPr>
            <a:r>
              <a:rPr lang="el-GR" sz="3600" b="1">
                <a:latin typeface="Times New Roman" pitchFamily="18" charset="0"/>
                <a:cs typeface="Times New Roman" pitchFamily="18" charset="0"/>
              </a:rPr>
              <a:t>1.Πού αναπτύχτηκε ο πολιτισμός των Μάγια και πότε χρονολογείται ;</a:t>
            </a:r>
            <a:r>
              <a:rPr lang="en-US" sz="4000"/>
              <a:t/>
            </a:r>
            <a:br>
              <a:rPr lang="en-US" sz="4000"/>
            </a:br>
            <a:endParaRPr lang="en-US" sz="4000"/>
          </a:p>
        </p:txBody>
      </p:sp>
      <p:sp>
        <p:nvSpPr>
          <p:cNvPr id="17412" name="Rectangle 4"/>
          <p:cNvSpPr>
            <a:spLocks noGrp="1" noChangeArrowheads="1"/>
          </p:cNvSpPr>
          <p:nvPr>
            <p:ph type="body" sz="half" idx="1"/>
          </p:nvPr>
        </p:nvSpPr>
        <p:spPr/>
        <p:txBody>
          <a:bodyPr/>
          <a:lstStyle/>
          <a:p>
            <a:pPr eaLnBrk="1" hangingPunct="1">
              <a:defRPr/>
            </a:pPr>
            <a:endParaRPr lang="el-GR" sz="2800"/>
          </a:p>
        </p:txBody>
      </p:sp>
      <p:sp>
        <p:nvSpPr>
          <p:cNvPr id="3" name="2 - Θέση περιεχομένου"/>
          <p:cNvSpPr>
            <a:spLocks noGrp="1"/>
          </p:cNvSpPr>
          <p:nvPr>
            <p:ph idx="4294967295"/>
          </p:nvPr>
        </p:nvSpPr>
        <p:spPr/>
        <p:txBody>
          <a:bodyPr>
            <a:normAutofit/>
          </a:bodyPr>
          <a:lstStyle/>
          <a:p>
            <a:pPr eaLnBrk="1" hangingPunct="1">
              <a:lnSpc>
                <a:spcPct val="80000"/>
              </a:lnSpc>
            </a:pPr>
            <a:r>
              <a:rPr lang="el-GR" sz="2500" smtClean="0">
                <a:solidFill>
                  <a:srgbClr val="FFFF00"/>
                </a:solidFill>
                <a:latin typeface="Times New Roman" pitchFamily="18" charset="0"/>
                <a:cs typeface="Times New Roman" pitchFamily="18" charset="0"/>
              </a:rPr>
              <a:t>Οι Μάγια είναι ένας λαός Ινδιάνων της Κεντρικής Αμερικής. Καταλαμβάνει μια συνεχή έκταση στο νότιο Μεξικό, στη Γουατεμάλα</a:t>
            </a:r>
            <a:r>
              <a:rPr lang="el-GR" sz="2500" smtClean="0">
                <a:latin typeface="Times New Roman" pitchFamily="18" charset="0"/>
                <a:cs typeface="Times New Roman" pitchFamily="18" charset="0"/>
              </a:rPr>
              <a:t> και στη βόρεια Μπελίζ. </a:t>
            </a:r>
          </a:p>
          <a:p>
            <a:pPr eaLnBrk="1" hangingPunct="1">
              <a:lnSpc>
                <a:spcPct val="80000"/>
              </a:lnSpc>
            </a:pPr>
            <a:r>
              <a:rPr lang="el-GR" sz="2500" smtClean="0">
                <a:latin typeface="Times New Roman" pitchFamily="18" charset="0"/>
                <a:cs typeface="Times New Roman" pitchFamily="18" charset="0"/>
              </a:rPr>
              <a:t>Οι αρχαιολόγοι και οι ερευνητές των Μάγια διαίρεσαν τις περιοχές που ζούσε αυτός ο λαός σε </a:t>
            </a:r>
            <a:r>
              <a:rPr lang="el-GR" sz="2500" smtClean="0">
                <a:solidFill>
                  <a:srgbClr val="FFFF00"/>
                </a:solidFill>
                <a:latin typeface="Times New Roman" pitchFamily="18" charset="0"/>
                <a:cs typeface="Times New Roman" pitchFamily="18" charset="0"/>
              </a:rPr>
              <a:t>τρεις ζώνες-βόρεια , κεντρική, νότια</a:t>
            </a:r>
            <a:r>
              <a:rPr lang="el-GR" sz="2500" smtClean="0">
                <a:latin typeface="Times New Roman" pitchFamily="18" charset="0"/>
                <a:cs typeface="Times New Roman" pitchFamily="18" charset="0"/>
              </a:rPr>
              <a:t>. Η διαίρεση αυτή συμπίπτει και με την γλωσσική διαίρεση. </a:t>
            </a:r>
            <a:r>
              <a:rPr lang="el-GR" sz="2500" smtClean="0">
                <a:solidFill>
                  <a:srgbClr val="FFFF00"/>
                </a:solidFill>
                <a:latin typeface="Times New Roman" pitchFamily="18" charset="0"/>
                <a:cs typeface="Times New Roman" pitchFamily="18" charset="0"/>
              </a:rPr>
              <a:t>Οι Μάγια φτάνουν στο απόγειο της ανάπτυξης τους στην Κλασική Περίοδο</a:t>
            </a:r>
            <a:r>
              <a:rPr lang="el-GR" sz="2500" smtClean="0">
                <a:latin typeface="Times New Roman" pitchFamily="18" charset="0"/>
                <a:cs typeface="Times New Roman" pitchFamily="18" charset="0"/>
              </a:rPr>
              <a:t> (250 μ.Χ.-900 μ.Χ.)</a:t>
            </a:r>
            <a:endParaRPr lang="en-US" sz="2500" smtClean="0">
              <a:latin typeface="Times New Roman" pitchFamily="18" charset="0"/>
              <a:cs typeface="Times New Roman" pitchFamily="18" charset="0"/>
            </a:endParaRPr>
          </a:p>
          <a:p>
            <a:pPr eaLnBrk="1" hangingPunct="1">
              <a:lnSpc>
                <a:spcPct val="80000"/>
              </a:lnSpc>
            </a:pPr>
            <a:endParaRPr lang="en-US" sz="2500" smtClean="0"/>
          </a:p>
        </p:txBody>
      </p:sp>
      <p:pic>
        <p:nvPicPr>
          <p:cNvPr id="16388" name="Picture 6" descr="300px-Mayamap"/>
          <p:cNvPicPr>
            <a:picLocks noChangeAspect="1" noChangeArrowheads="1"/>
          </p:cNvPicPr>
          <p:nvPr/>
        </p:nvPicPr>
        <p:blipFill>
          <a:blip r:embed="rId2"/>
          <a:srcRect/>
          <a:stretch>
            <a:fillRect/>
          </a:stretch>
        </p:blipFill>
        <p:spPr bwMode="auto">
          <a:xfrm>
            <a:off x="4787900" y="1484313"/>
            <a:ext cx="3973513" cy="4968875"/>
          </a:xfrm>
          <a:prstGeom prst="rect">
            <a:avLst/>
          </a:prstGeom>
          <a:noFill/>
          <a:ln w="9525">
            <a:noFill/>
            <a:miter lim="800000"/>
            <a:headEnd/>
            <a:tailEnd/>
          </a:ln>
        </p:spPr>
      </p:pic>
    </p:spTree>
  </p:cSld>
  <p:clrMapOvr>
    <a:masterClrMapping/>
  </p:clrMapOvr>
  <p:transition>
    <p:pull dir="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idx="4294967295"/>
          </p:nvPr>
        </p:nvSpPr>
        <p:spPr>
          <a:xfrm>
            <a:off x="714375" y="428625"/>
            <a:ext cx="8229600" cy="1143000"/>
          </a:xfrm>
        </p:spPr>
        <p:txBody>
          <a:bodyPr anchorCtr="0">
            <a:normAutofit/>
          </a:bodyPr>
          <a:lstStyle/>
          <a:p>
            <a:pPr eaLnBrk="1" hangingPunct="1">
              <a:defRPr/>
            </a:pPr>
            <a:r>
              <a:rPr lang="el-GR" sz="2800" b="1"/>
              <a:t>  </a:t>
            </a:r>
            <a:r>
              <a:rPr lang="el-GR" sz="2800" b="1">
                <a:latin typeface="Times New Roman" pitchFamily="18" charset="0"/>
                <a:cs typeface="Times New Roman" pitchFamily="18" charset="0"/>
              </a:rPr>
              <a:t>2.Ποιοι παράγοντες οδήγησαν στην παρακμή των                                                                                                                                                                     Μάγια;</a:t>
            </a:r>
            <a:endParaRPr lang="en-US" sz="2800">
              <a:latin typeface="Times New Roman" pitchFamily="18" charset="0"/>
              <a:cs typeface="Times New Roman" pitchFamily="18" charset="0"/>
            </a:endParaRPr>
          </a:p>
        </p:txBody>
      </p:sp>
      <p:sp>
        <p:nvSpPr>
          <p:cNvPr id="3" name="2 - Θέση περιεχομένου"/>
          <p:cNvSpPr>
            <a:spLocks noGrp="1"/>
          </p:cNvSpPr>
          <p:nvPr>
            <p:ph idx="4294967295"/>
          </p:nvPr>
        </p:nvSpPr>
        <p:spPr>
          <a:xfrm>
            <a:off x="500063" y="1857375"/>
            <a:ext cx="8229600" cy="5000625"/>
          </a:xfrm>
        </p:spPr>
        <p:txBody>
          <a:bodyPr>
            <a:normAutofit/>
          </a:bodyPr>
          <a:lstStyle/>
          <a:p>
            <a:pPr eaLnBrk="1" hangingPunct="1">
              <a:lnSpc>
                <a:spcPct val="80000"/>
              </a:lnSpc>
              <a:defRPr/>
            </a:pPr>
            <a:r>
              <a:rPr lang="el-GR" sz="1800" smtClean="0">
                <a:latin typeface="Times New Roman" pitchFamily="18" charset="0"/>
                <a:cs typeface="Times New Roman" pitchFamily="18" charset="0"/>
              </a:rPr>
              <a:t>   </a:t>
            </a:r>
            <a:r>
              <a:rPr lang="el-GR" sz="2500" smtClean="0">
                <a:latin typeface="Times New Roman" pitchFamily="18" charset="0"/>
                <a:cs typeface="Times New Roman" pitchFamily="18" charset="0"/>
              </a:rPr>
              <a:t>Δεν υπάρχει μια γενική αποδεχτή θεωρία έτσι ώστε να εξηγηθεί αυτή η κατάρρευση. </a:t>
            </a:r>
            <a:r>
              <a:rPr lang="el-GR" sz="2500" smtClean="0">
                <a:solidFill>
                  <a:srgbClr val="FFFF00"/>
                </a:solidFill>
                <a:latin typeface="Times New Roman" pitchFamily="18" charset="0"/>
                <a:cs typeface="Times New Roman" pitchFamily="18" charset="0"/>
              </a:rPr>
              <a:t>Ίσως είναι ο υπερπληθυσμός , η ξένη εισβολή (Ισπανοί),</a:t>
            </a:r>
            <a:r>
              <a:rPr lang="el-GR" sz="2500" smtClean="0">
                <a:latin typeface="Times New Roman" pitchFamily="18" charset="0"/>
                <a:cs typeface="Times New Roman" pitchFamily="18" charset="0"/>
              </a:rPr>
              <a:t> επανάσταση των χωρικών ενάντια στο τελετουργικό της πολύ απαιτητικής θρησκείας τους, η κατάρρευση ζωτικών εμπορικών δρόμων. </a:t>
            </a:r>
            <a:r>
              <a:rPr lang="el-GR" sz="2500" smtClean="0">
                <a:solidFill>
                  <a:srgbClr val="FFFF00"/>
                </a:solidFill>
                <a:latin typeface="Times New Roman" pitchFamily="18" charset="0"/>
                <a:cs typeface="Times New Roman" pitchFamily="18" charset="0"/>
              </a:rPr>
              <a:t>Ίσως υπήρξαν περιβαλλοντικές καταστροφές, επιδημίες και κλιματικές αλλαγές</a:t>
            </a:r>
            <a:r>
              <a:rPr lang="el-GR" sz="2500" smtClean="0">
                <a:latin typeface="Times New Roman" pitchFamily="18" charset="0"/>
                <a:cs typeface="Times New Roman" pitchFamily="18" charset="0"/>
              </a:rPr>
              <a:t>. Κάποιοι μελετητές υποστήριξαν ότι </a:t>
            </a:r>
            <a:r>
              <a:rPr lang="el-GR" sz="2500" smtClean="0">
                <a:solidFill>
                  <a:srgbClr val="FFFF00"/>
                </a:solidFill>
                <a:latin typeface="Times New Roman" pitchFamily="18" charset="0"/>
                <a:cs typeface="Times New Roman" pitchFamily="18" charset="0"/>
              </a:rPr>
              <a:t>μια μεγάλη ξηρασία 200 χρόνων</a:t>
            </a:r>
            <a:r>
              <a:rPr lang="el-GR" sz="2500" smtClean="0">
                <a:latin typeface="Times New Roman" pitchFamily="18" charset="0"/>
                <a:cs typeface="Times New Roman" pitchFamily="18" charset="0"/>
              </a:rPr>
              <a:t> οδήγησε στην παρακμή των Μάγια. Επίσης έρευνα του 2011 αναφέρει ότι η μετατροπή δασικών εκτάσεων σε καλλιεργήσιμη γη ίσως οδήγησε σε μεγιστοποίηση της φυσικής ξηρασίας. Άλλωστε, μετά την ισπανική κατάκτηση το κεντρικό τμήμα των Μάγια έγινε καταφύγιο φυγάδων. </a:t>
            </a:r>
            <a:r>
              <a:rPr lang="el-GR" sz="2500" smtClean="0">
                <a:solidFill>
                  <a:srgbClr val="FFFF00"/>
                </a:solidFill>
                <a:latin typeface="Times New Roman" pitchFamily="18" charset="0"/>
                <a:cs typeface="Times New Roman" pitchFamily="18" charset="0"/>
              </a:rPr>
              <a:t>Οι περισσότεροι Μάγια κατέφυγαν σε χωριά εκχριστιανισμού και αποδεκατίστηκαν από φοβερές επιδημίες.</a:t>
            </a:r>
            <a:endParaRPr lang="en-US" sz="2500" smtClean="0">
              <a:solidFill>
                <a:srgbClr val="FFFF00"/>
              </a:solidFill>
              <a:latin typeface="Times New Roman" pitchFamily="18" charset="0"/>
              <a:cs typeface="Times New Roman" pitchFamily="18" charset="0"/>
            </a:endParaRPr>
          </a:p>
          <a:p>
            <a:pPr eaLnBrk="1" hangingPunct="1">
              <a:lnSpc>
                <a:spcPct val="80000"/>
              </a:lnSpc>
              <a:defRPr/>
            </a:pPr>
            <a:endParaRPr lang="en-US" sz="2500" smtClean="0">
              <a:solidFill>
                <a:srgbClr val="FFFF00"/>
              </a:solidFill>
            </a:endParaRPr>
          </a:p>
        </p:txBody>
      </p:sp>
    </p:spTree>
  </p:cSld>
  <p:clrMapOvr>
    <a:masterClrMapping/>
  </p:clrMapOvr>
  <p:transition>
    <p:pull dir="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5"/>
          <p:cNvSpPr>
            <a:spLocks noGrp="1" noChangeArrowheads="1"/>
          </p:cNvSpPr>
          <p:nvPr>
            <p:ph type="title"/>
          </p:nvPr>
        </p:nvSpPr>
        <p:spPr/>
        <p:txBody>
          <a:bodyPr/>
          <a:lstStyle/>
          <a:p>
            <a:pPr eaLnBrk="1" hangingPunct="1">
              <a:defRPr/>
            </a:pPr>
            <a:r>
              <a:rPr lang="el-GR" sz="3200"/>
              <a:t>Ναός των Μάγια στο Μεξικό</a:t>
            </a:r>
          </a:p>
        </p:txBody>
      </p:sp>
      <p:sp>
        <p:nvSpPr>
          <p:cNvPr id="19458" name="2 - Θέση περιεχομένου"/>
          <p:cNvSpPr>
            <a:spLocks noGrp="1"/>
          </p:cNvSpPr>
          <p:nvPr>
            <p:ph idx="1"/>
          </p:nvPr>
        </p:nvSpPr>
        <p:spPr/>
        <p:txBody>
          <a:bodyPr/>
          <a:lstStyle/>
          <a:p>
            <a:pPr eaLnBrk="1" hangingPunct="1">
              <a:defRPr/>
            </a:pPr>
            <a:endParaRPr lang="el-GR"/>
          </a:p>
          <a:p>
            <a:pPr eaLnBrk="1" hangingPunct="1">
              <a:defRPr/>
            </a:pPr>
            <a:endParaRPr lang="el-GR"/>
          </a:p>
          <a:p>
            <a:pPr eaLnBrk="1" hangingPunct="1">
              <a:defRPr/>
            </a:pPr>
            <a:endParaRPr lang="el-GR"/>
          </a:p>
          <a:p>
            <a:pPr eaLnBrk="1" hangingPunct="1">
              <a:defRPr/>
            </a:pPr>
            <a:endParaRPr lang="el-GR"/>
          </a:p>
          <a:p>
            <a:pPr eaLnBrk="1" hangingPunct="1">
              <a:defRPr/>
            </a:pPr>
            <a:r>
              <a:rPr lang="el-GR" sz="1800">
                <a:latin typeface="Times New Roman" pitchFamily="18" charset="0"/>
                <a:cs typeface="Times New Roman" pitchFamily="18" charset="0"/>
              </a:rPr>
              <a:t>: </a:t>
            </a:r>
            <a:r>
              <a:rPr lang="el-GR" sz="1800" i="1">
                <a:latin typeface="Times New Roman" pitchFamily="18" charset="0"/>
                <a:cs typeface="Times New Roman" pitchFamily="18" charset="0"/>
              </a:rPr>
              <a:t>«Ναός των Μάγια στο Μεξικό»</a:t>
            </a:r>
            <a:endParaRPr lang="en-US" sz="1800">
              <a:latin typeface="Times New Roman" pitchFamily="18" charset="0"/>
              <a:cs typeface="Times New Roman" pitchFamily="18" charset="0"/>
            </a:endParaRPr>
          </a:p>
          <a:p>
            <a:pPr eaLnBrk="1" hangingPunct="1">
              <a:defRPr/>
            </a:pPr>
            <a:endParaRPr lang="en-US"/>
          </a:p>
        </p:txBody>
      </p:sp>
      <p:pic>
        <p:nvPicPr>
          <p:cNvPr id="18435" name="Picture 2" descr="E:\PROJECT\Εικόνες\molinari-michele-temple-of-columns-chichen-itza-ruins-maya-civilization-yucatan-mexico.jpg"/>
          <p:cNvPicPr>
            <a:picLocks noChangeAspect="1" noChangeArrowheads="1"/>
          </p:cNvPicPr>
          <p:nvPr/>
        </p:nvPicPr>
        <p:blipFill>
          <a:blip r:embed="rId2"/>
          <a:srcRect/>
          <a:stretch>
            <a:fillRect/>
          </a:stretch>
        </p:blipFill>
        <p:spPr bwMode="auto">
          <a:xfrm>
            <a:off x="179388" y="1484313"/>
            <a:ext cx="8964612" cy="5373687"/>
          </a:xfrm>
          <a:prstGeom prst="rect">
            <a:avLst/>
          </a:prstGeom>
          <a:noFill/>
          <a:ln w="9525">
            <a:noFill/>
            <a:miter lim="800000"/>
            <a:headEnd/>
            <a:tailEnd/>
          </a:ln>
        </p:spPr>
      </p:pic>
    </p:spTree>
  </p:cSld>
  <p:clrMapOvr>
    <a:masterClrMapping/>
  </p:clrMapOvr>
  <p:transition>
    <p:pull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defRPr/>
            </a:pPr>
            <a:endParaRPr lang="el-GR"/>
          </a:p>
        </p:txBody>
      </p:sp>
      <p:sp>
        <p:nvSpPr>
          <p:cNvPr id="51203" name="Rectangle 3"/>
          <p:cNvSpPr>
            <a:spLocks noGrp="1" noChangeArrowheads="1"/>
          </p:cNvSpPr>
          <p:nvPr>
            <p:ph type="body" idx="1"/>
          </p:nvPr>
        </p:nvSpPr>
        <p:spPr/>
        <p:txBody>
          <a:bodyPr/>
          <a:lstStyle/>
          <a:p>
            <a:pPr eaLnBrk="1" hangingPunct="1">
              <a:defRPr/>
            </a:pPr>
            <a:endParaRPr lang="el-GR"/>
          </a:p>
        </p:txBody>
      </p:sp>
      <p:sp>
        <p:nvSpPr>
          <p:cNvPr id="51204" name="Rectangle 4"/>
          <p:cNvSpPr>
            <a:spLocks noChangeArrowheads="1"/>
          </p:cNvSpPr>
          <p:nvPr/>
        </p:nvSpPr>
        <p:spPr bwMode="auto">
          <a:xfrm>
            <a:off x="250825" y="-187325"/>
            <a:ext cx="8497888" cy="6959600"/>
          </a:xfrm>
          <a:prstGeom prst="rect">
            <a:avLst/>
          </a:prstGeom>
          <a:noFill/>
          <a:ln w="9525">
            <a:noFill/>
            <a:miter lim="800000"/>
            <a:headEnd/>
            <a:tailEnd/>
          </a:ln>
          <a:effectLst/>
        </p:spPr>
        <p:txBody>
          <a:bodyPr>
            <a:spAutoFit/>
          </a:bodyPr>
          <a:lstStyle/>
          <a:p>
            <a:pPr>
              <a:defRPr/>
            </a:pPr>
            <a:endParaRPr lang="el-GR" sz="2800">
              <a:effectLst>
                <a:outerShdw blurRad="38100" dist="38100" dir="2700000" algn="tl">
                  <a:srgbClr val="000000"/>
                </a:outerShdw>
              </a:effectLst>
            </a:endParaRPr>
          </a:p>
          <a:p>
            <a:pPr algn="ctr">
              <a:defRPr/>
            </a:pPr>
            <a:r>
              <a:rPr lang="el-GR" sz="2800" b="1">
                <a:effectLst>
                  <a:outerShdw blurRad="38100" dist="38100" dir="2700000" algn="tl">
                    <a:srgbClr val="000000"/>
                  </a:outerShdw>
                </a:effectLst>
              </a:rPr>
              <a:t>ΗΜΕΡΟΛΟΓΙΟ ΤΩΝ ΜΑΓΙΑ</a:t>
            </a:r>
          </a:p>
          <a:p>
            <a:pPr>
              <a:defRPr/>
            </a:pPr>
            <a:endParaRPr lang="el-GR" sz="2800" b="1">
              <a:effectLst>
                <a:outerShdw blurRad="38100" dist="38100" dir="2700000" algn="tl">
                  <a:srgbClr val="000000"/>
                </a:outerShdw>
              </a:effectLst>
            </a:endParaRPr>
          </a:p>
          <a:p>
            <a:pPr>
              <a:defRPr/>
            </a:pPr>
            <a:r>
              <a:rPr lang="el-GR" sz="2800">
                <a:solidFill>
                  <a:srgbClr val="FFFF00"/>
                </a:solidFill>
                <a:effectLst>
                  <a:outerShdw blurRad="38100" dist="38100" dir="2700000" algn="tl">
                    <a:srgbClr val="000000"/>
                  </a:outerShdw>
                </a:effectLst>
              </a:rPr>
              <a:t>   </a:t>
            </a:r>
            <a:r>
              <a:rPr lang="el-GR" sz="2600">
                <a:solidFill>
                  <a:srgbClr val="FFFF00"/>
                </a:solidFill>
                <a:effectLst>
                  <a:outerShdw blurRad="38100" dist="38100" dir="2700000" algn="tl">
                    <a:srgbClr val="000000"/>
                  </a:outerShdw>
                </a:effectLst>
              </a:rPr>
              <a:t>Πολύς λόγος έχει γίνει για το ημερολόγιο των Μάγια που προβλέπει το τέλος του κόσμου στις 21 Δεκεμβρίου 2012, όμως</a:t>
            </a:r>
            <a:r>
              <a:rPr lang="el-GR" sz="2600">
                <a:effectLst>
                  <a:outerShdw blurRad="38100" dist="38100" dir="2700000" algn="tl">
                    <a:srgbClr val="000000"/>
                  </a:outerShdw>
                </a:effectLst>
              </a:rPr>
              <a:t> </a:t>
            </a:r>
            <a:r>
              <a:rPr lang="el-GR" sz="2600">
                <a:solidFill>
                  <a:srgbClr val="FFFF00"/>
                </a:solidFill>
                <a:effectLst>
                  <a:outerShdw blurRad="38100" dist="38100" dir="2700000" algn="tl">
                    <a:srgbClr val="000000"/>
                  </a:outerShdw>
                </a:effectLst>
              </a:rPr>
              <a:t>στη πραγματικότητα ο χρόνος δεν σταματά εκεί. </a:t>
            </a:r>
          </a:p>
          <a:p>
            <a:pPr>
              <a:defRPr/>
            </a:pPr>
            <a:r>
              <a:rPr lang="el-GR" sz="2600">
                <a:effectLst>
                  <a:outerShdw blurRad="38100" dist="38100" dir="2700000" algn="tl">
                    <a:srgbClr val="000000"/>
                  </a:outerShdw>
                </a:effectLst>
              </a:rPr>
              <a:t>   Στο ημερολόγιο τους, που </a:t>
            </a:r>
            <a:r>
              <a:rPr lang="el-GR" sz="2600">
                <a:solidFill>
                  <a:srgbClr val="FFFF00"/>
                </a:solidFill>
                <a:effectLst>
                  <a:outerShdw blurRad="38100" dist="38100" dir="2700000" algn="tl">
                    <a:srgbClr val="000000"/>
                  </a:outerShdw>
                </a:effectLst>
              </a:rPr>
              <a:t>θεωρείται το ακριβέστερο στην ανθρώπινη ιστορία, καμία μέρα δεν έμοιαζε με την άλλη.</a:t>
            </a:r>
            <a:r>
              <a:rPr lang="el-GR" sz="2600">
                <a:effectLst>
                  <a:outerShdw blurRad="38100" dist="38100" dir="2700000" algn="tl">
                    <a:srgbClr val="000000"/>
                  </a:outerShdw>
                </a:effectLst>
              </a:rPr>
              <a:t> Οι Μάγια αντιλαμβάνονταν τον χρόνο σαν συναρμοσμένους τροχούς, όπου θεϊκές, ανθρώπινες και φυσικές δυνάμεις εμπλέκονταν σε μία αδιατάρακτη συμφωνία.</a:t>
            </a:r>
          </a:p>
          <a:p>
            <a:pPr>
              <a:defRPr/>
            </a:pPr>
            <a:r>
              <a:rPr lang="el-GR" sz="2600">
                <a:effectLst>
                  <a:outerShdw blurRad="38100" dist="38100" dir="2700000" algn="tl">
                    <a:srgbClr val="000000"/>
                  </a:outerShdw>
                </a:effectLst>
              </a:rPr>
              <a:t> </a:t>
            </a:r>
            <a:r>
              <a:rPr lang="el-GR" sz="2600">
                <a:solidFill>
                  <a:srgbClr val="FFFF00"/>
                </a:solidFill>
                <a:effectLst>
                  <a:outerShdw blurRad="38100" dist="38100" dir="2700000" algn="tl">
                    <a:srgbClr val="000000"/>
                  </a:outerShdw>
                </a:effectLst>
              </a:rPr>
              <a:t>Οι γνώσεις των Μάγια για την αστρονομία μας εντυπωσιάζουν</a:t>
            </a:r>
            <a:r>
              <a:rPr lang="el-GR" sz="2600">
                <a:effectLst>
                  <a:outerShdw blurRad="38100" dist="38100" dir="2700000" algn="tl">
                    <a:srgbClr val="000000"/>
                  </a:outerShdw>
                </a:effectLst>
              </a:rPr>
              <a:t>. Χρησιμοποίησαν τις μετρήσεις της κίνησης της γης με ακρίβεια, καθώς και των κύκλων του Ηλίου και της Σελήνης.</a:t>
            </a:r>
            <a:endParaRPr lang="en-US" sz="2600">
              <a:effectLst>
                <a:outerShdw blurRad="38100" dist="38100" dir="2700000" algn="tl">
                  <a:srgbClr val="000000"/>
                </a:outerShdw>
              </a:effectLst>
            </a:endParaRPr>
          </a:p>
        </p:txBody>
      </p:sp>
    </p:spTree>
  </p:cSld>
  <p:clrMapOvr>
    <a:masterClrMapping/>
  </p:clrMapOvr>
  <p:transition>
    <p:pull dir="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idx="4294967295"/>
          </p:nvPr>
        </p:nvSpPr>
        <p:spPr/>
        <p:txBody>
          <a:bodyPr anchorCtr="0">
            <a:normAutofit/>
          </a:bodyPr>
          <a:lstStyle/>
          <a:p>
            <a:pPr eaLnBrk="1" hangingPunct="1">
              <a:defRPr/>
            </a:pPr>
            <a:r>
              <a:rPr lang="el-GR" sz="2400" b="1">
                <a:latin typeface="Times New Roman" pitchFamily="18" charset="0"/>
                <a:cs typeface="Times New Roman" pitchFamily="18" charset="0"/>
              </a:rPr>
              <a:t>3)Ποιο «Μυστικό» κρύβει ο πολιτισμός των Μάγια και ποια είναι η φημολογία για το περίφημο</a:t>
            </a:r>
            <a:r>
              <a:rPr lang="en-US" sz="2400">
                <a:latin typeface="Times New Roman" pitchFamily="18" charset="0"/>
                <a:cs typeface="Times New Roman" pitchFamily="18" charset="0"/>
              </a:rPr>
              <a:t/>
            </a:r>
            <a:br>
              <a:rPr lang="en-US" sz="2400">
                <a:latin typeface="Times New Roman" pitchFamily="18" charset="0"/>
                <a:cs typeface="Times New Roman" pitchFamily="18" charset="0"/>
              </a:rPr>
            </a:br>
            <a:r>
              <a:rPr lang="el-GR" sz="2400" b="1">
                <a:latin typeface="Times New Roman" pitchFamily="18" charset="0"/>
                <a:cs typeface="Times New Roman" pitchFamily="18" charset="0"/>
              </a:rPr>
              <a:t>ημερολόγιο αυτών.</a:t>
            </a:r>
            <a:r>
              <a:rPr lang="en-US" sz="4000"/>
              <a:t/>
            </a:r>
            <a:br>
              <a:rPr lang="en-US" sz="4000"/>
            </a:br>
            <a:endParaRPr lang="en-US" sz="4000"/>
          </a:p>
        </p:txBody>
      </p:sp>
      <p:sp>
        <p:nvSpPr>
          <p:cNvPr id="20482" name="2 - Θέση περιεχομένου"/>
          <p:cNvSpPr>
            <a:spLocks noGrp="1"/>
          </p:cNvSpPr>
          <p:nvPr>
            <p:ph idx="4294967295"/>
          </p:nvPr>
        </p:nvSpPr>
        <p:spPr>
          <a:xfrm>
            <a:off x="457200" y="1196975"/>
            <a:ext cx="8229600" cy="5661025"/>
          </a:xfrm>
        </p:spPr>
        <p:txBody>
          <a:bodyPr/>
          <a:lstStyle/>
          <a:p>
            <a:pPr eaLnBrk="1" hangingPunct="1">
              <a:defRPr/>
            </a:pPr>
            <a:r>
              <a:rPr lang="el-GR" sz="2800" smtClean="0">
                <a:solidFill>
                  <a:srgbClr val="FFFF00"/>
                </a:solidFill>
                <a:latin typeface="Times New Roman" pitchFamily="18" charset="0"/>
                <a:cs typeface="Times New Roman" pitchFamily="18" charset="0"/>
              </a:rPr>
              <a:t>Τα ημερολόγια που είχαν ήταν κυρίως δύο: ένα ηλιακό 365 ημερών, το «τουν» κι ένα ιερό 260 ημερών το «Τζόλκιν».Το ηλιακό περιείχε 360 μέρες και 5 επιπλέον, τις λεγόμενες ως άτυχες.Το ιερό ήταν ενδιαφέρον γιατί κρατούσε τα μυστικά της σοφίας</a:t>
            </a:r>
            <a:r>
              <a:rPr lang="el-GR" sz="2800" smtClean="0">
                <a:latin typeface="Times New Roman" pitchFamily="18" charset="0"/>
                <a:cs typeface="Times New Roman" pitchFamily="18" charset="0"/>
              </a:rPr>
              <a:t> και της δημιουργίας. Είχε δύο κύκλους ημερών, έναν κύκλο 13 αριθμημένων ημερών κι έναν 20 ονομαζομένων ημερών. Και οι δύο αυτοί κύκλοι επαναλαμβάνονταν ανά 260 ημέρες.</a:t>
            </a:r>
            <a:endParaRPr lang="en-US" sz="2800" smtClean="0">
              <a:latin typeface="Times New Roman" pitchFamily="18" charset="0"/>
              <a:cs typeface="Times New Roman" pitchFamily="18" charset="0"/>
            </a:endParaRPr>
          </a:p>
          <a:p>
            <a:pPr eaLnBrk="1" hangingPunct="1">
              <a:defRPr/>
            </a:pPr>
            <a:r>
              <a:rPr lang="el-GR" sz="2800" smtClean="0">
                <a:latin typeface="Times New Roman" pitchFamily="18" charset="0"/>
                <a:cs typeface="Times New Roman" pitchFamily="18" charset="0"/>
              </a:rPr>
              <a:t>Συναρμοσμένα και τα δύο ημερολόγια έδιναν κύκλους 52 ετών. </a:t>
            </a:r>
            <a:r>
              <a:rPr lang="el-GR" sz="2800" smtClean="0">
                <a:solidFill>
                  <a:srgbClr val="FFFF00"/>
                </a:solidFill>
                <a:latin typeface="Times New Roman" pitchFamily="18" charset="0"/>
                <a:cs typeface="Times New Roman" pitchFamily="18" charset="0"/>
              </a:rPr>
              <a:t>Κάθε ημέρα, κάθε χρόνος, </a:t>
            </a:r>
            <a:r>
              <a:rPr lang="el-GR" sz="2800" smtClean="0">
                <a:latin typeface="Times New Roman" pitchFamily="18" charset="0"/>
                <a:cs typeface="Times New Roman" pitchFamily="18" charset="0"/>
              </a:rPr>
              <a:t>κάθε δεκαετία, κάθε αιώνας και κάθε χιλιετία </a:t>
            </a:r>
            <a:r>
              <a:rPr lang="el-GR" sz="2800" smtClean="0">
                <a:solidFill>
                  <a:srgbClr val="FFFF00"/>
                </a:solidFill>
                <a:latin typeface="Times New Roman" pitchFamily="18" charset="0"/>
                <a:cs typeface="Times New Roman" pitchFamily="18" charset="0"/>
              </a:rPr>
              <a:t>είχαν τον δικό τους διαφορετικό θεό.</a:t>
            </a:r>
            <a:endParaRPr lang="en-US" sz="2800" smtClean="0">
              <a:solidFill>
                <a:srgbClr val="FFFF00"/>
              </a:solidFill>
              <a:latin typeface="Times New Roman" pitchFamily="18" charset="0"/>
              <a:cs typeface="Times New Roman" pitchFamily="18" charset="0"/>
            </a:endParaRPr>
          </a:p>
          <a:p>
            <a:pPr eaLnBrk="1" hangingPunct="1">
              <a:defRPr/>
            </a:pPr>
            <a:r>
              <a:rPr lang="el-GR" sz="2800" smtClean="0">
                <a:latin typeface="Times New Roman" pitchFamily="18" charset="0"/>
                <a:cs typeface="Times New Roman" pitchFamily="18" charset="0"/>
              </a:rPr>
              <a:t>   	</a:t>
            </a:r>
            <a:endParaRPr lang="en-US" sz="2800" smtClean="0">
              <a:latin typeface="Times New Roman" pitchFamily="18" charset="0"/>
              <a:cs typeface="Times New Roman" pitchFamily="18" charset="0"/>
            </a:endParaRPr>
          </a:p>
        </p:txBody>
      </p:sp>
    </p:spTree>
  </p:cSld>
  <p:clrMapOvr>
    <a:masterClrMapping/>
  </p:clrMapOvr>
  <p:transition>
    <p:pull dir="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1 - Τίτλος"/>
          <p:cNvSpPr>
            <a:spLocks noGrp="1"/>
          </p:cNvSpPr>
          <p:nvPr>
            <p:ph type="title" idx="4294967295"/>
          </p:nvPr>
        </p:nvSpPr>
        <p:spPr/>
        <p:txBody>
          <a:bodyPr anchorCtr="0"/>
          <a:lstStyle/>
          <a:p>
            <a:pPr eaLnBrk="1" hangingPunct="1">
              <a:defRPr/>
            </a:pPr>
            <a:endParaRPr lang="el-GR"/>
          </a:p>
        </p:txBody>
      </p:sp>
      <p:sp>
        <p:nvSpPr>
          <p:cNvPr id="3" name="2 - Θέση περιεχομένου"/>
          <p:cNvSpPr>
            <a:spLocks noGrp="1"/>
          </p:cNvSpPr>
          <p:nvPr>
            <p:ph idx="4294967295"/>
          </p:nvPr>
        </p:nvSpPr>
        <p:spPr>
          <a:xfrm>
            <a:off x="428625" y="1571625"/>
            <a:ext cx="8229600" cy="4525963"/>
          </a:xfrm>
        </p:spPr>
        <p:txBody>
          <a:bodyPr>
            <a:normAutofit/>
          </a:bodyPr>
          <a:lstStyle/>
          <a:p>
            <a:pPr eaLnBrk="1" hangingPunct="1">
              <a:lnSpc>
                <a:spcPct val="90000"/>
              </a:lnSpc>
              <a:defRPr/>
            </a:pPr>
            <a:endParaRPr lang="el-GR"/>
          </a:p>
          <a:p>
            <a:pPr eaLnBrk="1" hangingPunct="1">
              <a:lnSpc>
                <a:spcPct val="90000"/>
              </a:lnSpc>
              <a:defRPr/>
            </a:pPr>
            <a:endParaRPr lang="el-GR"/>
          </a:p>
          <a:p>
            <a:pPr eaLnBrk="1" hangingPunct="1">
              <a:lnSpc>
                <a:spcPct val="90000"/>
              </a:lnSpc>
              <a:defRPr/>
            </a:pPr>
            <a:endParaRPr lang="el-GR"/>
          </a:p>
          <a:p>
            <a:pPr eaLnBrk="1" hangingPunct="1">
              <a:lnSpc>
                <a:spcPct val="90000"/>
              </a:lnSpc>
              <a:defRPr/>
            </a:pPr>
            <a:endParaRPr lang="el-GR"/>
          </a:p>
          <a:p>
            <a:pPr eaLnBrk="1" hangingPunct="1">
              <a:lnSpc>
                <a:spcPct val="90000"/>
              </a:lnSpc>
              <a:defRPr/>
            </a:pPr>
            <a:endParaRPr lang="el-GR"/>
          </a:p>
          <a:p>
            <a:pPr eaLnBrk="1" hangingPunct="1">
              <a:lnSpc>
                <a:spcPct val="90000"/>
              </a:lnSpc>
              <a:defRPr/>
            </a:pPr>
            <a:endParaRPr lang="el-GR" sz="2400">
              <a:latin typeface="Times New Roman" pitchFamily="18" charset="0"/>
              <a:cs typeface="Times New Roman" pitchFamily="18" charset="0"/>
            </a:endParaRPr>
          </a:p>
          <a:p>
            <a:pPr eaLnBrk="1" hangingPunct="1">
              <a:lnSpc>
                <a:spcPct val="90000"/>
              </a:lnSpc>
              <a:defRPr/>
            </a:pPr>
            <a:endParaRPr lang="el-GR" sz="2400">
              <a:latin typeface="Times New Roman" pitchFamily="18" charset="0"/>
              <a:cs typeface="Times New Roman" pitchFamily="18" charset="0"/>
            </a:endParaRPr>
          </a:p>
          <a:p>
            <a:pPr eaLnBrk="1" hangingPunct="1">
              <a:lnSpc>
                <a:spcPct val="90000"/>
              </a:lnSpc>
              <a:defRPr/>
            </a:pPr>
            <a:endParaRPr lang="el-GR" sz="2400">
              <a:latin typeface="Times New Roman" pitchFamily="18" charset="0"/>
              <a:cs typeface="Times New Roman" pitchFamily="18" charset="0"/>
            </a:endParaRPr>
          </a:p>
          <a:p>
            <a:pPr eaLnBrk="1" hangingPunct="1">
              <a:lnSpc>
                <a:spcPct val="90000"/>
              </a:lnSpc>
              <a:defRPr/>
            </a:pPr>
            <a:endParaRPr lang="el-GR" sz="2400">
              <a:latin typeface="Times New Roman" pitchFamily="18" charset="0"/>
              <a:cs typeface="Times New Roman" pitchFamily="18" charset="0"/>
            </a:endParaRPr>
          </a:p>
          <a:p>
            <a:pPr eaLnBrk="1" hangingPunct="1">
              <a:lnSpc>
                <a:spcPct val="90000"/>
              </a:lnSpc>
              <a:defRPr/>
            </a:pPr>
            <a:r>
              <a:rPr lang="el-GR" sz="2400">
                <a:latin typeface="Times New Roman" pitchFamily="18" charset="0"/>
                <a:cs typeface="Times New Roman" pitchFamily="18" charset="0"/>
              </a:rPr>
              <a:t>«</a:t>
            </a:r>
            <a:r>
              <a:rPr lang="el-GR" sz="2400" i="1">
                <a:latin typeface="Times New Roman" pitchFamily="18" charset="0"/>
                <a:cs typeface="Times New Roman" pitchFamily="18" charset="0"/>
              </a:rPr>
              <a:t>Το ημερολόγιο των Μάγια</a:t>
            </a:r>
            <a:r>
              <a:rPr lang="el-GR" sz="2400">
                <a:latin typeface="Times New Roman" pitchFamily="18" charset="0"/>
                <a:cs typeface="Times New Roman" pitchFamily="18" charset="0"/>
              </a:rPr>
              <a:t>»</a:t>
            </a:r>
            <a:endParaRPr lang="en-US" sz="2400">
              <a:latin typeface="Times New Roman" pitchFamily="18" charset="0"/>
              <a:cs typeface="Times New Roman" pitchFamily="18" charset="0"/>
            </a:endParaRPr>
          </a:p>
          <a:p>
            <a:pPr eaLnBrk="1" hangingPunct="1">
              <a:lnSpc>
                <a:spcPct val="90000"/>
              </a:lnSpc>
              <a:defRPr/>
            </a:pPr>
            <a:endParaRPr lang="en-US"/>
          </a:p>
        </p:txBody>
      </p:sp>
      <p:pic>
        <p:nvPicPr>
          <p:cNvPr id="21507" name="Picture 2" descr="E:\PROJECT\Εικόνες\mayan_calendar1.jpg"/>
          <p:cNvPicPr>
            <a:picLocks noChangeAspect="1" noChangeArrowheads="1"/>
          </p:cNvPicPr>
          <p:nvPr/>
        </p:nvPicPr>
        <p:blipFill>
          <a:blip r:embed="rId2"/>
          <a:srcRect/>
          <a:stretch>
            <a:fillRect/>
          </a:stretch>
        </p:blipFill>
        <p:spPr bwMode="auto">
          <a:xfrm>
            <a:off x="0" y="188913"/>
            <a:ext cx="8964613" cy="5688012"/>
          </a:xfrm>
          <a:prstGeom prst="rect">
            <a:avLst/>
          </a:prstGeom>
          <a:noFill/>
          <a:ln w="9525">
            <a:noFill/>
            <a:miter lim="800000"/>
            <a:headEnd/>
            <a:tailEnd/>
          </a:ln>
        </p:spPr>
      </p:pic>
    </p:spTree>
  </p:cSld>
  <p:clrMapOvr>
    <a:masterClrMapping/>
  </p:clrMapOvr>
  <p:transition>
    <p:pull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1 - Τίτλος"/>
          <p:cNvSpPr>
            <a:spLocks noGrp="1"/>
          </p:cNvSpPr>
          <p:nvPr>
            <p:ph type="title" idx="4294967295"/>
          </p:nvPr>
        </p:nvSpPr>
        <p:spPr/>
        <p:txBody>
          <a:bodyPr anchorCtr="0"/>
          <a:lstStyle/>
          <a:p>
            <a:pPr eaLnBrk="1" hangingPunct="1">
              <a:defRPr/>
            </a:pPr>
            <a:r>
              <a:rPr lang="el-GR" sz="2400" b="1">
                <a:latin typeface="Times New Roman" pitchFamily="18" charset="0"/>
                <a:cs typeface="Times New Roman" pitchFamily="18" charset="0"/>
              </a:rPr>
              <a:t>4)   Πλαστική, - Θρησκεία, -Μαντική τέχνη, -Μαθηματικά, - Αστρονομία, - Μουσική, - Αρχιτεκτονική, - «Λακάμχα» ή «Μεγάλο νερό».</a:t>
            </a:r>
            <a:endParaRPr lang="en-US" sz="2400">
              <a:latin typeface="Times New Roman" pitchFamily="18" charset="0"/>
              <a:cs typeface="Times New Roman" pitchFamily="18" charset="0"/>
            </a:endParaRPr>
          </a:p>
        </p:txBody>
      </p:sp>
      <p:sp>
        <p:nvSpPr>
          <p:cNvPr id="22530" name="2 - Θέση περιεχομένου"/>
          <p:cNvSpPr>
            <a:spLocks noGrp="1"/>
          </p:cNvSpPr>
          <p:nvPr>
            <p:ph idx="4294967295"/>
          </p:nvPr>
        </p:nvSpPr>
        <p:spPr/>
        <p:txBody>
          <a:bodyPr/>
          <a:lstStyle/>
          <a:p>
            <a:pPr eaLnBrk="1" hangingPunct="1">
              <a:defRPr/>
            </a:pPr>
            <a:r>
              <a:rPr lang="el-GR" smtClean="0">
                <a:latin typeface="Times New Roman" pitchFamily="18" charset="0"/>
                <a:cs typeface="Times New Roman" pitchFamily="18" charset="0"/>
              </a:rPr>
              <a:t>Οι Μάγια ήταν μία οργανωμένη κοινωνία που ανάπτυξε την τέχνη και τον πολιτισμό. Συγκεκριμένα:</a:t>
            </a:r>
            <a:endParaRPr lang="en-US" smtClean="0">
              <a:latin typeface="Times New Roman" pitchFamily="18" charset="0"/>
              <a:cs typeface="Times New Roman" pitchFamily="18" charset="0"/>
            </a:endParaRPr>
          </a:p>
          <a:p>
            <a:pPr eaLnBrk="1" hangingPunct="1">
              <a:defRPr/>
            </a:pPr>
            <a:r>
              <a:rPr lang="el-GR" b="1" smtClean="0">
                <a:latin typeface="Times New Roman" pitchFamily="18" charset="0"/>
                <a:cs typeface="Times New Roman" pitchFamily="18" charset="0"/>
              </a:rPr>
              <a:t> -Πλαστική:</a:t>
            </a:r>
            <a:r>
              <a:rPr lang="el-GR" smtClean="0">
                <a:latin typeface="Times New Roman" pitchFamily="18" charset="0"/>
                <a:cs typeface="Times New Roman" pitchFamily="18" charset="0"/>
              </a:rPr>
              <a:t> </a:t>
            </a:r>
            <a:r>
              <a:rPr lang="el-GR" smtClean="0">
                <a:solidFill>
                  <a:srgbClr val="FFFF00"/>
                </a:solidFill>
                <a:latin typeface="Times New Roman" pitchFamily="18" charset="0"/>
                <a:cs typeface="Times New Roman" pitchFamily="18" charset="0"/>
              </a:rPr>
              <a:t>Η γλυπτική των Μάγια αναπτύχθηκε πάνω στους βωμούς</a:t>
            </a:r>
            <a:r>
              <a:rPr lang="el-GR" smtClean="0">
                <a:latin typeface="Times New Roman" pitchFamily="18" charset="0"/>
                <a:cs typeface="Times New Roman" pitchFamily="18" charset="0"/>
              </a:rPr>
              <a:t> που βρίσκονταν μπροστά από ναούς. Οι στήλες παρίσταναν αξιωματούχους με πολύτιμα κοσμήματα, καθώς και χρονολογίες. Οι τοιχογραφίες στο εσωτερικό των κτηρίων είναι αρκετά κακοδιατηρημένες. </a:t>
            </a:r>
            <a:endParaRPr lang="en-US" smtClean="0"/>
          </a:p>
        </p:txBody>
      </p:sp>
    </p:spTree>
  </p:cSld>
  <p:clrMapOvr>
    <a:masterClrMapping/>
  </p:clrMapOvr>
  <p:transition>
    <p:pull dir="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1 - Τίτλος"/>
          <p:cNvSpPr>
            <a:spLocks noGrp="1"/>
          </p:cNvSpPr>
          <p:nvPr>
            <p:ph type="title" idx="4294967295"/>
          </p:nvPr>
        </p:nvSpPr>
        <p:spPr/>
        <p:txBody>
          <a:bodyPr anchorCtr="0"/>
          <a:lstStyle/>
          <a:p>
            <a:pPr eaLnBrk="1" hangingPunct="1">
              <a:defRPr/>
            </a:pPr>
            <a:endParaRPr lang="el-GR"/>
          </a:p>
        </p:txBody>
      </p:sp>
      <p:pic>
        <p:nvPicPr>
          <p:cNvPr id="23554" name="Picture 2" descr="E:\PROJECT\Εικόνες\maya-house-scribe.jpg"/>
          <p:cNvPicPr>
            <a:picLocks noGrp="1" noChangeAspect="1" noChangeArrowheads="1"/>
          </p:cNvPicPr>
          <p:nvPr>
            <p:ph idx="4294967295"/>
          </p:nvPr>
        </p:nvPicPr>
        <p:blipFill>
          <a:blip r:embed="rId3"/>
          <a:srcRect/>
          <a:stretch>
            <a:fillRect/>
          </a:stretch>
        </p:blipFill>
        <p:spPr>
          <a:xfrm>
            <a:off x="179388" y="0"/>
            <a:ext cx="8964612" cy="5045075"/>
          </a:xfrm>
        </p:spPr>
      </p:pic>
      <p:sp>
        <p:nvSpPr>
          <p:cNvPr id="23555" name="Rectangle 3"/>
          <p:cNvSpPr>
            <a:spLocks noChangeArrowheads="1"/>
          </p:cNvSpPr>
          <p:nvPr/>
        </p:nvSpPr>
        <p:spPr bwMode="auto">
          <a:xfrm>
            <a:off x="0" y="0"/>
            <a:ext cx="255588" cy="246063"/>
          </a:xfrm>
          <a:prstGeom prst="rect">
            <a:avLst/>
          </a:prstGeom>
          <a:noFill/>
          <a:ln w="9525">
            <a:noFill/>
            <a:miter lim="800000"/>
            <a:headEnd/>
            <a:tailEnd/>
          </a:ln>
        </p:spPr>
        <p:txBody>
          <a:bodyPr wrap="none" anchor="ctr">
            <a:spAutoFit/>
          </a:bodyPr>
          <a:lstStyle/>
          <a:p>
            <a:pPr algn="just"/>
            <a:r>
              <a:rPr lang="el-GR" sz="1000">
                <a:latin typeface="Arial" charset="0"/>
                <a:cs typeface="Times New Roman" pitchFamily="18" charset="0"/>
              </a:rPr>
              <a:t>»</a:t>
            </a:r>
            <a:endParaRPr lang="el-GR">
              <a:latin typeface="Arial" charset="0"/>
            </a:endParaRPr>
          </a:p>
        </p:txBody>
      </p:sp>
      <p:sp>
        <p:nvSpPr>
          <p:cNvPr id="23556" name="5 - Ορθογώνιο"/>
          <p:cNvSpPr>
            <a:spLocks noChangeArrowheads="1"/>
          </p:cNvSpPr>
          <p:nvPr/>
        </p:nvSpPr>
        <p:spPr bwMode="auto">
          <a:xfrm>
            <a:off x="2714625" y="3244850"/>
            <a:ext cx="2609850" cy="3113088"/>
          </a:xfrm>
          <a:prstGeom prst="rect">
            <a:avLst/>
          </a:prstGeom>
          <a:noFill/>
          <a:ln w="9525">
            <a:noFill/>
            <a:miter lim="800000"/>
            <a:headEnd/>
            <a:tailEnd/>
          </a:ln>
        </p:spPr>
        <p:txBody>
          <a:bodyPr wrap="none">
            <a:spAutoFit/>
          </a:bodyPr>
          <a:lstStyle/>
          <a:p>
            <a:endParaRPr lang="el-GR">
              <a:latin typeface="Arial" charset="0"/>
              <a:cs typeface="Times New Roman" pitchFamily="18" charset="0"/>
            </a:endParaRPr>
          </a:p>
          <a:p>
            <a:endParaRPr lang="el-GR">
              <a:latin typeface="Arial" charset="0"/>
              <a:cs typeface="Times New Roman" pitchFamily="18" charset="0"/>
            </a:endParaRPr>
          </a:p>
          <a:p>
            <a:endParaRPr lang="el-GR">
              <a:latin typeface="Arial" charset="0"/>
              <a:cs typeface="Times New Roman" pitchFamily="18" charset="0"/>
            </a:endParaRPr>
          </a:p>
          <a:p>
            <a:endParaRPr lang="el-GR">
              <a:latin typeface="Arial" charset="0"/>
              <a:cs typeface="Times New Roman" pitchFamily="18" charset="0"/>
            </a:endParaRPr>
          </a:p>
          <a:p>
            <a:endParaRPr lang="el-GR">
              <a:latin typeface="Arial" charset="0"/>
              <a:cs typeface="Times New Roman" pitchFamily="18" charset="0"/>
            </a:endParaRPr>
          </a:p>
          <a:p>
            <a:endParaRPr lang="el-GR">
              <a:latin typeface="Arial" charset="0"/>
              <a:cs typeface="Times New Roman" pitchFamily="18" charset="0"/>
            </a:endParaRPr>
          </a:p>
          <a:p>
            <a:endParaRPr lang="el-GR">
              <a:latin typeface="Arial" charset="0"/>
              <a:cs typeface="Times New Roman" pitchFamily="18" charset="0"/>
            </a:endParaRPr>
          </a:p>
          <a:p>
            <a:endParaRPr lang="el-GR">
              <a:latin typeface="Arial" charset="0"/>
              <a:cs typeface="Times New Roman" pitchFamily="18" charset="0"/>
            </a:endParaRPr>
          </a:p>
          <a:p>
            <a:endParaRPr lang="el-GR">
              <a:latin typeface="Arial" charset="0"/>
              <a:cs typeface="Times New Roman" pitchFamily="18" charset="0"/>
            </a:endParaRPr>
          </a:p>
          <a:p>
            <a:endParaRPr lang="el-GR">
              <a:latin typeface="Arial" charset="0"/>
              <a:cs typeface="Times New Roman" pitchFamily="18" charset="0"/>
            </a:endParaRPr>
          </a:p>
          <a:p>
            <a:r>
              <a:rPr lang="el-GR" i="1">
                <a:latin typeface="Times New Roman" pitchFamily="18" charset="0"/>
                <a:cs typeface="Times New Roman" pitchFamily="18" charset="0"/>
              </a:rPr>
              <a:t>«Τοιχογραφία των Μάγια»</a:t>
            </a:r>
            <a:endParaRPr lang="en-US">
              <a:latin typeface="Times New Roman" pitchFamily="18" charset="0"/>
              <a:cs typeface="Times New Roman" pitchFamily="18" charset="0"/>
            </a:endParaRPr>
          </a:p>
        </p:txBody>
      </p:sp>
    </p:spTree>
  </p:cSld>
  <p:clrMapOvr>
    <a:masterClrMapping/>
  </p:clrMapOvr>
  <p:transition>
    <p:pull dir="ru"/>
  </p:transition>
  <p:timing>
    <p:tnLst>
      <p:par>
        <p:cTn id="1" dur="indefinite" restart="never" nodeType="tmRoot"/>
      </p:par>
    </p:tnLst>
  </p:timing>
</p:sld>
</file>

<file path=ppt/theme/theme1.xml><?xml version="1.0" encoding="utf-8"?>
<a:theme xmlns:a="http://schemas.openxmlformats.org/drawingml/2006/main" name="Υδρόγειος">
  <a:themeElements>
    <a:clrScheme name="Υδρόγειος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Υδρόγειος">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Υδρόγειος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Υδρόγειος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Υδρόγειος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Υδρόγειος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Υδρόγειος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Υδρόγειος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Υδρόγειος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Υδρόγειος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Globe</Template>
  <TotalTime>98</TotalTime>
  <Words>1024</Words>
  <Application>Microsoft Office PowerPoint</Application>
  <PresentationFormat>Προβολή στην οθόνη (4:3)</PresentationFormat>
  <Paragraphs>137</Paragraphs>
  <Slides>17</Slides>
  <Notes>1</Notes>
  <HiddenSlides>0</HiddenSlides>
  <MMClips>0</MMClips>
  <ScaleCrop>false</ScaleCrop>
  <HeadingPairs>
    <vt:vector size="6" baseType="variant">
      <vt:variant>
        <vt:lpstr>Γραμματοσειρές που χρησιμοποιούνται</vt:lpstr>
      </vt:variant>
      <vt:variant>
        <vt:i4>5</vt:i4>
      </vt:variant>
      <vt:variant>
        <vt:lpstr>Πρότυπο σχεδίασης</vt:lpstr>
      </vt:variant>
      <vt:variant>
        <vt:i4>2</vt:i4>
      </vt:variant>
      <vt:variant>
        <vt:lpstr>Τίτλοι διαφανειών</vt:lpstr>
      </vt:variant>
      <vt:variant>
        <vt:i4>17</vt:i4>
      </vt:variant>
    </vt:vector>
  </HeadingPairs>
  <TitlesOfParts>
    <vt:vector size="24" baseType="lpstr">
      <vt:lpstr>Verdana</vt:lpstr>
      <vt:lpstr>Arial</vt:lpstr>
      <vt:lpstr>Wingdings</vt:lpstr>
      <vt:lpstr>Calibri</vt:lpstr>
      <vt:lpstr>Times New Roman</vt:lpstr>
      <vt:lpstr>Υδρόγειος</vt:lpstr>
      <vt:lpstr>Υδρόγειος</vt:lpstr>
      <vt:lpstr>PROJECT «ΑΡΧΑΙΟΙ ΠΟΛΙΤΙΣΜΟΙ»</vt:lpstr>
      <vt:lpstr>1.Πού αναπτύχτηκε ο πολιτισμός των Μάγια και πότε χρονολογείται ; </vt:lpstr>
      <vt:lpstr>  2.Ποιοι παράγοντες οδήγησαν στην παρακμή των                                                                                                                                                                     Μάγια;</vt:lpstr>
      <vt:lpstr>Ναός των Μάγια στο Μεξικό</vt:lpstr>
      <vt:lpstr>Διαφάνεια 5</vt:lpstr>
      <vt:lpstr>3)Ποιο «Μυστικό» κρύβει ο πολιτισμός των Μάγια και ποια είναι η φημολογία για το περίφημο ημερολόγιο αυτών. </vt:lpstr>
      <vt:lpstr>Διαφάνεια 7</vt:lpstr>
      <vt:lpstr>4)   Πλαστική, - Θρησκεία, -Μαντική τέχνη, -Μαθηματικά, - Αστρονομία, - Μουσική, - Αρχιτεκτονική, - «Λακάμχα» ή «Μεγάλο νερό».</vt:lpstr>
      <vt:lpstr>Διαφάνεια 9</vt:lpstr>
      <vt:lpstr>Διαφάνεια 10</vt:lpstr>
      <vt:lpstr>Διαφάνεια 11</vt:lpstr>
      <vt:lpstr>Διαφάνεια 12</vt:lpstr>
      <vt:lpstr>« Λακάμχα « ή  «Μεγάλο νερό» [Υδάτινη πόλη/ Αγωγός νερού] </vt:lpstr>
      <vt:lpstr>1)Ποιες πληροφορίες μας παρέχει ο Πλάτωνας για την Ατλαντίδα;</vt:lpstr>
      <vt:lpstr>Διαφάνεια 15</vt:lpstr>
      <vt:lpstr>2)Σε ποιες περιοχές εικάζεται ότι μπορεί να αναπτύχθηκε ο πολιτισμός των Ατλάντων</vt:lpstr>
      <vt:lpstr>Διαφάνεια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MARIANNA</cp:lastModifiedBy>
  <cp:revision>11</cp:revision>
  <dcterms:created xsi:type="dcterms:W3CDTF">2012-05-12T07:58:47Z</dcterms:created>
  <dcterms:modified xsi:type="dcterms:W3CDTF">2012-05-15T14:50:10Z</dcterms:modified>
</cp:coreProperties>
</file>