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74" r:id="rId3"/>
    <p:sldId id="256" r:id="rId4"/>
    <p:sldId id="257" r:id="rId5"/>
    <p:sldId id="275" r:id="rId6"/>
    <p:sldId id="258" r:id="rId7"/>
    <p:sldId id="259" r:id="rId8"/>
    <p:sldId id="260" r:id="rId9"/>
    <p:sldId id="262" r:id="rId10"/>
    <p:sldId id="261" r:id="rId11"/>
    <p:sldId id="263" r:id="rId12"/>
    <p:sldId id="264" r:id="rId13"/>
    <p:sldId id="265" r:id="rId14"/>
    <p:sldId id="266" r:id="rId15"/>
    <p:sldId id="267" r:id="rId16"/>
    <p:sldId id="269" r:id="rId17"/>
    <p:sldId id="270" r:id="rId18"/>
    <p:sldId id="271" r:id="rId19"/>
    <p:sldId id="272" r:id="rId20"/>
    <p:sldId id="268" r:id="rId21"/>
    <p:sldId id="273" r:id="rId22"/>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E9FF1D"/>
    <a:srgbClr val="576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7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09A44F90-17E6-4D2F-AD57-75F894BF9FC3}" type="datetimeFigureOut">
              <a:rPr lang="el-GR"/>
              <a:pPr>
                <a:defRPr/>
              </a:pPr>
              <a:t>15/5/2012</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BE6A8CE3-D58B-4407-8CCB-7E34C2050DD2}"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06813829-51FD-460F-A126-C0CA13CF9B86}" type="datetimeFigureOut">
              <a:rPr lang="el-GR"/>
              <a:pPr>
                <a:defRPr/>
              </a:pPr>
              <a:t>15/5/2012</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D1A5F988-1466-40AE-B455-98F78F84F105}"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73A4DC33-9E9A-4CFD-8A85-6D0EB0E09D25}" type="datetimeFigureOut">
              <a:rPr lang="el-GR"/>
              <a:pPr>
                <a:defRPr/>
              </a:pPr>
              <a:t>15/5/2012</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5F7E47A2-D8D7-47CE-8E69-8C046DBADBC7}" type="slidenum">
              <a:rPr lang="el-GR"/>
              <a:pPr>
                <a:defRPr/>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Τίτλος και 4 Αντικείμενα">
    <p:spTree>
      <p:nvGrpSpPr>
        <p:cNvPr id="1" name=""/>
        <p:cNvGrpSpPr/>
        <p:nvPr/>
      </p:nvGrpSpPr>
      <p:grpSpPr>
        <a:xfrm>
          <a:off x="0" y="0"/>
          <a:ext cx="0" cy="0"/>
          <a:chOff x="0" y="0"/>
          <a:chExt cx="0" cy="0"/>
        </a:xfrm>
      </p:grpSpPr>
      <p:sp>
        <p:nvSpPr>
          <p:cNvPr id="2" name="Τίτλος 1"/>
          <p:cNvSpPr>
            <a:spLocks noGrp="1"/>
          </p:cNvSpPr>
          <p:nvPr>
            <p:ph type="title" sz="quarter"/>
          </p:nvPr>
        </p:nvSpPr>
        <p:spPr>
          <a:xfrm>
            <a:off x="457200" y="274638"/>
            <a:ext cx="8229600" cy="1143000"/>
          </a:xfrm>
        </p:spPr>
        <p:txBody>
          <a:bodyPr/>
          <a:lstStyle/>
          <a:p>
            <a:r>
              <a:rPr lang="el-GR"/>
              <a:t>Kλικ για επεξεργασία του τίτλου</a:t>
            </a:r>
          </a:p>
        </p:txBody>
      </p:sp>
      <p:sp>
        <p:nvSpPr>
          <p:cNvPr id="3" name="Θέση περιεχομένου 2"/>
          <p:cNvSpPr>
            <a:spLocks noGrp="1"/>
          </p:cNvSpPr>
          <p:nvPr>
            <p:ph sz="quarter" idx="1"/>
          </p:nvPr>
        </p:nvSpPr>
        <p:spPr>
          <a:xfrm>
            <a:off x="457200" y="1600200"/>
            <a:ext cx="4038600" cy="2185988"/>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quarter" idx="2"/>
          </p:nvPr>
        </p:nvSpPr>
        <p:spPr>
          <a:xfrm>
            <a:off x="4648200" y="1600200"/>
            <a:ext cx="4038600" cy="2185988"/>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περιεχομένου 4"/>
          <p:cNvSpPr>
            <a:spLocks noGrp="1"/>
          </p:cNvSpPr>
          <p:nvPr>
            <p:ph sz="quarter" idx="3"/>
          </p:nvPr>
        </p:nvSpPr>
        <p:spPr>
          <a:xfrm>
            <a:off x="457200" y="3938588"/>
            <a:ext cx="4038600" cy="2187575"/>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περιεχομένου 5"/>
          <p:cNvSpPr>
            <a:spLocks noGrp="1"/>
          </p:cNvSpPr>
          <p:nvPr>
            <p:ph sz="quarter" idx="4"/>
          </p:nvPr>
        </p:nvSpPr>
        <p:spPr>
          <a:xfrm>
            <a:off x="4648200" y="3938588"/>
            <a:ext cx="4038600" cy="2187575"/>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a:xfrm>
            <a:off x="457200" y="6356350"/>
            <a:ext cx="2133600" cy="365125"/>
          </a:xfrm>
        </p:spPr>
        <p:txBody>
          <a:bodyPr/>
          <a:lstStyle>
            <a:lvl1pPr>
              <a:defRPr/>
            </a:lvl1pPr>
          </a:lstStyle>
          <a:p>
            <a:pPr>
              <a:defRPr/>
            </a:pPr>
            <a:fld id="{B118610B-0282-482D-9AB9-AB45FD280B2F}" type="datetimeFigureOut">
              <a:rPr lang="el-GR"/>
              <a:pPr>
                <a:defRPr/>
              </a:pPr>
              <a:t>15/5/2012</a:t>
            </a:fld>
            <a:endParaRPr lang="el-GR"/>
          </a:p>
        </p:txBody>
      </p:sp>
      <p:sp>
        <p:nvSpPr>
          <p:cNvPr id="8" name="Θέση υποσέλιδου 7"/>
          <p:cNvSpPr>
            <a:spLocks noGrp="1"/>
          </p:cNvSpPr>
          <p:nvPr>
            <p:ph type="ftr" sz="quarter" idx="11"/>
          </p:nvPr>
        </p:nvSpPr>
        <p:spPr>
          <a:xfrm>
            <a:off x="3124200" y="6356350"/>
            <a:ext cx="2895600" cy="365125"/>
          </a:xfrm>
        </p:spPr>
        <p:txBody>
          <a:bodyPr/>
          <a:lstStyle>
            <a:lvl1pPr>
              <a:defRPr/>
            </a:lvl1pPr>
          </a:lstStyle>
          <a:p>
            <a:pPr>
              <a:defRPr/>
            </a:pPr>
            <a:endParaRPr lang="el-GR"/>
          </a:p>
        </p:txBody>
      </p:sp>
      <p:sp>
        <p:nvSpPr>
          <p:cNvPr id="9" name="Θέση αριθμού διαφάνειας 8"/>
          <p:cNvSpPr>
            <a:spLocks noGrp="1"/>
          </p:cNvSpPr>
          <p:nvPr>
            <p:ph type="sldNum" sz="quarter" idx="12"/>
          </p:nvPr>
        </p:nvSpPr>
        <p:spPr>
          <a:xfrm>
            <a:off x="6553200" y="6356350"/>
            <a:ext cx="2133600" cy="365125"/>
          </a:xfrm>
        </p:spPr>
        <p:txBody>
          <a:bodyPr/>
          <a:lstStyle>
            <a:lvl1pPr>
              <a:defRPr/>
            </a:lvl1pPr>
          </a:lstStyle>
          <a:p>
            <a:pPr>
              <a:defRPr/>
            </a:pPr>
            <a:fld id="{CEC4A360-7147-42DB-A674-A8CF595055C7}"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C3129176-EA1F-4AC0-8EA7-9946AB2C1006}" type="datetimeFigureOut">
              <a:rPr lang="el-GR"/>
              <a:pPr>
                <a:defRPr/>
              </a:pPr>
              <a:t>15/5/2012</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4C1AF34B-505B-43C7-A0E2-3F8BFA915B77}"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FE819EE8-4FC2-4C70-9852-8DCEAC5A6D23}" type="datetimeFigureOut">
              <a:rPr lang="el-GR"/>
              <a:pPr>
                <a:defRPr/>
              </a:pPr>
              <a:t>15/5/2012</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E3C5EFCA-31FC-43C3-AABA-1C608D4006AD}"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fld id="{030B7BE4-C245-46EE-B4F9-E54BFE1A6189}" type="datetimeFigureOut">
              <a:rPr lang="el-GR"/>
              <a:pPr>
                <a:defRPr/>
              </a:pPr>
              <a:t>15/5/2012</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2CA52760-B060-48E5-B89C-B42EDAED0144}"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fld id="{06A12182-E13F-46C1-9E47-48D416BD0E7A}" type="datetimeFigureOut">
              <a:rPr lang="el-GR"/>
              <a:pPr>
                <a:defRPr/>
              </a:pPr>
              <a:t>15/5/2012</a:t>
            </a:fld>
            <a:endParaRPr lang="el-GR"/>
          </a:p>
        </p:txBody>
      </p:sp>
      <p:sp>
        <p:nvSpPr>
          <p:cNvPr id="8" name="4 - Θέση υποσέλιδου"/>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p:cNvSpPr>
            <a:spLocks noGrp="1"/>
          </p:cNvSpPr>
          <p:nvPr>
            <p:ph type="sldNum" sz="quarter" idx="12"/>
          </p:nvPr>
        </p:nvSpPr>
        <p:spPr/>
        <p:txBody>
          <a:bodyPr/>
          <a:lstStyle>
            <a:lvl1pPr>
              <a:defRPr/>
            </a:lvl1pPr>
          </a:lstStyle>
          <a:p>
            <a:pPr>
              <a:defRPr/>
            </a:pPr>
            <a:fld id="{23583F7E-5AAF-4897-BF45-514175F5AD04}"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fld id="{9F5E887E-5575-4428-A93B-AB46AD121B59}" type="datetimeFigureOut">
              <a:rPr lang="el-GR"/>
              <a:pPr>
                <a:defRPr/>
              </a:pPr>
              <a:t>15/5/2012</a:t>
            </a:fld>
            <a:endParaRPr lang="el-GR"/>
          </a:p>
        </p:txBody>
      </p:sp>
      <p:sp>
        <p:nvSpPr>
          <p:cNvPr id="4" name="4 - Θέση υποσέλιδου"/>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p:cNvSpPr>
            <a:spLocks noGrp="1"/>
          </p:cNvSpPr>
          <p:nvPr>
            <p:ph type="sldNum" sz="quarter" idx="12"/>
          </p:nvPr>
        </p:nvSpPr>
        <p:spPr/>
        <p:txBody>
          <a:bodyPr/>
          <a:lstStyle>
            <a:lvl1pPr>
              <a:defRPr/>
            </a:lvl1pPr>
          </a:lstStyle>
          <a:p>
            <a:pPr>
              <a:defRPr/>
            </a:pPr>
            <a:fld id="{C6332D33-7360-4F9C-A424-C413FCC4FFD2}"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E2FCDC77-9B28-4A27-87EC-6848DB256E77}" type="datetimeFigureOut">
              <a:rPr lang="el-GR"/>
              <a:pPr>
                <a:defRPr/>
              </a:pPr>
              <a:t>15/5/2012</a:t>
            </a:fld>
            <a:endParaRPr lang="el-GR"/>
          </a:p>
        </p:txBody>
      </p:sp>
      <p:sp>
        <p:nvSpPr>
          <p:cNvPr id="3" name="4 - Θέση υποσέλιδου"/>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p:cNvSpPr>
            <a:spLocks noGrp="1"/>
          </p:cNvSpPr>
          <p:nvPr>
            <p:ph type="sldNum" sz="quarter" idx="12"/>
          </p:nvPr>
        </p:nvSpPr>
        <p:spPr/>
        <p:txBody>
          <a:bodyPr/>
          <a:lstStyle>
            <a:lvl1pPr>
              <a:defRPr/>
            </a:lvl1pPr>
          </a:lstStyle>
          <a:p>
            <a:pPr>
              <a:defRPr/>
            </a:pPr>
            <a:fld id="{C5575C2F-FBB3-4CFE-B966-457521B49C2B}"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EBDA23A3-11AE-44BB-92B1-96AAEBFCC114}" type="datetimeFigureOut">
              <a:rPr lang="el-GR"/>
              <a:pPr>
                <a:defRPr/>
              </a:pPr>
              <a:t>15/5/2012</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8422EE13-E410-4EC1-B17C-4F80B31E9C92}"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6B2F6E9B-E2BB-449B-BBCF-8CF5CA8DF60A}" type="datetimeFigureOut">
              <a:rPr lang="el-GR"/>
              <a:pPr>
                <a:defRPr/>
              </a:pPr>
              <a:t>15/5/2012</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525BE944-8266-4BA4-B1AB-3ECBD177AEC8}"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p>
        </p:txBody>
      </p:sp>
      <p:sp>
        <p:nvSpPr>
          <p:cNvPr id="1027" name="2 - Θέση κειμένου"/>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29C730A-433D-442F-8BDD-ACEE01858350}" type="datetimeFigureOut">
              <a:rPr lang="el-GR"/>
              <a:pPr>
                <a:defRPr/>
              </a:pPr>
              <a:t>15/5/2012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7A25579-C845-410E-A808-514EA5FEC865}"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Grp="1"/>
          </p:cNvSpPr>
          <p:nvPr>
            <p:ph type="title" sz="quarter"/>
          </p:nvPr>
        </p:nvSpPr>
        <p:spPr/>
        <p:txBody>
          <a:bodyPr/>
          <a:lstStyle/>
          <a:p>
            <a:r>
              <a:rPr lang="el-GR" b="1" smtClean="0">
                <a:latin typeface="Arial" charset="0"/>
              </a:rPr>
              <a:t>ΑΡΧΑΙΟΙ ΠΟΛΙΤΙΣΜΟΙ</a:t>
            </a:r>
          </a:p>
        </p:txBody>
      </p:sp>
      <p:sp>
        <p:nvSpPr>
          <p:cNvPr id="33797" name="Rectangle 5"/>
          <p:cNvSpPr>
            <a:spLocks noGrp="1"/>
          </p:cNvSpPr>
          <p:nvPr>
            <p:ph sz="quarter" idx="1"/>
          </p:nvPr>
        </p:nvSpPr>
        <p:spPr/>
        <p:txBody>
          <a:bodyPr/>
          <a:lstStyle/>
          <a:p>
            <a:endParaRPr lang="el-GR" sz="2400" smtClean="0"/>
          </a:p>
        </p:txBody>
      </p:sp>
      <p:sp>
        <p:nvSpPr>
          <p:cNvPr id="33798" name="Rectangle 6"/>
          <p:cNvSpPr>
            <a:spLocks noGrp="1"/>
          </p:cNvSpPr>
          <p:nvPr>
            <p:ph sz="quarter" idx="2"/>
          </p:nvPr>
        </p:nvSpPr>
        <p:spPr/>
        <p:txBody>
          <a:bodyPr/>
          <a:lstStyle/>
          <a:p>
            <a:endParaRPr lang="el-GR" sz="2400" smtClean="0"/>
          </a:p>
        </p:txBody>
      </p:sp>
      <p:sp>
        <p:nvSpPr>
          <p:cNvPr id="33799" name="Rectangle 7"/>
          <p:cNvSpPr>
            <a:spLocks noGrp="1"/>
          </p:cNvSpPr>
          <p:nvPr>
            <p:ph sz="quarter" idx="3"/>
          </p:nvPr>
        </p:nvSpPr>
        <p:spPr/>
        <p:txBody>
          <a:bodyPr/>
          <a:lstStyle/>
          <a:p>
            <a:endParaRPr lang="el-GR" sz="2400" smtClean="0"/>
          </a:p>
        </p:txBody>
      </p:sp>
      <p:sp>
        <p:nvSpPr>
          <p:cNvPr id="33800" name="Rectangle 8"/>
          <p:cNvSpPr>
            <a:spLocks noGrp="1"/>
          </p:cNvSpPr>
          <p:nvPr>
            <p:ph sz="quarter" idx="4"/>
          </p:nvPr>
        </p:nvSpPr>
        <p:spPr/>
        <p:txBody>
          <a:bodyPr/>
          <a:lstStyle/>
          <a:p>
            <a:endParaRPr lang="el-GR" sz="2400" smtClean="0"/>
          </a:p>
        </p:txBody>
      </p:sp>
      <p:pic>
        <p:nvPicPr>
          <p:cNvPr id="33802" name="Picture 10" descr="ANd9GcRh6wIviw0e7ymDe03TSRyQo6sn94JtYT-gvSauHf5Kjc81DplT_A"/>
          <p:cNvPicPr>
            <a:picLocks noChangeAspect="1" noChangeArrowheads="1"/>
          </p:cNvPicPr>
          <p:nvPr/>
        </p:nvPicPr>
        <p:blipFill>
          <a:blip r:embed="rId2"/>
          <a:srcRect/>
          <a:stretch>
            <a:fillRect/>
          </a:stretch>
        </p:blipFill>
        <p:spPr bwMode="auto">
          <a:xfrm>
            <a:off x="468313" y="1557338"/>
            <a:ext cx="4103687" cy="2144712"/>
          </a:xfrm>
          <a:prstGeom prst="rect">
            <a:avLst/>
          </a:prstGeom>
          <a:noFill/>
        </p:spPr>
      </p:pic>
      <p:pic>
        <p:nvPicPr>
          <p:cNvPr id="33804" name="Picture 12" descr="ANd9GcSpTLbOjbFaLpwmBKL3jgYhy68QF_pkjnppBCEuL-GCv-Y0ze8e"/>
          <p:cNvPicPr>
            <a:picLocks noChangeAspect="1" noChangeArrowheads="1"/>
          </p:cNvPicPr>
          <p:nvPr/>
        </p:nvPicPr>
        <p:blipFill>
          <a:blip r:embed="rId3"/>
          <a:srcRect/>
          <a:stretch>
            <a:fillRect/>
          </a:stretch>
        </p:blipFill>
        <p:spPr bwMode="auto">
          <a:xfrm>
            <a:off x="4643438" y="1628775"/>
            <a:ext cx="4032250" cy="2087563"/>
          </a:xfrm>
          <a:prstGeom prst="rect">
            <a:avLst/>
          </a:prstGeom>
          <a:noFill/>
        </p:spPr>
      </p:pic>
      <p:pic>
        <p:nvPicPr>
          <p:cNvPr id="33806" name="Picture 14" descr="ANd9GcTGJCQB29JEw8V2G1A1EPBrDqZp0OntUC8tg39tbU3ayfQzp0wi"/>
          <p:cNvPicPr>
            <a:picLocks noChangeAspect="1" noChangeArrowheads="1"/>
          </p:cNvPicPr>
          <p:nvPr/>
        </p:nvPicPr>
        <p:blipFill>
          <a:blip r:embed="rId4"/>
          <a:srcRect/>
          <a:stretch>
            <a:fillRect/>
          </a:stretch>
        </p:blipFill>
        <p:spPr bwMode="auto">
          <a:xfrm>
            <a:off x="468313" y="3933825"/>
            <a:ext cx="4032250" cy="2232025"/>
          </a:xfrm>
          <a:prstGeom prst="rect">
            <a:avLst/>
          </a:prstGeom>
          <a:noFill/>
        </p:spPr>
      </p:pic>
      <p:pic>
        <p:nvPicPr>
          <p:cNvPr id="33808" name="Picture 16" descr="ANd9GcSBJxImx7LOAhuacFI2QoFlsb2T3EUpBqNQdiZFK1HdZ6dhPI8e"/>
          <p:cNvPicPr>
            <a:picLocks noChangeAspect="1" noChangeArrowheads="1"/>
          </p:cNvPicPr>
          <p:nvPr/>
        </p:nvPicPr>
        <p:blipFill>
          <a:blip r:embed="rId5"/>
          <a:srcRect/>
          <a:stretch>
            <a:fillRect/>
          </a:stretch>
        </p:blipFill>
        <p:spPr bwMode="auto">
          <a:xfrm>
            <a:off x="4643438" y="3933825"/>
            <a:ext cx="4032250" cy="2159000"/>
          </a:xfrm>
          <a:prstGeom prst="rect">
            <a:avLst/>
          </a:prstGeom>
          <a:noFill/>
        </p:spPr>
      </p:pic>
    </p:spTree>
  </p:cSld>
  <p:clrMapOvr>
    <a:masterClrMapping/>
  </p:clrMapOvr>
  <p:transition>
    <p:comb/>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1 - Τίτλος"/>
          <p:cNvSpPr>
            <a:spLocks noGrp="1"/>
          </p:cNvSpPr>
          <p:nvPr>
            <p:ph type="title"/>
          </p:nvPr>
        </p:nvSpPr>
        <p:spPr/>
        <p:txBody>
          <a:bodyPr/>
          <a:lstStyle/>
          <a:p>
            <a:pPr eaLnBrk="1" hangingPunct="1"/>
            <a:r>
              <a:rPr lang="el-GR" sz="4000" b="1" smtClean="0"/>
              <a:t>ΑΣΣΥΡΙΟΙ</a:t>
            </a:r>
            <a:br>
              <a:rPr lang="el-GR" sz="4000" b="1" smtClean="0"/>
            </a:br>
            <a:endParaRPr lang="el-GR" sz="4000" b="1" smtClean="0"/>
          </a:p>
        </p:txBody>
      </p:sp>
      <p:sp>
        <p:nvSpPr>
          <p:cNvPr id="21506" name="Rectangle 6"/>
          <p:cNvSpPr>
            <a:spLocks noGrp="1"/>
          </p:cNvSpPr>
          <p:nvPr>
            <p:ph type="body" sz="half" idx="4294967295"/>
          </p:nvPr>
        </p:nvSpPr>
        <p:spPr>
          <a:xfrm>
            <a:off x="457200" y="1600200"/>
            <a:ext cx="4038600" cy="4525963"/>
          </a:xfrm>
        </p:spPr>
        <p:txBody>
          <a:bodyPr/>
          <a:lstStyle/>
          <a:p>
            <a:pPr eaLnBrk="1" hangingPunct="1">
              <a:lnSpc>
                <a:spcPct val="90000"/>
              </a:lnSpc>
            </a:pPr>
            <a:r>
              <a:rPr lang="el-GR" sz="2200" smtClean="0">
                <a:solidFill>
                  <a:srgbClr val="E9FF1D"/>
                </a:solidFill>
              </a:rPr>
              <a:t>Η </a:t>
            </a:r>
            <a:r>
              <a:rPr lang="el-GR" sz="2200" b="1" smtClean="0">
                <a:solidFill>
                  <a:srgbClr val="E9FF1D"/>
                </a:solidFill>
              </a:rPr>
              <a:t>Ασσυρία</a:t>
            </a:r>
            <a:r>
              <a:rPr lang="el-GR" sz="2200" smtClean="0">
                <a:solidFill>
                  <a:srgbClr val="E9FF1D"/>
                </a:solidFill>
              </a:rPr>
              <a:t> </a:t>
            </a:r>
            <a:r>
              <a:rPr lang="el-GR" sz="2200" smtClean="0">
                <a:solidFill>
                  <a:srgbClr val="E9FF1D"/>
                </a:solidFill>
                <a:latin typeface="Arial" charset="0"/>
              </a:rPr>
              <a:t>ή</a:t>
            </a:r>
            <a:r>
              <a:rPr lang="el-GR" sz="2200" smtClean="0">
                <a:solidFill>
                  <a:srgbClr val="E9FF1D"/>
                </a:solidFill>
              </a:rPr>
              <a:t>ταν Βασίλειο της Μεσοποταμίας στην κοιλάδα του Τίγρη</a:t>
            </a:r>
            <a:r>
              <a:rPr lang="el-GR" sz="2200" smtClean="0"/>
              <a:t> που έλαβε την ονομασία της από την αρχική πόλη-κράτος Ασσούρ, που έφερε το όνομα του ομώνυμου θεού. Το Ασσυριακό κράτος απετέλεσε επανειλημμένα αυτοκρατορία</a:t>
            </a:r>
            <a:r>
              <a:rPr lang="el-GR" sz="2200" smtClean="0">
                <a:latin typeface="Arial" charset="0"/>
              </a:rPr>
              <a:t>,</a:t>
            </a:r>
            <a:r>
              <a:rPr lang="el-GR" sz="2200" smtClean="0"/>
              <a:t>της οποίας η μεγαλύτερη </a:t>
            </a:r>
            <a:r>
              <a:rPr lang="el-GR" sz="2200" smtClean="0">
                <a:solidFill>
                  <a:srgbClr val="E9FF1D"/>
                </a:solidFill>
              </a:rPr>
              <a:t>ακμή της προσδιορίζεται μεταξύ του 9ου και 7ου αιώνα π.Χ</a:t>
            </a:r>
            <a:r>
              <a:rPr lang="el-GR" sz="2200" smtClean="0"/>
              <a:t>. Το Ασσυριακό κράτος καταλύθηκε οριστικά το 612 π.Χ.</a:t>
            </a:r>
          </a:p>
          <a:p>
            <a:endParaRPr lang="el-GR" sz="2200" smtClean="0"/>
          </a:p>
        </p:txBody>
      </p:sp>
      <p:sp>
        <p:nvSpPr>
          <p:cNvPr id="21507" name="2 - Θέση περιεχομένου"/>
          <p:cNvSpPr>
            <a:spLocks noGrp="1"/>
          </p:cNvSpPr>
          <p:nvPr>
            <p:ph sz="quarter" idx="1"/>
          </p:nvPr>
        </p:nvSpPr>
        <p:spPr>
          <a:xfrm>
            <a:off x="4648200" y="1600200"/>
            <a:ext cx="4038600" cy="2185988"/>
          </a:xfrm>
        </p:spPr>
        <p:txBody>
          <a:bodyPr/>
          <a:lstStyle/>
          <a:p>
            <a:pPr eaLnBrk="1" hangingPunct="1">
              <a:lnSpc>
                <a:spcPct val="90000"/>
              </a:lnSpc>
            </a:pPr>
            <a:endParaRPr lang="el-GR" sz="1800" smtClean="0"/>
          </a:p>
        </p:txBody>
      </p:sp>
      <p:sp>
        <p:nvSpPr>
          <p:cNvPr id="21508" name="Rectangle 7"/>
          <p:cNvSpPr>
            <a:spLocks noGrp="1"/>
          </p:cNvSpPr>
          <p:nvPr>
            <p:ph sz="quarter" idx="4294967295"/>
          </p:nvPr>
        </p:nvSpPr>
        <p:spPr>
          <a:xfrm>
            <a:off x="4648200" y="3938588"/>
            <a:ext cx="4038600" cy="2187575"/>
          </a:xfrm>
        </p:spPr>
        <p:txBody>
          <a:bodyPr/>
          <a:lstStyle/>
          <a:p>
            <a:endParaRPr lang="el-GR" sz="2400" smtClean="0"/>
          </a:p>
        </p:txBody>
      </p:sp>
      <p:pic>
        <p:nvPicPr>
          <p:cNvPr id="21509" name="Picture 10" descr="1730"/>
          <p:cNvPicPr>
            <a:picLocks noChangeAspect="1" noChangeArrowheads="1"/>
          </p:cNvPicPr>
          <p:nvPr/>
        </p:nvPicPr>
        <p:blipFill>
          <a:blip r:embed="rId2"/>
          <a:srcRect/>
          <a:stretch>
            <a:fillRect/>
          </a:stretch>
        </p:blipFill>
        <p:spPr bwMode="auto">
          <a:xfrm>
            <a:off x="4810125" y="1557338"/>
            <a:ext cx="4333875" cy="4459287"/>
          </a:xfrm>
          <a:prstGeom prst="rect">
            <a:avLst/>
          </a:prstGeom>
          <a:noFill/>
          <a:ln w="9525">
            <a:noFill/>
            <a:miter lim="800000"/>
            <a:headEnd/>
            <a:tailEnd/>
          </a:ln>
        </p:spPr>
      </p:pic>
    </p:spTree>
  </p:cSld>
  <p:clrMapOvr>
    <a:masterClrMapping/>
  </p:clrMapOvr>
  <p:transition>
    <p:zoom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1 - Τίτλος"/>
          <p:cNvSpPr>
            <a:spLocks noGrp="1"/>
          </p:cNvSpPr>
          <p:nvPr>
            <p:ph type="title"/>
          </p:nvPr>
        </p:nvSpPr>
        <p:spPr/>
        <p:txBody>
          <a:bodyPr/>
          <a:lstStyle/>
          <a:p>
            <a:pPr eaLnBrk="1" hangingPunct="1"/>
            <a:r>
              <a:rPr lang="el-GR" sz="4000" b="1" smtClean="0"/>
              <a:t>ΒΑΒΥΛΩΝΙΟΙ</a:t>
            </a:r>
            <a:br>
              <a:rPr lang="el-GR" sz="4000" b="1" smtClean="0"/>
            </a:br>
            <a:endParaRPr lang="el-GR" sz="4000" b="1" smtClean="0"/>
          </a:p>
        </p:txBody>
      </p:sp>
      <p:sp>
        <p:nvSpPr>
          <p:cNvPr id="22530" name="2 - Θέση περιεχομένου"/>
          <p:cNvSpPr>
            <a:spLocks noGrp="1"/>
          </p:cNvSpPr>
          <p:nvPr>
            <p:ph idx="1"/>
          </p:nvPr>
        </p:nvSpPr>
        <p:spPr/>
        <p:txBody>
          <a:bodyPr/>
          <a:lstStyle/>
          <a:p>
            <a:pPr eaLnBrk="1" hangingPunct="1"/>
            <a:r>
              <a:rPr lang="el-GR" smtClean="0"/>
              <a:t>Στα τέλη </a:t>
            </a:r>
            <a:r>
              <a:rPr lang="el-GR" smtClean="0">
                <a:solidFill>
                  <a:srgbClr val="FFFF00"/>
                </a:solidFill>
              </a:rPr>
              <a:t>της 3ης χιλιετίας π.Χ</a:t>
            </a:r>
            <a:r>
              <a:rPr lang="el-GR" smtClean="0"/>
              <a:t>. εμφανίστηκε στη Μεσοποταμία και μάλιστα στην περιοχή</a:t>
            </a:r>
            <a:r>
              <a:rPr lang="el-GR" smtClean="0">
                <a:solidFill>
                  <a:srgbClr val="FFFF00"/>
                </a:solidFill>
              </a:rPr>
              <a:t> </a:t>
            </a:r>
            <a:r>
              <a:rPr lang="el-GR" smtClean="0"/>
              <a:t>Σεναάρ ένας </a:t>
            </a:r>
            <a:r>
              <a:rPr lang="el-GR" smtClean="0">
                <a:solidFill>
                  <a:srgbClr val="FFFF00"/>
                </a:solidFill>
              </a:rPr>
              <a:t>λαός σημιτικής καταγωγής, οι Βαβυλώνιοι.</a:t>
            </a:r>
          </a:p>
          <a:p>
            <a:pPr eaLnBrk="1" hangingPunct="1"/>
            <a:r>
              <a:rPr lang="el-GR" smtClean="0"/>
              <a:t>Στη Μεσοποταμία κατοικούσαν εκείνη την εποχή οι Σουμέριοι και οι Ακκάδιοι που βρίσκονταν σε μια ιδιαίτερα υψηλή βαθμίδα πολιτισμού.</a:t>
            </a:r>
          </a:p>
          <a:p>
            <a:pPr eaLnBrk="1" hangingPunct="1"/>
            <a:endParaRPr lang="el-GR" smtClean="0"/>
          </a:p>
        </p:txBody>
      </p:sp>
    </p:spTree>
  </p:cSld>
  <p:clrMapOvr>
    <a:masterClrMapping/>
  </p:clrMapOvr>
  <p:transition>
    <p:comb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1 - Τίτλος"/>
          <p:cNvSpPr>
            <a:spLocks noGrp="1"/>
          </p:cNvSpPr>
          <p:nvPr>
            <p:ph type="title"/>
          </p:nvPr>
        </p:nvSpPr>
        <p:spPr/>
        <p:txBody>
          <a:bodyPr/>
          <a:lstStyle/>
          <a:p>
            <a:pPr eaLnBrk="1" hangingPunct="1"/>
            <a:r>
              <a:rPr lang="el-GR" sz="3200" b="1" smtClean="0"/>
              <a:t>Ένα από τα </a:t>
            </a:r>
            <a:r>
              <a:rPr lang="el-GR" sz="3200" b="1" smtClean="0">
                <a:solidFill>
                  <a:srgbClr val="FFFF00"/>
                </a:solidFill>
              </a:rPr>
              <a:t>επτά θαύματα του κόσμου είναι οι κρεμαστοί  κήποι της Βαβυλώνας</a:t>
            </a:r>
            <a:r>
              <a:rPr lang="el-GR" sz="3200" smtClean="0">
                <a:solidFill>
                  <a:srgbClr val="FFFF00"/>
                </a:solidFill>
              </a:rPr>
              <a:t/>
            </a:r>
            <a:br>
              <a:rPr lang="el-GR" sz="3200" smtClean="0">
                <a:solidFill>
                  <a:srgbClr val="FFFF00"/>
                </a:solidFill>
              </a:rPr>
            </a:br>
            <a:endParaRPr lang="el-GR" sz="3200" smtClean="0">
              <a:solidFill>
                <a:srgbClr val="FFFF00"/>
              </a:solidFill>
            </a:endParaRPr>
          </a:p>
        </p:txBody>
      </p:sp>
      <p:sp>
        <p:nvSpPr>
          <p:cNvPr id="23554" name="2 - Θέση περιεχομένου"/>
          <p:cNvSpPr>
            <a:spLocks noGrp="1"/>
          </p:cNvSpPr>
          <p:nvPr>
            <p:ph idx="1"/>
          </p:nvPr>
        </p:nvSpPr>
        <p:spPr>
          <a:xfrm>
            <a:off x="323850" y="1268413"/>
            <a:ext cx="8229600" cy="5113337"/>
          </a:xfrm>
        </p:spPr>
        <p:txBody>
          <a:bodyPr/>
          <a:lstStyle/>
          <a:p>
            <a:pPr eaLnBrk="1" hangingPunct="1">
              <a:lnSpc>
                <a:spcPct val="80000"/>
              </a:lnSpc>
              <a:buFont typeface="Arial" charset="0"/>
              <a:buNone/>
            </a:pPr>
            <a:r>
              <a:rPr lang="el-GR" sz="2500" smtClean="0">
                <a:latin typeface="Arial" charset="0"/>
              </a:rPr>
              <a:t>       </a:t>
            </a:r>
            <a:r>
              <a:rPr lang="el-GR" sz="2800" smtClean="0"/>
              <a:t>Οι </a:t>
            </a:r>
            <a:r>
              <a:rPr lang="el-GR" sz="2800" b="1" smtClean="0"/>
              <a:t>Κρεμαστοί Κήποι της Βαβυλώνας</a:t>
            </a:r>
            <a:r>
              <a:rPr lang="el-GR" sz="2800" smtClean="0"/>
              <a:t> πιθανολογείται ότι </a:t>
            </a:r>
            <a:r>
              <a:rPr lang="el-GR" sz="2800" smtClean="0">
                <a:solidFill>
                  <a:srgbClr val="FFFF00"/>
                </a:solidFill>
              </a:rPr>
              <a:t>αποτελούσαν μέρος των εξωτερικών τειχών της Βαβυλώνας</a:t>
            </a:r>
            <a:r>
              <a:rPr lang="el-GR" sz="2800" smtClean="0"/>
              <a:t>. Εικάζεται ότι το βοτανολογικό αυτό θαύμα, που υπερβαίνει τον φυσικό νόμο, ανάγεται στον έρωτα ενός βασιλιά για μια γυναίκα. Κατά τον Βηρωσσό, έναν Βαβυλώνιο ελληνιστή ιερέα, που έγραψε την ιστορία της Βαβυλώνας στα ελληνικά, </a:t>
            </a:r>
            <a:r>
              <a:rPr lang="el-GR" sz="2800" smtClean="0">
                <a:solidFill>
                  <a:srgbClr val="FFFF00"/>
                </a:solidFill>
              </a:rPr>
              <a:t>οι Κήποι χτίστηκαν περίπου το 600 π.Χ.</a:t>
            </a:r>
            <a:r>
              <a:rPr lang="el-GR" sz="2800" smtClean="0"/>
              <a:t> </a:t>
            </a:r>
            <a:r>
              <a:rPr lang="el-GR" sz="2800" smtClean="0">
                <a:solidFill>
                  <a:srgbClr val="FFFF00"/>
                </a:solidFill>
              </a:rPr>
              <a:t>και εμπνευστής τους ήταν ο Ναβουχοδονόσορ Β΄</a:t>
            </a:r>
            <a:r>
              <a:rPr lang="el-GR" sz="2800" smtClean="0"/>
              <a:t> (περίοδος βασιλείας: 605-562 π.Χ.), ο ισχυρότερος μονάρχης της νεοβαβυλωνιάκης αυτοκρατορίας. Οι Κήποι ήταν δώρο προς τη γυναίκα του Αμυίτις, θυγατέρα του βασιλιά των Μ</a:t>
            </a:r>
            <a:r>
              <a:rPr lang="el-GR" sz="2800" smtClean="0">
                <a:latin typeface="Arial" charset="0"/>
              </a:rPr>
              <a:t>ή</a:t>
            </a:r>
            <a:r>
              <a:rPr lang="el-GR" sz="2800" smtClean="0"/>
              <a:t>δων</a:t>
            </a:r>
            <a:r>
              <a:rPr lang="el-GR" sz="2800" smtClean="0">
                <a:latin typeface="Arial" charset="0"/>
              </a:rPr>
              <a:t>.</a:t>
            </a:r>
          </a:p>
        </p:txBody>
      </p:sp>
    </p:spTree>
  </p:cSld>
  <p:clrMapOvr>
    <a:masterClrMapping/>
  </p:clrMapOvr>
  <p:transition>
    <p:comb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1 - Τίτλος"/>
          <p:cNvSpPr>
            <a:spLocks noGrp="1"/>
          </p:cNvSpPr>
          <p:nvPr>
            <p:ph type="title"/>
          </p:nvPr>
        </p:nvSpPr>
        <p:spPr/>
        <p:txBody>
          <a:bodyPr/>
          <a:lstStyle/>
          <a:p>
            <a:pPr eaLnBrk="1" hangingPunct="1"/>
            <a:r>
              <a:rPr lang="el-GR" sz="2400" smtClean="0"/>
              <a:t>Η αναπαράσταση των κρεμαστών κήπων της Βαβυλώνας</a:t>
            </a:r>
          </a:p>
        </p:txBody>
      </p:sp>
      <p:pic>
        <p:nvPicPr>
          <p:cNvPr id="24578" name="3 - Θέση περιεχομένου" descr="babylon-gardens8a.jpg"/>
          <p:cNvPicPr>
            <a:picLocks noGrp="1" noChangeAspect="1"/>
          </p:cNvPicPr>
          <p:nvPr>
            <p:ph idx="1"/>
          </p:nvPr>
        </p:nvPicPr>
        <p:blipFill>
          <a:blip r:embed="rId2"/>
          <a:srcRect/>
          <a:stretch>
            <a:fillRect/>
          </a:stretch>
        </p:blipFill>
        <p:spPr>
          <a:xfrm>
            <a:off x="1116013" y="1484313"/>
            <a:ext cx="6726237" cy="5040312"/>
          </a:xfrm>
        </p:spPr>
      </p:pic>
    </p:spTree>
  </p:cSld>
  <p:clrMapOvr>
    <a:masterClrMapping/>
  </p:clrMapOvr>
  <p:transition>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 Τίτλος"/>
          <p:cNvSpPr>
            <a:spLocks noGrp="1"/>
          </p:cNvSpPr>
          <p:nvPr>
            <p:ph type="title"/>
          </p:nvPr>
        </p:nvSpPr>
        <p:spPr>
          <a:xfrm>
            <a:off x="468313" y="333375"/>
            <a:ext cx="8229600" cy="1143000"/>
          </a:xfrm>
        </p:spPr>
        <p:txBody>
          <a:bodyPr/>
          <a:lstStyle/>
          <a:p>
            <a:pPr eaLnBrk="1" hangingPunct="1"/>
            <a:r>
              <a:rPr lang="el-GR" sz="3200" b="1" smtClean="0"/>
              <a:t>Ένα από τα </a:t>
            </a:r>
            <a:r>
              <a:rPr lang="el-GR" sz="3200" b="1" smtClean="0">
                <a:solidFill>
                  <a:srgbClr val="FFFF00"/>
                </a:solidFill>
              </a:rPr>
              <a:t>σημαντικότερα αρχαιολογικά ευρήματα στην περιοχή της Βαβυλώνας ήταν το έπος του Γκιλγκαμές</a:t>
            </a:r>
          </a:p>
        </p:txBody>
      </p:sp>
      <p:sp>
        <p:nvSpPr>
          <p:cNvPr id="25602" name="2 - Θέση περιεχομένου"/>
          <p:cNvSpPr>
            <a:spLocks noGrp="1"/>
          </p:cNvSpPr>
          <p:nvPr>
            <p:ph idx="1"/>
          </p:nvPr>
        </p:nvSpPr>
        <p:spPr>
          <a:xfrm>
            <a:off x="468313" y="1773238"/>
            <a:ext cx="8229600" cy="4895850"/>
          </a:xfrm>
        </p:spPr>
        <p:txBody>
          <a:bodyPr/>
          <a:lstStyle/>
          <a:p>
            <a:pPr eaLnBrk="1" hangingPunct="1">
              <a:lnSpc>
                <a:spcPct val="80000"/>
              </a:lnSpc>
            </a:pPr>
            <a:r>
              <a:rPr lang="el-GR" sz="2700" smtClean="0">
                <a:latin typeface="Arial" charset="0"/>
              </a:rPr>
              <a:t>   </a:t>
            </a:r>
            <a:r>
              <a:rPr lang="el-GR" sz="2800" smtClean="0"/>
              <a:t>To </a:t>
            </a:r>
            <a:r>
              <a:rPr lang="el-GR" sz="2800" b="1" smtClean="0"/>
              <a:t>Έπος του Γκιλγκαμές</a:t>
            </a:r>
            <a:r>
              <a:rPr lang="el-GR" sz="2800" smtClean="0"/>
              <a:t> είναι </a:t>
            </a:r>
            <a:r>
              <a:rPr lang="el-GR" sz="2800" smtClean="0">
                <a:solidFill>
                  <a:srgbClr val="FFFF00"/>
                </a:solidFill>
              </a:rPr>
              <a:t>ένα επικό ποίημα από την περιοχή της Βαβυλωνίας κι αποτελεί το αρχαιότερο γνωστό λογοτεχνικό έργο</a:t>
            </a:r>
            <a:r>
              <a:rPr lang="el-GR" sz="2800" smtClean="0"/>
              <a:t> και που ανάγεται σήμερα στην Ασσυρο-Βαβυλωνιακή φιλολογία. </a:t>
            </a:r>
            <a:r>
              <a:rPr lang="el-GR" sz="2800" smtClean="0">
                <a:solidFill>
                  <a:srgbClr val="FFFF00"/>
                </a:solidFill>
              </a:rPr>
              <a:t>Πρόκειται για τη συλλογή θρύλων και ποιημάτων των Σουμερίων</a:t>
            </a:r>
            <a:r>
              <a:rPr lang="el-GR" sz="2800" smtClean="0"/>
              <a:t> για τον Γκιλγκαμές, μυθικό ή/και ιστορικό πρόσωπο Βασιλέα ήρωα της Ουρούκ που θεωρείται ότι έζησε την 3η χιλιετία π.Χ. Το Έπος του Γκιλγκαμές, αποτελεί μια ποιητική παράδοση, στην αρχή προφορική, που μετά από κάποιους αιώνες απετέλεσε τον πυρήνα ενός ποιητικού κύκλου σε σουμερική γλώσσα.</a:t>
            </a:r>
          </a:p>
        </p:txBody>
      </p:sp>
    </p:spTree>
  </p:cSld>
  <p:clrMapOvr>
    <a:masterClrMapping/>
  </p:clrMapOvr>
  <p:transition>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1 - Τίτλος"/>
          <p:cNvSpPr>
            <a:spLocks noGrp="1"/>
          </p:cNvSpPr>
          <p:nvPr>
            <p:ph type="title"/>
          </p:nvPr>
        </p:nvSpPr>
        <p:spPr/>
        <p:txBody>
          <a:bodyPr/>
          <a:lstStyle/>
          <a:p>
            <a:pPr eaLnBrk="1" hangingPunct="1"/>
            <a:r>
              <a:rPr lang="el-GR" sz="3200" b="1" smtClean="0"/>
              <a:t>Γραπτό κείμενο που απεικονίζει το έπος του Γκιλγκαμές</a:t>
            </a:r>
          </a:p>
        </p:txBody>
      </p:sp>
      <p:pic>
        <p:nvPicPr>
          <p:cNvPr id="26626" name="3 - Θέση περιεχομένου" descr="112188970ok.jpg"/>
          <p:cNvPicPr>
            <a:picLocks noGrp="1" noChangeAspect="1"/>
          </p:cNvPicPr>
          <p:nvPr>
            <p:ph idx="1"/>
          </p:nvPr>
        </p:nvPicPr>
        <p:blipFill>
          <a:blip r:embed="rId2"/>
          <a:srcRect/>
          <a:stretch>
            <a:fillRect/>
          </a:stretch>
        </p:blipFill>
        <p:spPr>
          <a:xfrm>
            <a:off x="2051050" y="1341438"/>
            <a:ext cx="4389438" cy="5091112"/>
          </a:xfrm>
        </p:spPr>
      </p:pic>
    </p:spTree>
  </p:cSld>
  <p:clrMapOvr>
    <a:masterClrMapping/>
  </p:clrMapOvr>
  <p:transition>
    <p:newsfla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7650" name="1 - Τίτλος"/>
          <p:cNvSpPr>
            <a:spLocks noGrp="1"/>
          </p:cNvSpPr>
          <p:nvPr>
            <p:ph type="title"/>
          </p:nvPr>
        </p:nvSpPr>
        <p:spPr/>
        <p:txBody>
          <a:bodyPr/>
          <a:lstStyle/>
          <a:p>
            <a:pPr eaLnBrk="1" hangingPunct="1"/>
            <a:r>
              <a:rPr lang="el-GR" sz="4000" b="1" smtClean="0"/>
              <a:t>ΧΑΜΟΥΡΑΜΠΙ</a:t>
            </a:r>
            <a:r>
              <a:rPr lang="el-GR" sz="4000" smtClean="0"/>
              <a:t/>
            </a:r>
            <a:br>
              <a:rPr lang="el-GR" sz="4000" smtClean="0"/>
            </a:br>
            <a:endParaRPr lang="el-GR" sz="4000" smtClean="0"/>
          </a:p>
        </p:txBody>
      </p:sp>
      <p:sp>
        <p:nvSpPr>
          <p:cNvPr id="27651" name="2 - Θέση περιεχομένου"/>
          <p:cNvSpPr>
            <a:spLocks noGrp="1"/>
          </p:cNvSpPr>
          <p:nvPr>
            <p:ph idx="1"/>
          </p:nvPr>
        </p:nvSpPr>
        <p:spPr/>
        <p:txBody>
          <a:bodyPr/>
          <a:lstStyle/>
          <a:p>
            <a:pPr eaLnBrk="1" hangingPunct="1">
              <a:lnSpc>
                <a:spcPct val="80000"/>
              </a:lnSpc>
            </a:pPr>
            <a:r>
              <a:rPr lang="el-GR" sz="2200" smtClean="0">
                <a:latin typeface="Arial" charset="0"/>
              </a:rPr>
              <a:t>    </a:t>
            </a:r>
            <a:r>
              <a:rPr lang="el-GR" sz="2400" smtClean="0">
                <a:solidFill>
                  <a:srgbClr val="FFFF00"/>
                </a:solidFill>
              </a:rPr>
              <a:t>Ο </a:t>
            </a:r>
            <a:r>
              <a:rPr lang="el-GR" sz="2400" b="1" smtClean="0">
                <a:solidFill>
                  <a:srgbClr val="FFFF00"/>
                </a:solidFill>
              </a:rPr>
              <a:t>Χαμουραμπί</a:t>
            </a:r>
            <a:r>
              <a:rPr lang="el-GR" sz="2400" smtClean="0">
                <a:solidFill>
                  <a:srgbClr val="FFFF00"/>
                </a:solidFill>
              </a:rPr>
              <a:t> ή </a:t>
            </a:r>
            <a:r>
              <a:rPr lang="el-GR" sz="2400" b="1" smtClean="0">
                <a:solidFill>
                  <a:srgbClr val="FFFF00"/>
                </a:solidFill>
              </a:rPr>
              <a:t>Χαμμουραμπί </a:t>
            </a:r>
            <a:r>
              <a:rPr lang="el-GR" sz="2400" b="1" i="1" smtClean="0"/>
              <a:t>(1792-1750 π.Χ.)</a:t>
            </a:r>
            <a:r>
              <a:rPr lang="el-GR" sz="2400" smtClean="0">
                <a:solidFill>
                  <a:srgbClr val="FFFF00"/>
                </a:solidFill>
              </a:rPr>
              <a:t> ήταν βασιλιάς της Βαβυλώνας</a:t>
            </a:r>
            <a:r>
              <a:rPr lang="el-GR" sz="2400" smtClean="0"/>
              <a:t>. Ήταν ο μεγάλος γιος του Σιν Μουβαλίτ, τον οποίο και διαδέχθηκε. </a:t>
            </a:r>
            <a:r>
              <a:rPr lang="el-GR" sz="2400" smtClean="0">
                <a:solidFill>
                  <a:srgbClr val="FFFF00"/>
                </a:solidFill>
              </a:rPr>
              <a:t>Ήταν μεγάλος μεταρρυθμιστής, νομοθέτης και κατακτητής</a:t>
            </a:r>
            <a:r>
              <a:rPr lang="el-GR" sz="2400" smtClean="0"/>
              <a:t>. Κατά την βασιλεία του, η Βαβυλώνα ήταν το κύριο θρησκευτικό κέντρο της Μεσοποταμίας. Το όνομά του αναφέρεται και ως </a:t>
            </a:r>
            <a:r>
              <a:rPr lang="el-GR" sz="2400" i="1" smtClean="0"/>
              <a:t>Χαμουραπί</a:t>
            </a:r>
            <a:r>
              <a:rPr lang="el-GR" sz="2400" smtClean="0"/>
              <a:t>. Με την άνοδό του στο θρόνο, ο Χαμουραμπί ήλεγχε μόνο ένα μικρό τμήμα της Βαβυλώνας, τη Σιπάρ και την περιοχή γύρω της. Ανάλωσε τα περισσότερα από τα 29 πρώτα έτη της βασιλείας του </a:t>
            </a:r>
            <a:r>
              <a:rPr lang="el-GR" sz="2400" smtClean="0">
                <a:solidFill>
                  <a:srgbClr val="FFFF00"/>
                </a:solidFill>
              </a:rPr>
              <a:t>για να επιβάλει εσωτερική σταθερότητα και ευημερία</a:t>
            </a:r>
            <a:r>
              <a:rPr lang="el-GR" sz="2400" smtClean="0"/>
              <a:t>. Το 1787 π.Χ. εισέβαλε στο Νότο, και κατέλαβε την Ισίν, αν και απέτυχε να πάρει την Ουρούκ. Διαμόρφωσε ένα συνασπισμό με τη Λάρσα και τη Μάρι περίπου από το 1779 - 1764 π.Χ., στον αμοιβαίο πόλεμο ενάντια στην Ασσυρία, το Ελάμ και τους ορεινούς λαούς.</a:t>
            </a:r>
          </a:p>
        </p:txBody>
      </p:sp>
    </p:spTree>
  </p:cSld>
  <p:clrMapOvr>
    <a:masterClrMapping/>
  </p:clrMapOvr>
  <p:transition>
    <p:newsfla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dirty="0" smtClean="0"/>
              <a:t>Πρόσοψη του βασιλιά Χαμουραμπί</a:t>
            </a:r>
            <a:endParaRPr lang="el-GR" dirty="0"/>
          </a:p>
        </p:txBody>
      </p:sp>
      <p:pic>
        <p:nvPicPr>
          <p:cNvPr id="28674" name="3 - Θέση περιεχομένου" descr="hammurabi.jpg"/>
          <p:cNvPicPr>
            <a:picLocks noGrp="1" noChangeAspect="1"/>
          </p:cNvPicPr>
          <p:nvPr>
            <p:ph idx="1"/>
          </p:nvPr>
        </p:nvPicPr>
        <p:blipFill>
          <a:blip r:embed="rId2"/>
          <a:srcRect/>
          <a:stretch>
            <a:fillRect/>
          </a:stretch>
        </p:blipFill>
        <p:spPr>
          <a:xfrm>
            <a:off x="2771775" y="1957388"/>
            <a:ext cx="3333750" cy="3810000"/>
          </a:xfrm>
        </p:spPr>
      </p:pic>
    </p:spTree>
  </p:cSld>
  <p:clrMapOvr>
    <a:masterClrMapping/>
  </p:clrMapOvr>
  <p:transition>
    <p:newsfla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1 - Τίτλος"/>
          <p:cNvSpPr>
            <a:spLocks noGrp="1"/>
          </p:cNvSpPr>
          <p:nvPr>
            <p:ph type="title"/>
          </p:nvPr>
        </p:nvSpPr>
        <p:spPr/>
        <p:txBody>
          <a:bodyPr/>
          <a:lstStyle/>
          <a:p>
            <a:pPr eaLnBrk="1" hangingPunct="1"/>
            <a:r>
              <a:rPr lang="el-GR" sz="4000" b="1" smtClean="0"/>
              <a:t>ΝΑΒΟΥΧΟΔΟΝΟΣΩΡ Β’(</a:t>
            </a:r>
            <a:r>
              <a:rPr lang="el-GR" sz="4000" b="1" smtClean="0">
                <a:latin typeface="Arial" charset="0"/>
              </a:rPr>
              <a:t>Έ</a:t>
            </a:r>
            <a:r>
              <a:rPr lang="el-GR" sz="4000" b="1" smtClean="0"/>
              <a:t>νας επ</a:t>
            </a:r>
            <a:r>
              <a:rPr lang="el-GR" sz="4000" b="1" smtClean="0">
                <a:latin typeface="Arial" charset="0"/>
              </a:rPr>
              <a:t>ί</a:t>
            </a:r>
            <a:r>
              <a:rPr lang="el-GR" sz="4000" b="1" smtClean="0"/>
              <a:t>σης σημαντικός βασιλιάς της Βαβυλώνας)</a:t>
            </a:r>
            <a:br>
              <a:rPr lang="el-GR" sz="4000" b="1" smtClean="0"/>
            </a:br>
            <a:endParaRPr lang="el-GR" sz="4000" b="1" smtClean="0"/>
          </a:p>
        </p:txBody>
      </p:sp>
      <p:sp>
        <p:nvSpPr>
          <p:cNvPr id="29698" name="2 - Θέση περιεχομένου"/>
          <p:cNvSpPr>
            <a:spLocks noGrp="1"/>
          </p:cNvSpPr>
          <p:nvPr>
            <p:ph idx="1"/>
          </p:nvPr>
        </p:nvSpPr>
        <p:spPr/>
        <p:txBody>
          <a:bodyPr/>
          <a:lstStyle/>
          <a:p>
            <a:pPr eaLnBrk="1" hangingPunct="1">
              <a:lnSpc>
                <a:spcPct val="90000"/>
              </a:lnSpc>
            </a:pPr>
            <a:r>
              <a:rPr lang="el-GR" sz="3000" smtClean="0">
                <a:solidFill>
                  <a:srgbClr val="FFFF00"/>
                </a:solidFill>
              </a:rPr>
              <a:t>Ο </a:t>
            </a:r>
            <a:r>
              <a:rPr lang="el-GR" sz="3000" b="1" smtClean="0">
                <a:solidFill>
                  <a:srgbClr val="FFFF00"/>
                </a:solidFill>
              </a:rPr>
              <a:t>Ναβουχοδονόσωρ B’</a:t>
            </a:r>
            <a:r>
              <a:rPr lang="el-GR" sz="3000" smtClean="0">
                <a:solidFill>
                  <a:srgbClr val="FFFF00"/>
                </a:solidFill>
              </a:rPr>
              <a:t>, ο επονομαζόμενος και Μέγας</a:t>
            </a:r>
            <a:r>
              <a:rPr lang="el-GR" sz="3000" smtClean="0"/>
              <a:t> (7ος αι. π.Χ.), </a:t>
            </a:r>
            <a:r>
              <a:rPr lang="el-GR" sz="3000" smtClean="0">
                <a:solidFill>
                  <a:srgbClr val="FFFF00"/>
                </a:solidFill>
              </a:rPr>
              <a:t>ήταν Βαβυλώνιος βασιλιάς</a:t>
            </a:r>
            <a:r>
              <a:rPr lang="el-GR" sz="3000" smtClean="0"/>
              <a:t> (605-562), γιος και διάδοχος του Ναβοπολάσαρ (625-605 π.Χ.), ιδρυτής της νεοβαβυλωνιακής αυτοκρατορίας. Συνεχίζοντας την πολιτική του πατέρα του, </a:t>
            </a:r>
            <a:r>
              <a:rPr lang="el-GR" sz="3000" smtClean="0">
                <a:solidFill>
                  <a:srgbClr val="FFFF00"/>
                </a:solidFill>
              </a:rPr>
              <a:t>με ικανότητες στη διεθνή διπλωματία, διατήρησε φιλικές σχέσεις με τους Μήδους στην Ανατολή και επ</a:t>
            </a:r>
            <a:r>
              <a:rPr lang="el-GR" sz="3000" smtClean="0">
                <a:solidFill>
                  <a:srgbClr val="FFFF00"/>
                </a:solidFill>
                <a:latin typeface="Arial" charset="0"/>
              </a:rPr>
              <a:t>έκτεινε</a:t>
            </a:r>
            <a:r>
              <a:rPr lang="el-GR" sz="3000" smtClean="0">
                <a:solidFill>
                  <a:srgbClr val="FFFF00"/>
                </a:solidFill>
              </a:rPr>
              <a:t> το κράτος του προς τη Δύση</a:t>
            </a:r>
            <a:r>
              <a:rPr lang="el-GR" sz="3000" smtClean="0"/>
              <a:t> και συγκεκριμένα στη Συρία και στην Παλαιστίνη.</a:t>
            </a:r>
          </a:p>
        </p:txBody>
      </p:sp>
    </p:spTree>
  </p:cSld>
  <p:clrMapOvr>
    <a:masterClrMapping/>
  </p:clrMapOvr>
  <p:transition>
    <p:newsfla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dirty="0" smtClean="0"/>
              <a:t>Νόμισμα με τον </a:t>
            </a:r>
            <a:r>
              <a:rPr lang="el-GR" b="1" dirty="0" smtClean="0"/>
              <a:t>Ναβουχοδονόσωρ B’</a:t>
            </a:r>
            <a:endParaRPr lang="el-GR" dirty="0"/>
          </a:p>
        </p:txBody>
      </p:sp>
      <p:pic>
        <p:nvPicPr>
          <p:cNvPr id="30722" name="3 - Θέση περιεχομένου" descr="190px-Nebukadnessar_II.jpg"/>
          <p:cNvPicPr>
            <a:picLocks noGrp="1" noChangeAspect="1"/>
          </p:cNvPicPr>
          <p:nvPr>
            <p:ph idx="1"/>
          </p:nvPr>
        </p:nvPicPr>
        <p:blipFill>
          <a:blip r:embed="rId2"/>
          <a:srcRect/>
          <a:stretch>
            <a:fillRect/>
          </a:stretch>
        </p:blipFill>
        <p:spPr>
          <a:xfrm>
            <a:off x="2339975" y="1628775"/>
            <a:ext cx="4159250" cy="4214813"/>
          </a:xfrm>
        </p:spPr>
      </p:pic>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4"/>
          <p:cNvSpPr>
            <a:spLocks noGrp="1"/>
          </p:cNvSpPr>
          <p:nvPr>
            <p:ph type="title"/>
          </p:nvPr>
        </p:nvSpPr>
        <p:spPr/>
        <p:txBody>
          <a:bodyPr/>
          <a:lstStyle/>
          <a:p>
            <a:pPr eaLnBrk="1" hangingPunct="1"/>
            <a:r>
              <a:rPr lang="en-US" sz="4000" b="1" smtClean="0">
                <a:latin typeface="Arial" charset="0"/>
              </a:rPr>
              <a:t>PROJECT </a:t>
            </a:r>
            <a:r>
              <a:rPr lang="el-GR" sz="4000" b="1" smtClean="0">
                <a:latin typeface="Arial" charset="0"/>
              </a:rPr>
              <a:t>«ΑΡΧΑΙΟΙ ΠΟΛΙΤΙΣΜΟΙ»</a:t>
            </a:r>
          </a:p>
        </p:txBody>
      </p:sp>
      <p:sp>
        <p:nvSpPr>
          <p:cNvPr id="13314" name="Rectangle 5"/>
          <p:cNvSpPr>
            <a:spLocks noGrp="1"/>
          </p:cNvSpPr>
          <p:nvPr>
            <p:ph type="body" sz="half" idx="1"/>
          </p:nvPr>
        </p:nvSpPr>
        <p:spPr/>
        <p:txBody>
          <a:bodyPr/>
          <a:lstStyle/>
          <a:p>
            <a:pPr eaLnBrk="1" hangingPunct="1">
              <a:buFont typeface="Arial" charset="0"/>
              <a:buNone/>
            </a:pPr>
            <a:endParaRPr lang="el-GR" sz="4000" smtClean="0">
              <a:latin typeface="Arial" charset="0"/>
            </a:endParaRPr>
          </a:p>
          <a:p>
            <a:pPr eaLnBrk="1" hangingPunct="1">
              <a:buFont typeface="Arial" charset="0"/>
              <a:buNone/>
            </a:pPr>
            <a:endParaRPr lang="el-GR" sz="4000" smtClean="0">
              <a:latin typeface="Arial" charset="0"/>
            </a:endParaRPr>
          </a:p>
          <a:p>
            <a:pPr eaLnBrk="1" hangingPunct="1">
              <a:buFont typeface="Arial" charset="0"/>
              <a:buNone/>
            </a:pPr>
            <a:r>
              <a:rPr lang="el-GR" sz="4000" b="1" smtClean="0">
                <a:latin typeface="Arial" charset="0"/>
              </a:rPr>
              <a:t>ΜΕΣΟΠΟΤΑΜΙΑ</a:t>
            </a:r>
          </a:p>
        </p:txBody>
      </p:sp>
      <p:sp>
        <p:nvSpPr>
          <p:cNvPr id="13315" name="Rectangle 6"/>
          <p:cNvSpPr>
            <a:spLocks noGrp="1"/>
          </p:cNvSpPr>
          <p:nvPr>
            <p:ph type="body" sz="half" idx="2"/>
          </p:nvPr>
        </p:nvSpPr>
        <p:spPr/>
        <p:txBody>
          <a:bodyPr/>
          <a:lstStyle/>
          <a:p>
            <a:pPr eaLnBrk="1" hangingPunct="1"/>
            <a:r>
              <a:rPr lang="el-GR" smtClean="0">
                <a:latin typeface="Arial" charset="0"/>
              </a:rPr>
              <a:t>Επιμέλεια:</a:t>
            </a:r>
          </a:p>
          <a:p>
            <a:pPr eaLnBrk="1" hangingPunct="1"/>
            <a:r>
              <a:rPr lang="el-GR" smtClean="0">
                <a:latin typeface="Arial" charset="0"/>
              </a:rPr>
              <a:t>Κικίδη Αλεξάνδρα</a:t>
            </a:r>
          </a:p>
          <a:p>
            <a:pPr eaLnBrk="1" hangingPunct="1"/>
            <a:r>
              <a:rPr lang="el-GR" smtClean="0">
                <a:latin typeface="Arial" charset="0"/>
              </a:rPr>
              <a:t>Παπαδοπούλου Όλγα</a:t>
            </a:r>
          </a:p>
          <a:p>
            <a:pPr eaLnBrk="1" hangingPunct="1"/>
            <a:r>
              <a:rPr lang="el-GR" smtClean="0">
                <a:latin typeface="Arial" charset="0"/>
              </a:rPr>
              <a:t>Πέλεχα Ευαγγελία</a:t>
            </a:r>
          </a:p>
          <a:p>
            <a:pPr eaLnBrk="1" hangingPunct="1"/>
            <a:r>
              <a:rPr lang="el-GR" smtClean="0">
                <a:latin typeface="Arial" charset="0"/>
              </a:rPr>
              <a:t>ΝικολόπουλοςΤάσος</a:t>
            </a:r>
          </a:p>
        </p:txBody>
      </p:sp>
    </p:spTree>
  </p:cSld>
  <p:clrMapOvr>
    <a:masterClrMapping/>
  </p:clrMapOvr>
  <p:transition>
    <p:newsfla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1 - Τίτλος"/>
          <p:cNvSpPr>
            <a:spLocks noGrp="1"/>
          </p:cNvSpPr>
          <p:nvPr>
            <p:ph type="title"/>
          </p:nvPr>
        </p:nvSpPr>
        <p:spPr/>
        <p:txBody>
          <a:bodyPr/>
          <a:lstStyle/>
          <a:p>
            <a:pPr eaLnBrk="1" hangingPunct="1"/>
            <a:r>
              <a:rPr lang="el-GR" sz="4000" smtClean="0"/>
              <a:t> </a:t>
            </a:r>
            <a:r>
              <a:rPr lang="el-GR" sz="4000" b="1" smtClean="0">
                <a:latin typeface="Arial" charset="0"/>
              </a:rPr>
              <a:t>Σ</a:t>
            </a:r>
            <a:r>
              <a:rPr lang="el-GR" sz="4000" b="1" smtClean="0"/>
              <a:t>ημαντικές π</a:t>
            </a:r>
            <a:r>
              <a:rPr lang="el-GR" sz="4000" b="1" smtClean="0">
                <a:latin typeface="Arial" charset="0"/>
              </a:rPr>
              <a:t>ό</a:t>
            </a:r>
            <a:r>
              <a:rPr lang="el-GR" sz="4000" b="1" smtClean="0"/>
              <a:t>λεις </a:t>
            </a:r>
            <a:r>
              <a:rPr lang="el-GR" sz="4000" b="1" smtClean="0">
                <a:latin typeface="Arial" charset="0"/>
              </a:rPr>
              <a:t>της Μεσοποταμίας</a:t>
            </a:r>
          </a:p>
        </p:txBody>
      </p:sp>
      <p:sp>
        <p:nvSpPr>
          <p:cNvPr id="31746" name="2 - Θέση περιεχομένου"/>
          <p:cNvSpPr>
            <a:spLocks noGrp="1"/>
          </p:cNvSpPr>
          <p:nvPr>
            <p:ph idx="1"/>
          </p:nvPr>
        </p:nvSpPr>
        <p:spPr/>
        <p:txBody>
          <a:bodyPr/>
          <a:lstStyle/>
          <a:p>
            <a:pPr eaLnBrk="1" hangingPunct="1">
              <a:lnSpc>
                <a:spcPct val="80000"/>
              </a:lnSpc>
            </a:pPr>
            <a:r>
              <a:rPr lang="el-GR" sz="2800" b="1" smtClean="0">
                <a:solidFill>
                  <a:srgbClr val="FFFF00"/>
                </a:solidFill>
              </a:rPr>
              <a:t>ΟΥΡ</a:t>
            </a:r>
          </a:p>
          <a:p>
            <a:pPr eaLnBrk="1" hangingPunct="1">
              <a:lnSpc>
                <a:spcPct val="80000"/>
              </a:lnSpc>
            </a:pPr>
            <a:r>
              <a:rPr lang="el-GR" sz="2800" smtClean="0"/>
              <a:t>Η αρχαία πόλη </a:t>
            </a:r>
            <a:r>
              <a:rPr lang="el-GR" sz="2800" b="1" smtClean="0"/>
              <a:t>Ουρ</a:t>
            </a:r>
            <a:r>
              <a:rPr lang="el-GR" sz="2800" smtClean="0"/>
              <a:t> </a:t>
            </a:r>
            <a:r>
              <a:rPr lang="el-GR" sz="2800" smtClean="0">
                <a:solidFill>
                  <a:srgbClr val="FFFF00"/>
                </a:solidFill>
              </a:rPr>
              <a:t>βρισκόταν στη νότια Μεσοποταμία,</a:t>
            </a:r>
            <a:r>
              <a:rPr lang="el-GR" sz="2800" smtClean="0"/>
              <a:t> κοντά στις εκβολές του Ευφράτη και του Τίγρη στον Περσικό κόλπο, κοντά στην πόλη Ερίντου.</a:t>
            </a:r>
          </a:p>
          <a:p>
            <a:pPr eaLnBrk="1" hangingPunct="1">
              <a:lnSpc>
                <a:spcPct val="80000"/>
              </a:lnSpc>
            </a:pPr>
            <a:r>
              <a:rPr lang="el-GR" sz="2800" b="1" smtClean="0"/>
              <a:t>Νινευή</a:t>
            </a:r>
          </a:p>
          <a:p>
            <a:pPr eaLnBrk="1" hangingPunct="1">
              <a:lnSpc>
                <a:spcPct val="80000"/>
              </a:lnSpc>
            </a:pPr>
            <a:r>
              <a:rPr lang="el-GR" sz="2800" smtClean="0">
                <a:solidFill>
                  <a:srgbClr val="FFFF00"/>
                </a:solidFill>
              </a:rPr>
              <a:t>Η </a:t>
            </a:r>
            <a:r>
              <a:rPr lang="el-GR" sz="2800" b="1" smtClean="0">
                <a:solidFill>
                  <a:srgbClr val="FFFF00"/>
                </a:solidFill>
              </a:rPr>
              <a:t>Νινευή</a:t>
            </a:r>
            <a:r>
              <a:rPr lang="el-GR" sz="2800" smtClean="0">
                <a:solidFill>
                  <a:srgbClr val="FFFF00"/>
                </a:solidFill>
              </a:rPr>
              <a:t> ή </a:t>
            </a:r>
            <a:r>
              <a:rPr lang="el-GR" sz="2800" b="1" smtClean="0">
                <a:solidFill>
                  <a:srgbClr val="FFFF00"/>
                </a:solidFill>
              </a:rPr>
              <a:t>Νινευί</a:t>
            </a:r>
            <a:r>
              <a:rPr lang="el-GR" sz="2800" smtClean="0">
                <a:solidFill>
                  <a:srgbClr val="FFFF00"/>
                </a:solidFill>
              </a:rPr>
              <a:t> ήταν αρχαία πόλη, που έγινε πρωτεύουσα της Ασσυρίας</a:t>
            </a:r>
            <a:r>
              <a:rPr lang="el-GR" sz="2800" smtClean="0"/>
              <a:t>, επί βασιλείας του Σενναχειρείμ. </a:t>
            </a:r>
            <a:r>
              <a:rPr lang="el-GR" sz="2800" smtClean="0">
                <a:solidFill>
                  <a:srgbClr val="FFFF00"/>
                </a:solidFill>
              </a:rPr>
              <a:t>Η θέση της προσδιορίζεται κοντά</a:t>
            </a:r>
            <a:r>
              <a:rPr lang="el-GR" sz="2800" smtClean="0"/>
              <a:t> στη σημερινή Μοσούλη, στον Τίγρη ποταμό, </a:t>
            </a:r>
            <a:r>
              <a:rPr lang="el-GR" sz="2800" smtClean="0">
                <a:solidFill>
                  <a:srgbClr val="FFFF00"/>
                </a:solidFill>
              </a:rPr>
              <a:t>στο σημερινό βόρειο Ιράκ.</a:t>
            </a:r>
            <a:r>
              <a:rPr lang="el-GR" sz="2800" smtClean="0"/>
              <a:t> Η πόλη αυτή καταστράφηκε μετά την πτώση της στους Βαβυλωνίους.</a:t>
            </a:r>
          </a:p>
          <a:p>
            <a:pPr eaLnBrk="1" hangingPunct="1">
              <a:lnSpc>
                <a:spcPct val="80000"/>
              </a:lnSpc>
            </a:pPr>
            <a:endParaRPr lang="el-GR" sz="2800" smtClean="0"/>
          </a:p>
        </p:txBody>
      </p:sp>
    </p:spTree>
  </p:cSld>
  <p:clrMapOvr>
    <a:masterClrMapping/>
  </p:clrMapOvr>
  <p:transition>
    <p:newsfla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3 - Τίτλος"/>
          <p:cNvSpPr>
            <a:spLocks noGrp="1"/>
          </p:cNvSpPr>
          <p:nvPr>
            <p:ph type="title"/>
          </p:nvPr>
        </p:nvSpPr>
        <p:spPr/>
        <p:txBody>
          <a:bodyPr/>
          <a:lstStyle/>
          <a:p>
            <a:pPr eaLnBrk="1" hangingPunct="1"/>
            <a:endParaRPr lang="el-GR" smtClean="0"/>
          </a:p>
        </p:txBody>
      </p:sp>
      <p:sp>
        <p:nvSpPr>
          <p:cNvPr id="5" name="4 - Θέση κειμένου"/>
          <p:cNvSpPr>
            <a:spLocks noGrp="1"/>
          </p:cNvSpPr>
          <p:nvPr>
            <p:ph type="body" idx="1"/>
          </p:nvPr>
        </p:nvSpPr>
        <p:spPr>
          <a:xfrm>
            <a:off x="468313" y="1268413"/>
            <a:ext cx="4040187" cy="639762"/>
          </a:xfrm>
        </p:spPr>
        <p:txBody>
          <a:bodyPr rtlCol="0">
            <a:normAutofit fontScale="92500" lnSpcReduction="20000"/>
          </a:bodyPr>
          <a:lstStyle/>
          <a:p>
            <a:pPr eaLnBrk="1" fontAlgn="auto" hangingPunct="1">
              <a:spcAft>
                <a:spcPts val="0"/>
              </a:spcAft>
              <a:buFont typeface="Arial" pitchFamily="34" charset="0"/>
              <a:buNone/>
              <a:defRPr/>
            </a:pPr>
            <a:r>
              <a:rPr lang="el-GR" dirty="0" smtClean="0"/>
              <a:t>Χάρτης με την περιοχή της Νινευή</a:t>
            </a:r>
            <a:endParaRPr lang="el-GR" dirty="0"/>
          </a:p>
        </p:txBody>
      </p:sp>
      <p:pic>
        <p:nvPicPr>
          <p:cNvPr id="32771" name="8 - Θέση περιεχομένου" descr="250px-Nineveh_map_city_walls_&amp;_gates.jpg"/>
          <p:cNvPicPr>
            <a:picLocks noGrp="1" noChangeAspect="1"/>
          </p:cNvPicPr>
          <p:nvPr>
            <p:ph sz="half" idx="2"/>
          </p:nvPr>
        </p:nvPicPr>
        <p:blipFill>
          <a:blip r:embed="rId2"/>
          <a:srcRect/>
          <a:stretch>
            <a:fillRect/>
          </a:stretch>
        </p:blipFill>
        <p:spPr>
          <a:xfrm>
            <a:off x="468313" y="1989138"/>
            <a:ext cx="3671887" cy="4176712"/>
          </a:xfrm>
        </p:spPr>
      </p:pic>
      <p:sp>
        <p:nvSpPr>
          <p:cNvPr id="7" name="6 - Θέση κειμένου"/>
          <p:cNvSpPr>
            <a:spLocks noGrp="1"/>
          </p:cNvSpPr>
          <p:nvPr>
            <p:ph type="body" sz="quarter" idx="3"/>
          </p:nvPr>
        </p:nvSpPr>
        <p:spPr>
          <a:xfrm>
            <a:off x="4643438" y="1125538"/>
            <a:ext cx="4041775" cy="638175"/>
          </a:xfrm>
        </p:spPr>
        <p:txBody>
          <a:bodyPr rtlCol="0">
            <a:normAutofit fontScale="92500"/>
          </a:bodyPr>
          <a:lstStyle/>
          <a:p>
            <a:pPr eaLnBrk="1" fontAlgn="auto" hangingPunct="1">
              <a:spcAft>
                <a:spcPts val="0"/>
              </a:spcAft>
              <a:buFont typeface="Arial" pitchFamily="34" charset="0"/>
              <a:buNone/>
              <a:defRPr/>
            </a:pPr>
            <a:r>
              <a:rPr lang="el-GR" dirty="0" smtClean="0"/>
              <a:t>Χάρτης με την περιοχή της </a:t>
            </a:r>
            <a:r>
              <a:rPr lang="el-GR" dirty="0" err="1" smtClean="0"/>
              <a:t>Ούρ</a:t>
            </a:r>
            <a:endParaRPr lang="el-GR" dirty="0"/>
          </a:p>
        </p:txBody>
      </p:sp>
      <p:pic>
        <p:nvPicPr>
          <p:cNvPr id="32773" name="9 - Θέση περιεχομένου" descr="patriarx1.jpg"/>
          <p:cNvPicPr>
            <a:picLocks noGrp="1" noChangeAspect="1"/>
          </p:cNvPicPr>
          <p:nvPr>
            <p:ph sz="quarter" idx="4"/>
          </p:nvPr>
        </p:nvPicPr>
        <p:blipFill>
          <a:blip r:embed="rId3"/>
          <a:srcRect/>
          <a:stretch>
            <a:fillRect/>
          </a:stretch>
        </p:blipFill>
        <p:spPr>
          <a:xfrm>
            <a:off x="4211638" y="2349500"/>
            <a:ext cx="4752975" cy="3600450"/>
          </a:xfrm>
        </p:spPr>
      </p:pic>
    </p:spTree>
  </p:cSld>
  <p:clrMapOvr>
    <a:masterClrMapping/>
  </p:clrMapOvr>
  <p:transition>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1 - Τίτλος"/>
          <p:cNvSpPr>
            <a:spLocks noGrp="1"/>
          </p:cNvSpPr>
          <p:nvPr>
            <p:ph type="ctrTitle"/>
          </p:nvPr>
        </p:nvSpPr>
        <p:spPr>
          <a:xfrm>
            <a:off x="457200" y="274638"/>
            <a:ext cx="8229600" cy="1143000"/>
          </a:xfrm>
        </p:spPr>
        <p:txBody>
          <a:bodyPr/>
          <a:lstStyle/>
          <a:p>
            <a:pPr eaLnBrk="1" hangingPunct="1"/>
            <a:r>
              <a:rPr lang="el-GR" sz="4000" b="1" smtClean="0">
                <a:solidFill>
                  <a:srgbClr val="002060"/>
                </a:solidFill>
                <a:latin typeface="Arial" charset="0"/>
              </a:rPr>
              <a:t/>
            </a:r>
            <a:br>
              <a:rPr lang="el-GR" sz="4000" b="1" smtClean="0">
                <a:solidFill>
                  <a:srgbClr val="002060"/>
                </a:solidFill>
                <a:latin typeface="Arial" charset="0"/>
              </a:rPr>
            </a:br>
            <a:r>
              <a:rPr lang="el-GR" sz="4000" b="1" smtClean="0">
                <a:solidFill>
                  <a:srgbClr val="002060"/>
                </a:solidFill>
                <a:latin typeface="Book Antiqua" pitchFamily="18" charset="0"/>
              </a:rPr>
              <a:t>ΜΕΣΟΠΟΤΑΜΙΑ</a:t>
            </a:r>
            <a:br>
              <a:rPr lang="el-GR" sz="4000" b="1" smtClean="0">
                <a:solidFill>
                  <a:srgbClr val="002060"/>
                </a:solidFill>
                <a:latin typeface="Book Antiqua" pitchFamily="18" charset="0"/>
              </a:rPr>
            </a:br>
            <a:r>
              <a:rPr lang="el-GR" sz="2400" smtClean="0">
                <a:solidFill>
                  <a:srgbClr val="002060"/>
                </a:solidFill>
              </a:rPr>
              <a:t>.</a:t>
            </a:r>
            <a:r>
              <a:rPr lang="el-GR" sz="4000" smtClean="0"/>
              <a:t/>
            </a:r>
            <a:br>
              <a:rPr lang="el-GR" sz="4000" smtClean="0"/>
            </a:br>
            <a:endParaRPr lang="el-GR" sz="4000" smtClean="0"/>
          </a:p>
        </p:txBody>
      </p:sp>
      <p:sp>
        <p:nvSpPr>
          <p:cNvPr id="14338" name="2 - Υπότιτλος"/>
          <p:cNvSpPr>
            <a:spLocks noGrp="1"/>
          </p:cNvSpPr>
          <p:nvPr>
            <p:ph type="subTitle" idx="1"/>
          </p:nvPr>
        </p:nvSpPr>
        <p:spPr>
          <a:xfrm>
            <a:off x="468313" y="1628775"/>
            <a:ext cx="4038600" cy="4525963"/>
          </a:xfrm>
        </p:spPr>
        <p:txBody>
          <a:bodyPr/>
          <a:lstStyle/>
          <a:p>
            <a:pPr marL="342900" indent="-342900" algn="l" eaLnBrk="1" hangingPunct="1">
              <a:buFont typeface="Arial" charset="0"/>
              <a:buChar char="•"/>
            </a:pPr>
            <a:endParaRPr lang="el-GR" sz="2800" smtClean="0">
              <a:solidFill>
                <a:srgbClr val="898989"/>
              </a:solidFill>
            </a:endParaRPr>
          </a:p>
          <a:p>
            <a:pPr marL="342900" indent="-342900" algn="l" eaLnBrk="1" hangingPunct="1">
              <a:buFont typeface="Arial" charset="0"/>
              <a:buChar char="•"/>
            </a:pPr>
            <a:r>
              <a:rPr lang="el-GR" sz="2800" smtClean="0">
                <a:solidFill>
                  <a:srgbClr val="E9FF1D"/>
                </a:solidFill>
              </a:rPr>
              <a:t>Μεσοποταμία ονομάστηκε</a:t>
            </a:r>
            <a:r>
              <a:rPr lang="el-GR" sz="2800" smtClean="0">
                <a:solidFill>
                  <a:srgbClr val="002060"/>
                </a:solidFill>
              </a:rPr>
              <a:t> για πρώτη φορά από τους αρχαίους Έλληνες </a:t>
            </a:r>
            <a:r>
              <a:rPr lang="el-GR" sz="2800" smtClean="0">
                <a:solidFill>
                  <a:srgbClr val="E9FF1D"/>
                </a:solidFill>
              </a:rPr>
              <a:t>η χώρα</a:t>
            </a:r>
            <a:r>
              <a:rPr lang="el-GR" sz="2800" smtClean="0">
                <a:solidFill>
                  <a:srgbClr val="002060"/>
                </a:solidFill>
              </a:rPr>
              <a:t> </a:t>
            </a:r>
            <a:r>
              <a:rPr lang="el-GR" sz="2800" smtClean="0">
                <a:solidFill>
                  <a:srgbClr val="E9FF1D"/>
                </a:solidFill>
              </a:rPr>
              <a:t>την οποία διαρρέουν δύο ποταμοί ο Τίγρης και ο Ευφράτης</a:t>
            </a:r>
            <a:r>
              <a:rPr lang="el-GR" sz="2800" smtClean="0">
                <a:solidFill>
                  <a:srgbClr val="E9FF1D"/>
                </a:solidFill>
                <a:latin typeface="Arial" charset="0"/>
              </a:rPr>
              <a:t>.</a:t>
            </a:r>
          </a:p>
        </p:txBody>
      </p:sp>
      <p:sp>
        <p:nvSpPr>
          <p:cNvPr id="14339" name="Rectangle 4"/>
          <p:cNvSpPr>
            <a:spLocks noGrp="1"/>
          </p:cNvSpPr>
          <p:nvPr>
            <p:ph sz="half" idx="4294967295"/>
          </p:nvPr>
        </p:nvSpPr>
        <p:spPr>
          <a:xfrm>
            <a:off x="4643438" y="1628775"/>
            <a:ext cx="4038600" cy="4525963"/>
          </a:xfrm>
        </p:spPr>
        <p:txBody>
          <a:bodyPr/>
          <a:lstStyle/>
          <a:p>
            <a:pPr eaLnBrk="1" hangingPunct="1"/>
            <a:endParaRPr lang="el-GR" sz="2800" smtClean="0"/>
          </a:p>
        </p:txBody>
      </p:sp>
      <p:pic>
        <p:nvPicPr>
          <p:cNvPr id="14340" name="Picture 6" descr="ANd9GcRTWI-0azAIAaq7waZWlnHR5F_4YfN18TfF8aQ9ArF99oFmjXlQ"/>
          <p:cNvPicPr>
            <a:picLocks noChangeAspect="1" noChangeArrowheads="1"/>
          </p:cNvPicPr>
          <p:nvPr/>
        </p:nvPicPr>
        <p:blipFill>
          <a:blip r:embed="rId2"/>
          <a:srcRect/>
          <a:stretch>
            <a:fillRect/>
          </a:stretch>
        </p:blipFill>
        <p:spPr bwMode="auto">
          <a:xfrm>
            <a:off x="4643438" y="1557338"/>
            <a:ext cx="4032250" cy="4608512"/>
          </a:xfrm>
          <a:prstGeom prst="rect">
            <a:avLst/>
          </a:prstGeom>
          <a:noFill/>
          <a:ln w="9525">
            <a:noFill/>
            <a:miter lim="800000"/>
            <a:headEnd/>
            <a:tailEnd/>
          </a:ln>
        </p:spPr>
      </p:pic>
    </p:spTree>
  </p:cSld>
  <p:clrMapOvr>
    <a:masterClrMapping/>
  </p:clrMapOvr>
  <p:transition>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dirty="0"/>
              <a:t>ΣΟΥΜΕΡΙΟΙ</a:t>
            </a:r>
            <a:br>
              <a:rPr lang="el-GR" dirty="0"/>
            </a:br>
            <a:endParaRPr lang="el-GR" dirty="0"/>
          </a:p>
        </p:txBody>
      </p:sp>
      <p:sp>
        <p:nvSpPr>
          <p:cNvPr id="15362" name="Rectangle 4"/>
          <p:cNvSpPr>
            <a:spLocks noGrp="1"/>
          </p:cNvSpPr>
          <p:nvPr>
            <p:ph type="body" sz="half" idx="4294967295"/>
          </p:nvPr>
        </p:nvSpPr>
        <p:spPr>
          <a:xfrm>
            <a:off x="457200" y="765175"/>
            <a:ext cx="5051425" cy="5360988"/>
          </a:xfrm>
        </p:spPr>
        <p:txBody>
          <a:bodyPr/>
          <a:lstStyle/>
          <a:p>
            <a:pPr eaLnBrk="1" hangingPunct="1">
              <a:lnSpc>
                <a:spcPct val="80000"/>
              </a:lnSpc>
            </a:pPr>
            <a:r>
              <a:rPr lang="el-GR" smtClean="0">
                <a:solidFill>
                  <a:srgbClr val="E9FF1D"/>
                </a:solidFill>
              </a:rPr>
              <a:t>Οι Σουμέριοι ήταν αρχαίος ιστορικός λαός</a:t>
            </a:r>
            <a:r>
              <a:rPr lang="el-GR" smtClean="0"/>
              <a:t> </a:t>
            </a:r>
            <a:r>
              <a:rPr lang="el-GR" smtClean="0">
                <a:latin typeface="Arial" charset="0"/>
              </a:rPr>
              <a:t>που </a:t>
            </a:r>
            <a:r>
              <a:rPr lang="el-GR" smtClean="0"/>
              <a:t> </a:t>
            </a:r>
            <a:r>
              <a:rPr lang="el-GR" smtClean="0">
                <a:solidFill>
                  <a:srgbClr val="E9FF1D"/>
                </a:solidFill>
              </a:rPr>
              <a:t>ήκμασ</a:t>
            </a:r>
            <a:r>
              <a:rPr lang="el-GR" smtClean="0">
                <a:solidFill>
                  <a:srgbClr val="E9FF1D"/>
                </a:solidFill>
                <a:latin typeface="Arial" charset="0"/>
              </a:rPr>
              <a:t>ε</a:t>
            </a:r>
            <a:r>
              <a:rPr lang="el-GR" smtClean="0">
                <a:latin typeface="Arial" charset="0"/>
              </a:rPr>
              <a:t> </a:t>
            </a:r>
            <a:r>
              <a:rPr lang="el-GR" smtClean="0"/>
              <a:t> περίπου μεταξύ του </a:t>
            </a:r>
            <a:r>
              <a:rPr lang="el-GR" smtClean="0">
                <a:solidFill>
                  <a:srgbClr val="E9FF1D"/>
                </a:solidFill>
              </a:rPr>
              <a:t>3000 -1500 π..Χ</a:t>
            </a:r>
            <a:r>
              <a:rPr lang="el-GR" smtClean="0"/>
              <a:t>.</a:t>
            </a:r>
            <a:r>
              <a:rPr lang="el-GR" smtClean="0">
                <a:latin typeface="Arial" charset="0"/>
              </a:rPr>
              <a:t> Οι Σουμέριοι θ</a:t>
            </a:r>
            <a:r>
              <a:rPr lang="el-GR" smtClean="0"/>
              <a:t>εωρούνται οι </a:t>
            </a:r>
            <a:r>
              <a:rPr lang="el-GR" smtClean="0">
                <a:solidFill>
                  <a:srgbClr val="E9FF1D"/>
                </a:solidFill>
              </a:rPr>
              <a:t>πρώτοι κάτοικοι</a:t>
            </a:r>
            <a:r>
              <a:rPr lang="el-GR" smtClean="0"/>
              <a:t> του Σουμέρ(ή Σουμερίας), </a:t>
            </a:r>
            <a:r>
              <a:rPr lang="el-GR" smtClean="0">
                <a:solidFill>
                  <a:srgbClr val="E9FF1D"/>
                </a:solidFill>
              </a:rPr>
              <a:t>μιας περιοχής στην νότια Μεσοποταμία</a:t>
            </a:r>
            <a:r>
              <a:rPr lang="el-GR" smtClean="0"/>
              <a:t> που εκτείνεται μεταξύ του Τίγρη,</a:t>
            </a:r>
            <a:r>
              <a:rPr lang="el-GR" smtClean="0">
                <a:latin typeface="Arial" charset="0"/>
              </a:rPr>
              <a:t> </a:t>
            </a:r>
            <a:r>
              <a:rPr lang="el-GR" smtClean="0"/>
              <a:t>του Ευφράτη και του Περσικού κόλπου.</a:t>
            </a:r>
          </a:p>
          <a:p>
            <a:pPr eaLnBrk="1" hangingPunct="1"/>
            <a:endParaRPr lang="el-GR" smtClean="0"/>
          </a:p>
        </p:txBody>
      </p:sp>
      <p:sp>
        <p:nvSpPr>
          <p:cNvPr id="15363" name="2 - Θέση περιεχομένου"/>
          <p:cNvSpPr>
            <a:spLocks noGrp="1"/>
          </p:cNvSpPr>
          <p:nvPr>
            <p:ph idx="1"/>
          </p:nvPr>
        </p:nvSpPr>
        <p:spPr>
          <a:xfrm>
            <a:off x="3635375" y="1600200"/>
            <a:ext cx="5051425" cy="4525963"/>
          </a:xfrm>
        </p:spPr>
        <p:txBody>
          <a:bodyPr/>
          <a:lstStyle/>
          <a:p>
            <a:pPr eaLnBrk="1" hangingPunct="1">
              <a:lnSpc>
                <a:spcPct val="80000"/>
              </a:lnSpc>
            </a:pPr>
            <a:endParaRPr lang="el-GR" sz="2800" smtClean="0"/>
          </a:p>
          <a:p>
            <a:pPr eaLnBrk="1" hangingPunct="1">
              <a:lnSpc>
                <a:spcPct val="80000"/>
              </a:lnSpc>
            </a:pPr>
            <a:endParaRPr lang="el-GR" sz="2800" smtClean="0"/>
          </a:p>
        </p:txBody>
      </p:sp>
      <p:pic>
        <p:nvPicPr>
          <p:cNvPr id="15364" name="Picture 6" descr="220px-Sumer_Dynasty"/>
          <p:cNvPicPr>
            <a:picLocks noChangeAspect="1" noChangeArrowheads="1"/>
          </p:cNvPicPr>
          <p:nvPr/>
        </p:nvPicPr>
        <p:blipFill>
          <a:blip r:embed="rId2"/>
          <a:srcRect/>
          <a:stretch>
            <a:fillRect/>
          </a:stretch>
        </p:blipFill>
        <p:spPr bwMode="auto">
          <a:xfrm>
            <a:off x="5724525" y="765175"/>
            <a:ext cx="3419475" cy="4895850"/>
          </a:xfrm>
          <a:prstGeom prst="rect">
            <a:avLst/>
          </a:prstGeom>
          <a:noFill/>
          <a:ln w="9525">
            <a:noFill/>
            <a:miter lim="800000"/>
            <a:headEnd/>
            <a:tailEnd/>
          </a:ln>
        </p:spPr>
      </p:pic>
    </p:spTree>
  </p:cSld>
  <p:clrMapOvr>
    <a:masterClrMapping/>
  </p:clrMapOvr>
  <p:transition>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4"/>
          <p:cNvSpPr>
            <a:spLocks noChangeArrowheads="1"/>
          </p:cNvSpPr>
          <p:nvPr/>
        </p:nvSpPr>
        <p:spPr bwMode="auto">
          <a:xfrm>
            <a:off x="468313" y="381000"/>
            <a:ext cx="8064500" cy="6223000"/>
          </a:xfrm>
          <a:prstGeom prst="rect">
            <a:avLst/>
          </a:prstGeom>
          <a:noFill/>
          <a:ln w="9525">
            <a:noFill/>
            <a:miter lim="800000"/>
            <a:headEnd/>
            <a:tailEnd/>
          </a:ln>
        </p:spPr>
        <p:txBody>
          <a:bodyPr>
            <a:spAutoFit/>
          </a:bodyPr>
          <a:lstStyle/>
          <a:p>
            <a:r>
              <a:rPr lang="el-GR" sz="2200" b="1"/>
              <a:t>ΠΟΛΙΤΙΚΗ</a:t>
            </a:r>
          </a:p>
          <a:p>
            <a:r>
              <a:rPr lang="el-GR" sz="2200"/>
              <a:t>Σημαντική </a:t>
            </a:r>
            <a:r>
              <a:rPr lang="el-GR" sz="2200">
                <a:solidFill>
                  <a:srgbClr val="E9FF1D"/>
                </a:solidFill>
              </a:rPr>
              <a:t>πολιτική οντότητα στους Σουμέριους ήταν οι πόλεις κράτη</a:t>
            </a:r>
            <a:r>
              <a:rPr lang="el-GR" sz="2200"/>
              <a:t>, οι οποίες είχαν εσωτερική ανεξαρτησία.</a:t>
            </a:r>
          </a:p>
          <a:p>
            <a:endParaRPr lang="el-GR" sz="2200"/>
          </a:p>
          <a:p>
            <a:r>
              <a:rPr lang="el-GR" sz="2200" b="1"/>
              <a:t>ΘΡΗΣΚΕΙΑ</a:t>
            </a:r>
          </a:p>
          <a:p>
            <a:r>
              <a:rPr lang="el-GR" sz="2200">
                <a:solidFill>
                  <a:srgbClr val="E9FF1D"/>
                </a:solidFill>
              </a:rPr>
              <a:t>Σχεδόν κάθε πόλη-κράτος είχε τον δικό της προστάτη-θεό</a:t>
            </a:r>
            <a:r>
              <a:rPr lang="el-GR" sz="2200"/>
              <a:t>.</a:t>
            </a:r>
          </a:p>
          <a:p>
            <a:r>
              <a:rPr lang="el-GR" sz="2200"/>
              <a:t>Συγκεκριμένα:</a:t>
            </a:r>
          </a:p>
          <a:p>
            <a:r>
              <a:rPr lang="el-GR" sz="2200"/>
              <a:t>-</a:t>
            </a:r>
            <a:r>
              <a:rPr lang="el-GR" sz="2200">
                <a:solidFill>
                  <a:srgbClr val="E9FF1D"/>
                </a:solidFill>
              </a:rPr>
              <a:t>ο Ανού</a:t>
            </a:r>
            <a:r>
              <a:rPr lang="el-GR" sz="2200"/>
              <a:t> προστάτευε την πόλη Ουρούκ.</a:t>
            </a:r>
          </a:p>
          <a:p>
            <a:r>
              <a:rPr lang="el-GR" sz="2200"/>
              <a:t>-ο </a:t>
            </a:r>
            <a:r>
              <a:rPr lang="el-GR" sz="2200">
                <a:solidFill>
                  <a:srgbClr val="E9FF1D"/>
                </a:solidFill>
              </a:rPr>
              <a:t>Νινουρτά</a:t>
            </a:r>
            <a:r>
              <a:rPr lang="el-GR" sz="2200"/>
              <a:t> τη Νιπούρ.</a:t>
            </a:r>
          </a:p>
          <a:p>
            <a:r>
              <a:rPr lang="el-GR" sz="2200"/>
              <a:t>-ο </a:t>
            </a:r>
            <a:r>
              <a:rPr lang="el-GR" sz="2200">
                <a:solidFill>
                  <a:srgbClr val="E9FF1D"/>
                </a:solidFill>
              </a:rPr>
              <a:t>Ένκι </a:t>
            </a:r>
            <a:r>
              <a:rPr lang="el-GR" sz="2200"/>
              <a:t>την Εριντού.</a:t>
            </a:r>
          </a:p>
          <a:p>
            <a:r>
              <a:rPr lang="el-GR" sz="2200"/>
              <a:t>-ο </a:t>
            </a:r>
            <a:r>
              <a:rPr lang="el-GR" sz="2200">
                <a:solidFill>
                  <a:srgbClr val="E9FF1D"/>
                </a:solidFill>
              </a:rPr>
              <a:t>Νάνα</a:t>
            </a:r>
            <a:r>
              <a:rPr lang="el-GR" sz="2200"/>
              <a:t> λατρευόταν στην Ούρ και Χαράν.</a:t>
            </a:r>
          </a:p>
          <a:p>
            <a:endParaRPr lang="el-GR" sz="2200"/>
          </a:p>
          <a:p>
            <a:r>
              <a:rPr lang="el-GR" sz="2200"/>
              <a:t>Ένα από τα </a:t>
            </a:r>
            <a:r>
              <a:rPr lang="el-GR" sz="2200">
                <a:solidFill>
                  <a:srgbClr val="E9FF1D"/>
                </a:solidFill>
              </a:rPr>
              <a:t>λαμπρότερα οικοδομήματα των Σουμερίων ήταν και τα ζιγκουράτ</a:t>
            </a:r>
            <a:r>
              <a:rPr lang="el-GR" sz="2200"/>
              <a:t>.</a:t>
            </a:r>
          </a:p>
          <a:p>
            <a:r>
              <a:rPr lang="el-GR" sz="2200"/>
              <a:t>Τα ζιγκουράτ είναι </a:t>
            </a:r>
            <a:r>
              <a:rPr lang="el-GR" sz="2200">
                <a:solidFill>
                  <a:srgbClr val="E9FF1D"/>
                </a:solidFill>
              </a:rPr>
              <a:t>θρησκευτικά κτίρια</a:t>
            </a:r>
            <a:r>
              <a:rPr lang="el-GR" sz="2200"/>
              <a:t> της Μεσοποταμίας </a:t>
            </a:r>
            <a:r>
              <a:rPr lang="el-GR" sz="2200">
                <a:solidFill>
                  <a:srgbClr val="E9FF1D"/>
                </a:solidFill>
              </a:rPr>
              <a:t>σε βαθμίδες</a:t>
            </a:r>
            <a:r>
              <a:rPr lang="el-GR" sz="2200"/>
              <a:t>, αποτελούμενα από πολλαπλές πεζούλες </a:t>
            </a:r>
            <a:r>
              <a:rPr lang="el-GR" sz="2200">
                <a:solidFill>
                  <a:srgbClr val="E9FF1D"/>
                </a:solidFill>
              </a:rPr>
              <a:t>με ναό στην κορυφή. </a:t>
            </a:r>
          </a:p>
          <a:p>
            <a:pPr>
              <a:lnSpc>
                <a:spcPct val="80000"/>
              </a:lnSpc>
              <a:spcBef>
                <a:spcPct val="50000"/>
              </a:spcBef>
              <a:buFont typeface="Arial" charset="0"/>
              <a:buNone/>
            </a:pPr>
            <a:endParaRPr lang="el-GR" sz="2200">
              <a:solidFill>
                <a:srgbClr val="E9FF1D"/>
              </a:solidFill>
              <a:latin typeface="Calibri" pitchFamily="34" charset="0"/>
            </a:endParaRPr>
          </a:p>
        </p:txBody>
      </p:sp>
    </p:spTree>
  </p:cSld>
  <p:clrMapOvr>
    <a:masterClrMapping/>
  </p:clrMapOvr>
  <p:transition>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4 - Τίτλος"/>
          <p:cNvSpPr>
            <a:spLocks noGrp="1"/>
          </p:cNvSpPr>
          <p:nvPr>
            <p:ph type="title"/>
          </p:nvPr>
        </p:nvSpPr>
        <p:spPr/>
        <p:txBody>
          <a:bodyPr/>
          <a:lstStyle/>
          <a:p>
            <a:pPr eaLnBrk="1" hangingPunct="1"/>
            <a:endParaRPr lang="el-GR" sz="1800" smtClean="0"/>
          </a:p>
        </p:txBody>
      </p:sp>
      <p:pic>
        <p:nvPicPr>
          <p:cNvPr id="17410" name="3 - Θέση περιεχομένου" descr="Ziggur9.jpg"/>
          <p:cNvPicPr>
            <a:picLocks noGrp="1" noChangeAspect="1"/>
          </p:cNvPicPr>
          <p:nvPr>
            <p:ph type="pic" idx="1"/>
          </p:nvPr>
        </p:nvPicPr>
        <p:blipFill>
          <a:blip r:embed="rId2"/>
          <a:srcRect l="438" r="438"/>
          <a:stretch>
            <a:fillRect/>
          </a:stretch>
        </p:blipFill>
        <p:spPr>
          <a:xfrm>
            <a:off x="684213" y="620713"/>
            <a:ext cx="7775575" cy="4752975"/>
          </a:xfrm>
        </p:spPr>
      </p:pic>
      <p:sp>
        <p:nvSpPr>
          <p:cNvPr id="17411" name="5 - Θέση κειμένου"/>
          <p:cNvSpPr>
            <a:spLocks noGrp="1"/>
          </p:cNvSpPr>
          <p:nvPr>
            <p:ph type="body" sz="half" idx="2"/>
          </p:nvPr>
        </p:nvSpPr>
        <p:spPr/>
        <p:txBody>
          <a:bodyPr/>
          <a:lstStyle/>
          <a:p>
            <a:pPr eaLnBrk="1" hangingPunct="1"/>
            <a:r>
              <a:rPr lang="el-GR" sz="2000" b="1" smtClean="0"/>
              <a:t>Στην εικόνα βλέπουμε την αρχιτεκτονική εξωτερική μορφή ενός ζιγκουράτ</a:t>
            </a:r>
            <a:r>
              <a:rPr lang="el-GR" sz="2000" b="1" smtClean="0">
                <a:latin typeface="Arial" charset="0"/>
              </a:rPr>
              <a:t>.</a:t>
            </a:r>
          </a:p>
        </p:txBody>
      </p:sp>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6 - Τίτλος"/>
          <p:cNvSpPr>
            <a:spLocks noGrp="1"/>
          </p:cNvSpPr>
          <p:nvPr>
            <p:ph type="title"/>
          </p:nvPr>
        </p:nvSpPr>
        <p:spPr/>
        <p:txBody>
          <a:bodyPr/>
          <a:lstStyle/>
          <a:p>
            <a:pPr eaLnBrk="1" hangingPunct="1"/>
            <a:endParaRPr lang="el-GR" smtClean="0"/>
          </a:p>
        </p:txBody>
      </p:sp>
      <p:sp>
        <p:nvSpPr>
          <p:cNvPr id="18434" name="7 - Θέση κειμένου"/>
          <p:cNvSpPr>
            <a:spLocks noGrp="1"/>
          </p:cNvSpPr>
          <p:nvPr>
            <p:ph type="body" idx="1"/>
          </p:nvPr>
        </p:nvSpPr>
        <p:spPr>
          <a:xfrm>
            <a:off x="395288" y="404813"/>
            <a:ext cx="4256087" cy="1143000"/>
          </a:xfrm>
        </p:spPr>
        <p:txBody>
          <a:bodyPr/>
          <a:lstStyle/>
          <a:p>
            <a:pPr eaLnBrk="1" hangingPunct="1">
              <a:lnSpc>
                <a:spcPct val="80000"/>
              </a:lnSpc>
            </a:pPr>
            <a:r>
              <a:rPr lang="el-GR" sz="1800" smtClean="0"/>
              <a:t>Στην εικόνα βλέπουμε ανάγλυφες μορφές που απεικονίζουν τον άνθρωπο σε καθημερινές σκηνές</a:t>
            </a:r>
          </a:p>
        </p:txBody>
      </p:sp>
      <p:pic>
        <p:nvPicPr>
          <p:cNvPr id="18435" name="11 - Θέση περιεχομένου" descr="2-ec33b5e38b.jpg"/>
          <p:cNvPicPr>
            <a:picLocks noGrp="1" noChangeAspect="1"/>
          </p:cNvPicPr>
          <p:nvPr>
            <p:ph sz="half" idx="2"/>
          </p:nvPr>
        </p:nvPicPr>
        <p:blipFill>
          <a:blip r:embed="rId2"/>
          <a:srcRect/>
          <a:stretch>
            <a:fillRect/>
          </a:stretch>
        </p:blipFill>
        <p:spPr>
          <a:xfrm>
            <a:off x="1042988" y="1773238"/>
            <a:ext cx="2797175" cy="3951287"/>
          </a:xfrm>
        </p:spPr>
      </p:pic>
      <p:sp>
        <p:nvSpPr>
          <p:cNvPr id="18436" name="9 - Θέση κειμένου"/>
          <p:cNvSpPr>
            <a:spLocks noGrp="1"/>
          </p:cNvSpPr>
          <p:nvPr>
            <p:ph type="body" sz="quarter" idx="3"/>
          </p:nvPr>
        </p:nvSpPr>
        <p:spPr>
          <a:xfrm>
            <a:off x="4932363" y="836613"/>
            <a:ext cx="4041775" cy="639762"/>
          </a:xfrm>
        </p:spPr>
        <p:txBody>
          <a:bodyPr/>
          <a:lstStyle/>
          <a:p>
            <a:pPr eaLnBrk="1" hangingPunct="1"/>
            <a:r>
              <a:rPr lang="el-GR" sz="2000" smtClean="0"/>
              <a:t>Αρχαία Σουμεριακά αγάλματα</a:t>
            </a:r>
          </a:p>
        </p:txBody>
      </p:sp>
      <p:pic>
        <p:nvPicPr>
          <p:cNvPr id="18437" name="12 - Θέση περιεχομένου" descr="7-46b367f3c9.jpg"/>
          <p:cNvPicPr>
            <a:picLocks noGrp="1" noChangeAspect="1"/>
          </p:cNvPicPr>
          <p:nvPr>
            <p:ph sz="quarter" idx="4"/>
          </p:nvPr>
        </p:nvPicPr>
        <p:blipFill>
          <a:blip r:embed="rId3"/>
          <a:srcRect/>
          <a:stretch>
            <a:fillRect/>
          </a:stretch>
        </p:blipFill>
        <p:spPr>
          <a:xfrm>
            <a:off x="4932363" y="1916113"/>
            <a:ext cx="3373437" cy="4321175"/>
          </a:xfrm>
        </p:spPr>
      </p:pic>
    </p:spTree>
  </p:cSld>
  <p:clrMapOvr>
    <a:masterClrMapping/>
  </p:clrMapOvr>
  <p:transition>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 Τίτλος"/>
          <p:cNvSpPr>
            <a:spLocks noGrp="1"/>
          </p:cNvSpPr>
          <p:nvPr>
            <p:ph type="title"/>
          </p:nvPr>
        </p:nvSpPr>
        <p:spPr/>
        <p:txBody>
          <a:bodyPr/>
          <a:lstStyle/>
          <a:p>
            <a:pPr eaLnBrk="1" hangingPunct="1"/>
            <a:r>
              <a:rPr lang="el-GR" sz="4000" b="1" smtClean="0"/>
              <a:t>ΑΚΚΑΔΙΟΙ</a:t>
            </a:r>
            <a:br>
              <a:rPr lang="el-GR" sz="4000" b="1" smtClean="0"/>
            </a:br>
            <a:endParaRPr lang="el-GR" sz="4000" b="1" smtClean="0"/>
          </a:p>
        </p:txBody>
      </p:sp>
      <p:sp>
        <p:nvSpPr>
          <p:cNvPr id="19458" name="6 - Θέση περιεχομένου"/>
          <p:cNvSpPr>
            <a:spLocks noGrp="1"/>
          </p:cNvSpPr>
          <p:nvPr>
            <p:ph sz="half" idx="1"/>
          </p:nvPr>
        </p:nvSpPr>
        <p:spPr>
          <a:xfrm>
            <a:off x="457200" y="1600200"/>
            <a:ext cx="4038600" cy="4525963"/>
          </a:xfrm>
        </p:spPr>
        <p:txBody>
          <a:bodyPr/>
          <a:lstStyle/>
          <a:p>
            <a:pPr eaLnBrk="1" hangingPunct="1"/>
            <a:r>
              <a:rPr lang="el-GR" sz="2400" smtClean="0">
                <a:solidFill>
                  <a:srgbClr val="E9FF1D"/>
                </a:solidFill>
              </a:rPr>
              <a:t>Οι Ακκάδιοι ήταν αρχαίος Βιβλικός λαός</a:t>
            </a:r>
            <a:r>
              <a:rPr lang="el-GR" sz="2400" smtClean="0"/>
              <a:t>.</a:t>
            </a:r>
            <a:r>
              <a:rPr lang="el-GR" sz="2400" smtClean="0">
                <a:latin typeface="Arial" charset="0"/>
              </a:rPr>
              <a:t> </a:t>
            </a:r>
            <a:r>
              <a:rPr lang="el-GR" sz="2400" smtClean="0"/>
              <a:t>Ήταν </a:t>
            </a:r>
            <a:r>
              <a:rPr lang="el-GR" sz="2400" smtClean="0">
                <a:solidFill>
                  <a:srgbClr val="E9FF1D"/>
                </a:solidFill>
              </a:rPr>
              <a:t>β</a:t>
            </a:r>
            <a:r>
              <a:rPr lang="el-GR" sz="2400" smtClean="0">
                <a:solidFill>
                  <a:srgbClr val="E9FF1D"/>
                </a:solidFill>
                <a:latin typeface="Arial" charset="0"/>
              </a:rPr>
              <a:t>ό</a:t>
            </a:r>
            <a:r>
              <a:rPr lang="el-GR" sz="2400" smtClean="0">
                <a:solidFill>
                  <a:srgbClr val="E9FF1D"/>
                </a:solidFill>
              </a:rPr>
              <a:t>ρειοι γείτονες των Σουμερίων</a:t>
            </a:r>
            <a:r>
              <a:rPr lang="el-GR" sz="2400" smtClean="0"/>
              <a:t> στην Μεσοποταμία κατά </a:t>
            </a:r>
            <a:r>
              <a:rPr lang="el-GR" sz="2400" smtClean="0">
                <a:solidFill>
                  <a:srgbClr val="E9FF1D"/>
                </a:solidFill>
              </a:rPr>
              <a:t>την 3</a:t>
            </a:r>
            <a:r>
              <a:rPr lang="el-GR" sz="2400" baseline="30000" smtClean="0">
                <a:solidFill>
                  <a:srgbClr val="E9FF1D"/>
                </a:solidFill>
              </a:rPr>
              <a:t>η</a:t>
            </a:r>
            <a:r>
              <a:rPr lang="el-GR" sz="2400" smtClean="0">
                <a:solidFill>
                  <a:srgbClr val="E9FF1D"/>
                </a:solidFill>
              </a:rPr>
              <a:t> χιλιετία  </a:t>
            </a:r>
            <a:r>
              <a:rPr lang="el-GR" sz="2400" smtClean="0">
                <a:solidFill>
                  <a:srgbClr val="E9FF1D"/>
                </a:solidFill>
                <a:latin typeface="Arial" charset="0"/>
              </a:rPr>
              <a:t>π.Χ</a:t>
            </a:r>
            <a:r>
              <a:rPr lang="el-GR" sz="2400" smtClean="0"/>
              <a:t>.  Ο Σαργών ιδρυτής της Ακκαδικής δυναστείας, αφού υποτάσσει το βασιλέα της Ουρούκ, επεκτείνει την κυριαρχία του σε ολόκληρη την Κάτω Μεσοποταμία μέχρι το Ντιλμούν.</a:t>
            </a:r>
          </a:p>
        </p:txBody>
      </p:sp>
      <p:sp>
        <p:nvSpPr>
          <p:cNvPr id="19459" name="Rectangle 6"/>
          <p:cNvSpPr>
            <a:spLocks noGrp="1"/>
          </p:cNvSpPr>
          <p:nvPr>
            <p:ph type="body" sz="half" idx="4294967295"/>
          </p:nvPr>
        </p:nvSpPr>
        <p:spPr>
          <a:xfrm>
            <a:off x="4648200" y="1600200"/>
            <a:ext cx="4038600" cy="4525963"/>
          </a:xfrm>
        </p:spPr>
        <p:txBody>
          <a:bodyPr/>
          <a:lstStyle/>
          <a:p>
            <a:pPr eaLnBrk="1" hangingPunct="1"/>
            <a:endParaRPr lang="el-GR" sz="2800" smtClean="0"/>
          </a:p>
        </p:txBody>
      </p:sp>
      <p:pic>
        <p:nvPicPr>
          <p:cNvPr id="19460" name="Picture 8" descr="Akkad"/>
          <p:cNvPicPr>
            <a:picLocks noChangeAspect="1" noChangeArrowheads="1"/>
          </p:cNvPicPr>
          <p:nvPr/>
        </p:nvPicPr>
        <p:blipFill>
          <a:blip r:embed="rId2"/>
          <a:srcRect/>
          <a:stretch>
            <a:fillRect/>
          </a:stretch>
        </p:blipFill>
        <p:spPr bwMode="auto">
          <a:xfrm>
            <a:off x="4716463" y="1628775"/>
            <a:ext cx="3810000" cy="4464050"/>
          </a:xfrm>
          <a:prstGeom prst="rect">
            <a:avLst/>
          </a:prstGeom>
          <a:noFill/>
          <a:ln w="9525">
            <a:noFill/>
            <a:miter lim="800000"/>
            <a:headEnd/>
            <a:tailEnd/>
          </a:ln>
        </p:spPr>
      </p:pic>
    </p:spTree>
  </p:cSld>
  <p:clrMapOvr>
    <a:masterClrMapping/>
  </p:clrMapOvr>
  <p:transition>
    <p:comb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1 - Τίτλος"/>
          <p:cNvSpPr>
            <a:spLocks noGrp="1"/>
          </p:cNvSpPr>
          <p:nvPr>
            <p:ph type="title"/>
          </p:nvPr>
        </p:nvSpPr>
        <p:spPr/>
        <p:txBody>
          <a:bodyPr/>
          <a:lstStyle/>
          <a:p>
            <a:pPr eaLnBrk="1" hangingPunct="1"/>
            <a:endParaRPr lang="el-GR" sz="1600" smtClean="0"/>
          </a:p>
        </p:txBody>
      </p:sp>
      <p:sp>
        <p:nvSpPr>
          <p:cNvPr id="5" name="4 - Θέση κειμένου"/>
          <p:cNvSpPr>
            <a:spLocks noGrp="1"/>
          </p:cNvSpPr>
          <p:nvPr>
            <p:ph type="body" idx="1"/>
          </p:nvPr>
        </p:nvSpPr>
        <p:spPr>
          <a:xfrm>
            <a:off x="395288" y="765175"/>
            <a:ext cx="4040187" cy="719138"/>
          </a:xfrm>
        </p:spPr>
        <p:txBody>
          <a:bodyPr rtlCol="0">
            <a:normAutofit fontScale="70000" lnSpcReduction="20000"/>
          </a:bodyPr>
          <a:lstStyle/>
          <a:p>
            <a:pPr eaLnBrk="1" fontAlgn="auto" hangingPunct="1">
              <a:spcAft>
                <a:spcPts val="0"/>
              </a:spcAft>
              <a:buFont typeface="Arial" pitchFamily="34" charset="0"/>
              <a:buNone/>
              <a:defRPr/>
            </a:pPr>
            <a:r>
              <a:rPr lang="el-GR" dirty="0" smtClean="0"/>
              <a:t>Αρχαία  </a:t>
            </a:r>
            <a:r>
              <a:rPr lang="el-GR" dirty="0" err="1" smtClean="0"/>
              <a:t>Ακκαδική</a:t>
            </a:r>
            <a:r>
              <a:rPr lang="el-GR" dirty="0" smtClean="0"/>
              <a:t>  πλάκα  με χαραγμένα σύμβολα που πιθανόν αντιστοιχούν στη σφηνοειδή γραφή </a:t>
            </a:r>
            <a:endParaRPr lang="el-GR" dirty="0"/>
          </a:p>
        </p:txBody>
      </p:sp>
      <p:pic>
        <p:nvPicPr>
          <p:cNvPr id="20483" name="3 - Θέση περιεχομένου" descr="img1_9.jpg"/>
          <p:cNvPicPr>
            <a:picLocks noGrp="1" noChangeAspect="1"/>
          </p:cNvPicPr>
          <p:nvPr>
            <p:ph sz="half" idx="2"/>
          </p:nvPr>
        </p:nvPicPr>
        <p:blipFill>
          <a:blip r:embed="rId2"/>
          <a:srcRect/>
          <a:stretch>
            <a:fillRect/>
          </a:stretch>
        </p:blipFill>
        <p:spPr>
          <a:xfrm>
            <a:off x="395288" y="1773238"/>
            <a:ext cx="4195762" cy="3887787"/>
          </a:xfrm>
        </p:spPr>
      </p:pic>
      <p:sp>
        <p:nvSpPr>
          <p:cNvPr id="20484" name="5 - Θέση κειμένου"/>
          <p:cNvSpPr>
            <a:spLocks noGrp="1"/>
          </p:cNvSpPr>
          <p:nvPr>
            <p:ph type="body" sz="quarter" idx="3"/>
          </p:nvPr>
        </p:nvSpPr>
        <p:spPr>
          <a:xfrm>
            <a:off x="4932363" y="692150"/>
            <a:ext cx="4041775" cy="639763"/>
          </a:xfrm>
        </p:spPr>
        <p:txBody>
          <a:bodyPr/>
          <a:lstStyle/>
          <a:p>
            <a:pPr eaLnBrk="1" hangingPunct="1"/>
            <a:r>
              <a:rPr lang="el-GR" sz="2000" smtClean="0"/>
              <a:t>Αρχαίοι Ακκάδιοι πολεμιστές</a:t>
            </a:r>
          </a:p>
        </p:txBody>
      </p:sp>
      <p:pic>
        <p:nvPicPr>
          <p:cNvPr id="20485" name="7 - Θέση περιεχομένου" descr="img1_10.jpg"/>
          <p:cNvPicPr>
            <a:picLocks noGrp="1" noChangeAspect="1"/>
          </p:cNvPicPr>
          <p:nvPr>
            <p:ph sz="quarter" idx="4"/>
          </p:nvPr>
        </p:nvPicPr>
        <p:blipFill>
          <a:blip r:embed="rId3"/>
          <a:srcRect/>
          <a:stretch>
            <a:fillRect/>
          </a:stretch>
        </p:blipFill>
        <p:spPr>
          <a:xfrm>
            <a:off x="4787900" y="1773238"/>
            <a:ext cx="3908425" cy="3951287"/>
          </a:xfrm>
        </p:spPr>
      </p:pic>
    </p:spTree>
  </p:cSld>
  <p:clrMapOvr>
    <a:masterClrMapping/>
  </p:clrMapOvr>
  <p:transition>
    <p:comb dir="vert"/>
  </p:transition>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TotalTime>
  <Words>827</Words>
  <Application>Microsoft Office PowerPoint</Application>
  <PresentationFormat>Προβολή στην οθόνη (4:3)</PresentationFormat>
  <Paragraphs>59</Paragraphs>
  <Slides>21</Slides>
  <Notes>0</Notes>
  <HiddenSlides>0</HiddenSlides>
  <MMClips>0</MMClips>
  <ScaleCrop>false</ScaleCrop>
  <HeadingPairs>
    <vt:vector size="6" baseType="variant">
      <vt:variant>
        <vt:lpstr>Γραμματοσειρές που χρησιμοποιούνται</vt:lpstr>
      </vt:variant>
      <vt:variant>
        <vt:i4>3</vt:i4>
      </vt:variant>
      <vt:variant>
        <vt:lpstr>Πρότυπο σχεδίασης</vt:lpstr>
      </vt:variant>
      <vt:variant>
        <vt:i4>1</vt:i4>
      </vt:variant>
      <vt:variant>
        <vt:lpstr>Τίτλοι διαφανειών</vt:lpstr>
      </vt:variant>
      <vt:variant>
        <vt:i4>21</vt:i4>
      </vt:variant>
    </vt:vector>
  </HeadingPairs>
  <TitlesOfParts>
    <vt:vector size="25" baseType="lpstr">
      <vt:lpstr>Arial</vt:lpstr>
      <vt:lpstr>Calibri</vt:lpstr>
      <vt:lpstr>Book Antiqua</vt:lpstr>
      <vt:lpstr>Θέμα του Office</vt:lpstr>
      <vt:lpstr>ΑΡΧΑΙΟΙ ΠΟΛΙΤΙΣΜΟΙ</vt:lpstr>
      <vt:lpstr>PROJECT «ΑΡΧΑΙΟΙ ΠΟΛΙΤΙΣΜΟΙ»</vt:lpstr>
      <vt:lpstr> ΜΕΣΟΠΟΤΑΜΙΑ . </vt:lpstr>
      <vt:lpstr>ΣΟΥΜΕΡΙΟΙ </vt:lpstr>
      <vt:lpstr>Διαφάνεια 5</vt:lpstr>
      <vt:lpstr>Διαφάνεια 6</vt:lpstr>
      <vt:lpstr>Διαφάνεια 7</vt:lpstr>
      <vt:lpstr>ΑΚΚΑΔΙΟΙ </vt:lpstr>
      <vt:lpstr>Διαφάνεια 9</vt:lpstr>
      <vt:lpstr>ΑΣΣΥΡΙΟΙ </vt:lpstr>
      <vt:lpstr>ΒΑΒΥΛΩΝΙΟΙ </vt:lpstr>
      <vt:lpstr>Ένα από τα επτά θαύματα του κόσμου είναι οι κρεμαστοί  κήποι της Βαβυλώνας </vt:lpstr>
      <vt:lpstr>Η αναπαράσταση των κρεμαστών κήπων της Βαβυλώνας</vt:lpstr>
      <vt:lpstr>Ένα από τα σημαντικότερα αρχαιολογικά ευρήματα στην περιοχή της Βαβυλώνας ήταν το έπος του Γκιλγκαμές</vt:lpstr>
      <vt:lpstr>Γραπτό κείμενο που απεικονίζει το έπος του Γκιλγκαμές</vt:lpstr>
      <vt:lpstr>ΧΑΜΟΥΡΑΜΠΙ </vt:lpstr>
      <vt:lpstr>Πρόσοψη του βασιλιά Χαμουραμπί</vt:lpstr>
      <vt:lpstr>ΝΑΒΟΥΧΟΔΟΝΟΣΩΡ Β’(Ένας επίσης σημαντικός βασιλιάς της Βαβυλώνας) </vt:lpstr>
      <vt:lpstr>Νόμισμα με τον Ναβουχοδονόσωρ B’</vt:lpstr>
      <vt:lpstr> Σημαντικές πόλεις της Μεσοποταμίας</vt:lpstr>
      <vt:lpstr>Διαφάνεια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ΜΕΣΟΠΟΤΑΜΙΑ</dc:title>
  <dc:creator>PC</dc:creator>
  <cp:lastModifiedBy>MARIANNA</cp:lastModifiedBy>
  <cp:revision>19</cp:revision>
  <dcterms:created xsi:type="dcterms:W3CDTF">2012-05-11T11:44:49Z</dcterms:created>
  <dcterms:modified xsi:type="dcterms:W3CDTF">2012-05-15T14:45:00Z</dcterms:modified>
</cp:coreProperties>
</file>