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8" autoAdjust="0"/>
    <p:restoredTop sz="94718" autoAdjust="0"/>
  </p:normalViewPr>
  <p:slideViewPr>
    <p:cSldViewPr>
      <p:cViewPr>
        <p:scale>
          <a:sx n="71" d="100"/>
          <a:sy n="71" d="100"/>
        </p:scale>
        <p:origin x="-486" y="-84"/>
      </p:cViewPr>
      <p:guideLst>
        <p:guide orient="horz" pos="2160"/>
        <p:guide pos="2880"/>
      </p:guideLst>
    </p:cSldViewPr>
  </p:slideViewPr>
  <p:outlineViewPr>
    <p:cViewPr>
      <p:scale>
        <a:sx n="33" d="100"/>
        <a:sy n="33" d="100"/>
      </p:scale>
      <p:origin x="0" y="84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477E2C7-7CC5-400C-9835-BCA9347FC18E}" type="datetimeFigureOut">
              <a:rPr lang="el-GR" smtClean="0"/>
              <a:t>24/4/2012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F9D22F-BC98-432F-8526-2686AA85C64B}" type="slidenum">
              <a:rPr lang="el-GR" smtClean="0"/>
              <a:t>‹#›</a:t>
            </a:fld>
            <a:endParaRPr lang="el-GR"/>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7E2C7-7CC5-400C-9835-BCA9347FC18E}" type="datetimeFigureOut">
              <a:rPr lang="el-GR" smtClean="0"/>
              <a:t>24/4/2012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9D22F-BC98-432F-8526-2686AA85C64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642919"/>
            <a:ext cx="7772400" cy="1285883"/>
          </a:xfrm>
        </p:spPr>
        <p:txBody>
          <a:bodyPr>
            <a:normAutofit fontScale="90000"/>
          </a:bodyPr>
          <a:lstStyle/>
          <a:p>
            <a:r>
              <a:rPr lang="el-GR" dirty="0" smtClean="0">
                <a:solidFill>
                  <a:srgbClr val="7030A0"/>
                </a:solidFill>
              </a:rPr>
              <a:t>ΤΡΕΛΟΙ  ΛΟΓΟΤΕΧΝΕΣ</a:t>
            </a:r>
            <a:br>
              <a:rPr lang="el-GR" dirty="0" smtClean="0">
                <a:solidFill>
                  <a:srgbClr val="7030A0"/>
                </a:solidFill>
              </a:rPr>
            </a:br>
            <a:r>
              <a:rPr lang="el-GR" dirty="0">
                <a:solidFill>
                  <a:srgbClr val="7030A0"/>
                </a:solidFill>
              </a:rPr>
              <a:t/>
            </a:r>
            <a:br>
              <a:rPr lang="el-GR" dirty="0">
                <a:solidFill>
                  <a:srgbClr val="7030A0"/>
                </a:solidFill>
              </a:rPr>
            </a:br>
            <a:r>
              <a:rPr lang="el-GR" dirty="0" smtClean="0">
                <a:solidFill>
                  <a:srgbClr val="7030A0"/>
                </a:solidFill>
              </a:rPr>
              <a:t>Λογοτεχνία – Γλώσσα</a:t>
            </a:r>
            <a:br>
              <a:rPr lang="el-GR" dirty="0" smtClean="0">
                <a:solidFill>
                  <a:srgbClr val="7030A0"/>
                </a:solidFill>
              </a:rPr>
            </a:br>
            <a:endParaRPr lang="el-GR" dirty="0">
              <a:solidFill>
                <a:srgbClr val="7030A0"/>
              </a:solidFill>
            </a:endParaRPr>
          </a:p>
        </p:txBody>
      </p:sp>
      <p:sp>
        <p:nvSpPr>
          <p:cNvPr id="3" name="2 - Υπότιτλος"/>
          <p:cNvSpPr>
            <a:spLocks noGrp="1"/>
          </p:cNvSpPr>
          <p:nvPr>
            <p:ph type="subTitle" idx="1"/>
          </p:nvPr>
        </p:nvSpPr>
        <p:spPr>
          <a:xfrm>
            <a:off x="857224" y="2428868"/>
            <a:ext cx="7215238" cy="4214842"/>
          </a:xfrm>
        </p:spPr>
        <p:txBody>
          <a:bodyPr>
            <a:normAutofit fontScale="92500" lnSpcReduction="10000"/>
          </a:bodyPr>
          <a:lstStyle/>
          <a:p>
            <a:pPr>
              <a:lnSpc>
                <a:spcPct val="120000"/>
              </a:lnSpc>
              <a:buFont typeface="Arial" pitchFamily="34" charset="0"/>
              <a:buChar char="•"/>
            </a:pPr>
            <a:r>
              <a:rPr lang="el-GR" sz="2800" dirty="0" smtClean="0">
                <a:solidFill>
                  <a:srgbClr val="7030A0"/>
                </a:solidFill>
              </a:rPr>
              <a:t>Ονόματα μαθητών </a:t>
            </a:r>
          </a:p>
          <a:p>
            <a:pPr>
              <a:lnSpc>
                <a:spcPct val="120000"/>
              </a:lnSpc>
            </a:pPr>
            <a:r>
              <a:rPr lang="el-GR" sz="2800" dirty="0" smtClean="0">
                <a:solidFill>
                  <a:srgbClr val="7030A0"/>
                </a:solidFill>
              </a:rPr>
              <a:t>Ασλανίδου  Νεκταρία  – Χριστίνα  Α1  </a:t>
            </a:r>
          </a:p>
          <a:p>
            <a:pPr>
              <a:lnSpc>
                <a:spcPct val="120000"/>
              </a:lnSpc>
            </a:pPr>
            <a:r>
              <a:rPr lang="el-GR" sz="2800" dirty="0" smtClean="0">
                <a:solidFill>
                  <a:srgbClr val="7030A0"/>
                </a:solidFill>
              </a:rPr>
              <a:t>Τουλούμη  Αντιγόνη  Α4</a:t>
            </a:r>
          </a:p>
          <a:p>
            <a:pPr>
              <a:lnSpc>
                <a:spcPct val="120000"/>
              </a:lnSpc>
            </a:pPr>
            <a:r>
              <a:rPr lang="el-GR" sz="2800" dirty="0" smtClean="0">
                <a:solidFill>
                  <a:srgbClr val="7030A0"/>
                </a:solidFill>
              </a:rPr>
              <a:t>Αραούζου Βαρδαλάχου  Αθηνά  Α1</a:t>
            </a:r>
          </a:p>
          <a:p>
            <a:pPr>
              <a:lnSpc>
                <a:spcPct val="120000"/>
              </a:lnSpc>
            </a:pPr>
            <a:r>
              <a:rPr lang="el-GR" sz="2800" dirty="0" smtClean="0">
                <a:solidFill>
                  <a:srgbClr val="7030A0"/>
                </a:solidFill>
              </a:rPr>
              <a:t>Νικοδημητροπούλου Λυδία  Α3</a:t>
            </a:r>
          </a:p>
          <a:p>
            <a:pPr>
              <a:lnSpc>
                <a:spcPct val="120000"/>
              </a:lnSpc>
              <a:buFont typeface="Arial" pitchFamily="34" charset="0"/>
              <a:buChar char="•"/>
            </a:pPr>
            <a:r>
              <a:rPr lang="el-GR" sz="2800" dirty="0" smtClean="0">
                <a:solidFill>
                  <a:srgbClr val="7030A0"/>
                </a:solidFill>
              </a:rPr>
              <a:t>Υπεύθυνοι Καθηγητές</a:t>
            </a:r>
          </a:p>
          <a:p>
            <a:pPr>
              <a:lnSpc>
                <a:spcPct val="120000"/>
              </a:lnSpc>
            </a:pPr>
            <a:r>
              <a:rPr lang="el-GR" sz="2800" dirty="0" smtClean="0">
                <a:solidFill>
                  <a:srgbClr val="7030A0"/>
                </a:solidFill>
              </a:rPr>
              <a:t> </a:t>
            </a:r>
          </a:p>
          <a:p>
            <a:pPr>
              <a:lnSpc>
                <a:spcPct val="120000"/>
              </a:lnSpc>
            </a:pPr>
            <a:r>
              <a:rPr lang="el-GR" sz="2800" dirty="0" smtClean="0">
                <a:solidFill>
                  <a:srgbClr val="7030A0"/>
                </a:solidFill>
              </a:rPr>
              <a:t>Ζαραλίκου Ευδοξία   , Παπανικολάου Δημήτρης  </a:t>
            </a:r>
          </a:p>
          <a:p>
            <a:pPr>
              <a:lnSpc>
                <a:spcPct val="120000"/>
              </a:lnSpc>
            </a:pPr>
            <a:endParaRPr lang="el-GR" sz="2800" dirty="0">
              <a:solidFill>
                <a:srgbClr val="7030A0"/>
              </a:solidFill>
            </a:endParaRPr>
          </a:p>
          <a:p>
            <a:pPr>
              <a:lnSpc>
                <a:spcPct val="120000"/>
              </a:lnSpc>
            </a:pPr>
            <a:endParaRPr lang="el-GR" sz="2800" dirty="0">
              <a:solidFill>
                <a:srgbClr val="7030A0"/>
              </a:solidFill>
            </a:endParaRPr>
          </a:p>
        </p:txBody>
      </p:sp>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u="sng" dirty="0" smtClean="0">
                <a:solidFill>
                  <a:srgbClr val="7030A0"/>
                </a:solidFill>
              </a:rPr>
              <a:t>Επεξήγηση θέματος της ερευνητικής μας εργασίας </a:t>
            </a:r>
            <a:endParaRPr lang="el-GR" b="1" i="1" u="sng" dirty="0">
              <a:solidFill>
                <a:srgbClr val="7030A0"/>
              </a:solidFill>
            </a:endParaRPr>
          </a:p>
        </p:txBody>
      </p:sp>
      <p:sp>
        <p:nvSpPr>
          <p:cNvPr id="3" name="2 - Θέση περιεχομένου"/>
          <p:cNvSpPr>
            <a:spLocks noGrp="1"/>
          </p:cNvSpPr>
          <p:nvPr>
            <p:ph idx="1"/>
          </p:nvPr>
        </p:nvSpPr>
        <p:spPr>
          <a:xfrm>
            <a:off x="642910" y="1571612"/>
            <a:ext cx="8229600" cy="4525963"/>
          </a:xfrm>
        </p:spPr>
        <p:txBody>
          <a:bodyPr>
            <a:normAutofit/>
          </a:bodyPr>
          <a:lstStyle/>
          <a:p>
            <a:pPr>
              <a:buNone/>
            </a:pPr>
            <a:r>
              <a:rPr lang="el-GR" sz="1800" dirty="0" smtClean="0">
                <a:solidFill>
                  <a:srgbClr val="7030A0"/>
                </a:solidFill>
                <a:latin typeface="Franklin Gothic Medium" pitchFamily="34" charset="0"/>
              </a:rPr>
              <a:t>Η εργασία  μας  με θέμα   </a:t>
            </a:r>
            <a:r>
              <a:rPr lang="el-GR" sz="2000" b="1" i="1" u="sng" dirty="0" smtClean="0">
                <a:solidFill>
                  <a:srgbClr val="7030A0"/>
                </a:solidFill>
                <a:latin typeface="Franklin Gothic Medium" pitchFamily="34" charset="0"/>
              </a:rPr>
              <a:t>Γλώσσα – Λογοτεχνία   </a:t>
            </a:r>
            <a:r>
              <a:rPr lang="el-GR" sz="1600" dirty="0" smtClean="0">
                <a:solidFill>
                  <a:srgbClr val="7030A0"/>
                </a:solidFill>
                <a:latin typeface="Franklin Gothic Medium" pitchFamily="34" charset="0"/>
              </a:rPr>
              <a:t>μας έλκυσε από την πρώτη στιγμή…  Έτσι η </a:t>
            </a:r>
            <a:r>
              <a:rPr lang="el-GR" sz="2000" dirty="0" smtClean="0">
                <a:solidFill>
                  <a:srgbClr val="7030A0"/>
                </a:solidFill>
                <a:latin typeface="Franklin Gothic Medium" pitchFamily="34" charset="0"/>
              </a:rPr>
              <a:t> </a:t>
            </a:r>
            <a:r>
              <a:rPr lang="el-GR" sz="2000" dirty="0" smtClean="0">
                <a:solidFill>
                  <a:srgbClr val="7030A0"/>
                </a:solidFill>
              </a:rPr>
              <a:t>ομάδα </a:t>
            </a:r>
            <a:r>
              <a:rPr lang="el-GR" sz="2000" dirty="0">
                <a:solidFill>
                  <a:srgbClr val="7030A0"/>
                </a:solidFill>
              </a:rPr>
              <a:t>μας </a:t>
            </a:r>
            <a:r>
              <a:rPr lang="el-GR" sz="2000" dirty="0" smtClean="0">
                <a:solidFill>
                  <a:srgbClr val="7030A0"/>
                </a:solidFill>
              </a:rPr>
              <a:t>ασχολήθηκε  </a:t>
            </a:r>
            <a:r>
              <a:rPr lang="el-GR" sz="2000" dirty="0">
                <a:solidFill>
                  <a:srgbClr val="7030A0"/>
                </a:solidFill>
              </a:rPr>
              <a:t>με την μελέτη ερωτήσεων που απασχολούν την λογοτεχνία και την γλώσσα καθώς ερευνάμε και τους λόγους για τους οποίους κάποιος μπορεί να ενδιαφέρεται για αυτά τα μαθήματα που του προσφέρουν αρχικά απαραίτητες γνώσεις και ύστερα με την μελέτη ενός εξωσχολικού βιβλίου διασκέδαση. Για τις ερωτήσεις κλειστού τύπου που έπρεπε να βρούμε, ψάξαμε σε βιβλία λογοτεχνικά, κυρίως του Καβάφη οποίος ήταν για αρκετό χρονικό διάστημα το κέντρο της αναζήτησής μας. Ψάξαμε ακόμα σε λεξικά κυρίως για την γλώσσα, σε σχολικά βιβλία αρχαίων κειμένων και σε βιβλία της βιβλιοθήκης που παρέχει το σχολείο μας.</a:t>
            </a:r>
          </a:p>
          <a:p>
            <a:pPr>
              <a:buNone/>
            </a:pPr>
            <a:r>
              <a:rPr lang="el-GR" sz="2000" dirty="0" smtClean="0">
                <a:solidFill>
                  <a:srgbClr val="7030A0"/>
                </a:solidFill>
                <a:latin typeface="Franklin Gothic Medium" pitchFamily="34" charset="0"/>
              </a:rPr>
              <a:t>   </a:t>
            </a:r>
            <a:endParaRPr lang="el-GR" sz="2000" b="1" i="1" u="sng" dirty="0">
              <a:solidFill>
                <a:srgbClr val="7030A0"/>
              </a:solidFill>
              <a:latin typeface="Franklin Gothic Medium" pitchFamily="34" charset="0"/>
            </a:endParaRPr>
          </a:p>
        </p:txBody>
      </p:sp>
    </p:spTree>
  </p:cSld>
  <p:clrMapOvr>
    <a:masterClrMapping/>
  </p:clrMapOvr>
  <p:transition>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b="1" i="1" u="sng" dirty="0" smtClean="0">
                <a:solidFill>
                  <a:srgbClr val="7030A0"/>
                </a:solidFill>
                <a:cs typeface="MoolBoran" pitchFamily="34" charset="0"/>
              </a:rPr>
              <a:t>Έκθεση  </a:t>
            </a:r>
            <a:endParaRPr lang="el-GR" b="1" i="1" u="sng" dirty="0">
              <a:solidFill>
                <a:srgbClr val="7030A0"/>
              </a:solidFill>
              <a:cs typeface="MoolBoran" pitchFamily="34" charset="0"/>
            </a:endParaRPr>
          </a:p>
        </p:txBody>
      </p:sp>
      <p:sp>
        <p:nvSpPr>
          <p:cNvPr id="5" name="4 - Θέση περιεχομένου"/>
          <p:cNvSpPr>
            <a:spLocks noGrp="1"/>
          </p:cNvSpPr>
          <p:nvPr>
            <p:ph idx="1"/>
          </p:nvPr>
        </p:nvSpPr>
        <p:spPr/>
        <p:txBody>
          <a:bodyPr>
            <a:normAutofit fontScale="62500" lnSpcReduction="20000"/>
          </a:bodyPr>
          <a:lstStyle/>
          <a:p>
            <a:r>
              <a:rPr lang="el-GR" dirty="0">
                <a:solidFill>
                  <a:srgbClr val="7030A0"/>
                </a:solidFill>
              </a:rPr>
              <a:t>Οι ερωτήσεις που μας ζητήθηκαν να αναζητήσουμε, ήταν σε στιλ κλειστού τύπου ,και όχι ανοιχτού. Αυτό σημαίνει πως το παιχνίδι γίνεται πιο διασκεδαστικό και πιο εύκολο. Αφού τεθεί η ερώτηση, δίνονται τέσσερις πιθανές απαντήσεις, από τις οποίες μόνο η μία είναι σωστή. Στον τύπο ανοιχτών ερωτήσεων, η δυσκολία αυξάνεται καθώς τα ερωτήματα απαιτούν απάντηση ανάπτυξης, για την οποία χρειάζονται αρκετές γνώσεις και μερικές φορές συγκεκριμένες γνώσεις για μία σωστή και πλήρη πιθανή απάντηση.</a:t>
            </a:r>
          </a:p>
          <a:p>
            <a:r>
              <a:rPr lang="el-GR" dirty="0">
                <a:solidFill>
                  <a:srgbClr val="7030A0"/>
                </a:solidFill>
              </a:rPr>
              <a:t>	Οι ερωτήσεις κλειστού τύπου δεν είναι πάντα εύκολες και σε αυτό συμβάλει περισσότερο ο τρόπος που θέτονται και οι απαντήσεις που δίνονται. Για παράδειγμα, </a:t>
            </a:r>
            <a:r>
              <a:rPr lang="el-GR" dirty="0" smtClean="0">
                <a:solidFill>
                  <a:srgbClr val="7030A0"/>
                </a:solidFill>
              </a:rPr>
              <a:t>αν </a:t>
            </a:r>
            <a:r>
              <a:rPr lang="el-GR" dirty="0">
                <a:solidFill>
                  <a:srgbClr val="7030A0"/>
                </a:solidFill>
              </a:rPr>
              <a:t>οι απαντήσεις είναι αρκετά σχετικές μεταξύ τους, δηλαδή με παρόμοιο περιεχόμενο ή χρονολογικά συμβατικές, τότε αυτός που προσπαθεί να βρει την απάντηση μπορεί να μπερδευτεί με αποτέλεσμα να δυσκολευτεί ή και να αποσυντονιστεί, χωρίς στο τέλος να μπορέσει να δώσει την σωστή απάντηση. Παρόλα αυτά μπορεί η ερώτηση να δίνεται με εύκολο και σαφή τρόπο, όμως χωρίς να δίνει την δυνατότητα στον αναγνώστη να φέρει εις πέρας στο παιχνίδι με επιτυχία</a:t>
            </a:r>
          </a:p>
        </p:txBody>
      </p:sp>
    </p:spTree>
  </p:cSld>
  <p:clrMapOvr>
    <a:masterClrMapping/>
  </p:clrMapOvr>
  <p:transition>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42852"/>
            <a:ext cx="8258204" cy="6215106"/>
          </a:xfrm>
        </p:spPr>
        <p:txBody>
          <a:bodyPr>
            <a:normAutofit/>
          </a:bodyPr>
          <a:lstStyle/>
          <a:p>
            <a:r>
              <a:rPr lang="el-GR" sz="1800" dirty="0">
                <a:solidFill>
                  <a:srgbClr val="7030A0"/>
                </a:solidFill>
              </a:rPr>
              <a:t>Ένας άλλος τρόπος που κάνει δύσκολη μία ερώτηση κλειστού τύπου, είναι να δίνονται εύκολες ερωτήσεις με δυνατότητα απόκλισης με σιγουριά κάποιας ή παραπάνω από μίας πιθανής απάντησης αλλά η ερώτηση να μην είναι σαφής ή εύκολη για να γίνει κατανοητή και έτσι να μην γνωρίζει ή να μην καταλαβαίνει ο αναγνώστης το αντικείμενο αναζήτησης. Σε αντίθεση με του κλειστού τύπου ερωτήσεων, οι ανοιχτές ερωτήσεις, στην λογοτεχνία πιο πολύ και όχι στην γλώσσα, μπορούν να απαντηθούν εύκολα ,έστω και αν είναι ανάπτυξης. Αυτό μπορεί να γίνει καθώς το θέμα της ερώτησης είναι εύκολο ,απλό ή έχει διδαχτεί σε προηγούμενες  τάξεις σχολείου.</a:t>
            </a:r>
          </a:p>
          <a:p>
            <a:r>
              <a:rPr lang="el-GR" sz="1800" dirty="0">
                <a:solidFill>
                  <a:srgbClr val="7030A0"/>
                </a:solidFill>
              </a:rPr>
              <a:t>	Με βάση τα προσωπικά ημερολόγια και τις ερωτήσεις που έχει βρει κάθε μέλος μέσα στην ομάδα, βρίσκονται τα αποτελέσματα καθώς και με την βοήθεια των ερωτηματολογίων που μοιράζει κάθε ομάδα σε όλα τα τμήματα των </a:t>
            </a:r>
            <a:r>
              <a:rPr lang="en-US" sz="1800" dirty="0">
                <a:solidFill>
                  <a:srgbClr val="7030A0"/>
                </a:solidFill>
              </a:rPr>
              <a:t>projects</a:t>
            </a:r>
            <a:r>
              <a:rPr lang="el-GR" sz="1800" dirty="0">
                <a:solidFill>
                  <a:srgbClr val="7030A0"/>
                </a:solidFill>
              </a:rPr>
              <a:t>. Αφού οι ερωτήσεις λογοτεχνίας ήταν εύκολες στην εύρεσή τους, αποφασίσαμε να βοηθήσουμε ο ένας τον άλλον με τις ερωτήσεις της γλώσσας, αφού απαιτείται μεγαλύτερη αναζήτηση για το συντακτικό και την ερμηνεία λέξεων</a:t>
            </a:r>
            <a:r>
              <a:rPr lang="el-GR" sz="1700" dirty="0">
                <a:solidFill>
                  <a:srgbClr val="7030A0"/>
                </a:solidFill>
              </a:rPr>
              <a:t>.</a:t>
            </a:r>
          </a:p>
          <a:p>
            <a:r>
              <a:rPr lang="el-GR" sz="1900" dirty="0">
                <a:solidFill>
                  <a:srgbClr val="7030A0"/>
                </a:solidFill>
              </a:rPr>
              <a:t>Τέλος ανακαλύψαμε ότι οι ερωτήσεις με το αντίθετο γνωστικό αντικείμενο του καθενός δεν εμποδίζονται στο να απαντηθούν αφού δεν χρειάζονται πολύπλοκες γνώσεις για μία εύκολη ή μεσαίας δυσκολίας ερώτησης στην γλώσσα και </a:t>
            </a:r>
            <a:r>
              <a:rPr lang="el-GR" sz="1900" dirty="0" smtClean="0">
                <a:solidFill>
                  <a:srgbClr val="7030A0"/>
                </a:solidFill>
              </a:rPr>
              <a:t>λογοτεχνία . ... και </a:t>
            </a:r>
            <a:r>
              <a:rPr lang="el-GR" sz="1900" dirty="0">
                <a:solidFill>
                  <a:srgbClr val="7030A0"/>
                </a:solidFill>
              </a:rPr>
              <a:t>ναι η γνώση μπορεί να μετατραπεί σε ένα διασκεδαστικό παιχνίδι, στο οποίο μπορούν να συμμετάσχουν όσοι θέλουν χωρίς καμία απαραίτητη και συγκεκριμένη, ''πολύπλοκη'' γνώση</a:t>
            </a:r>
          </a:p>
        </p:txBody>
      </p:sp>
    </p:spTree>
  </p:cSld>
  <p:clrMapOvr>
    <a:masterClrMapping/>
  </p:clrMapOvr>
  <p:transition>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smtClean="0">
                <a:solidFill>
                  <a:srgbClr val="7030A0"/>
                </a:solidFill>
              </a:rPr>
              <a:t>3 παραδείγματα από το παιχνίδι μας </a:t>
            </a:r>
            <a:endParaRPr lang="el-GR" dirty="0">
              <a:solidFill>
                <a:srgbClr val="7030A0"/>
              </a:solidFill>
            </a:endParaRPr>
          </a:p>
        </p:txBody>
      </p:sp>
      <p:sp>
        <p:nvSpPr>
          <p:cNvPr id="5" name="4 - Θέση περιεχομένου"/>
          <p:cNvSpPr>
            <a:spLocks noGrp="1"/>
          </p:cNvSpPr>
          <p:nvPr>
            <p:ph sz="half" idx="1"/>
          </p:nvPr>
        </p:nvSpPr>
        <p:spPr/>
        <p:txBody>
          <a:bodyPr>
            <a:normAutofit lnSpcReduction="10000"/>
          </a:bodyPr>
          <a:lstStyle/>
          <a:p>
            <a:r>
              <a:rPr lang="el-GR" sz="1800" dirty="0" smtClean="0">
                <a:solidFill>
                  <a:srgbClr val="7030A0"/>
                </a:solidFill>
              </a:rPr>
              <a:t>1)  Τι σημαίνει η λέξη μυς των αρχαίων  Ελληνικών ; </a:t>
            </a:r>
          </a:p>
          <a:p>
            <a:pPr marL="400050" indent="-400050">
              <a:buFont typeface="+mj-lt"/>
              <a:buAutoNum type="romanLcPeriod"/>
            </a:pPr>
            <a:r>
              <a:rPr lang="el-GR" sz="1800" b="1" dirty="0" smtClean="0">
                <a:solidFill>
                  <a:srgbClr val="7030A0"/>
                </a:solidFill>
              </a:rPr>
              <a:t>Άλογο</a:t>
            </a:r>
          </a:p>
          <a:p>
            <a:pPr marL="400050" indent="-400050">
              <a:buFont typeface="+mj-lt"/>
              <a:buAutoNum type="romanLcPeriod"/>
            </a:pPr>
            <a:r>
              <a:rPr lang="el-GR" sz="1800" b="1" i="1" u="sng" dirty="0" smtClean="0">
                <a:solidFill>
                  <a:srgbClr val="7030A0"/>
                </a:solidFill>
              </a:rPr>
              <a:t>Ποντίκι </a:t>
            </a:r>
            <a:r>
              <a:rPr lang="el-GR" sz="1800" dirty="0" smtClean="0">
                <a:solidFill>
                  <a:srgbClr val="7030A0"/>
                </a:solidFill>
              </a:rPr>
              <a:t>   </a:t>
            </a:r>
          </a:p>
          <a:p>
            <a:pPr marL="400050" indent="-400050">
              <a:buFont typeface="+mj-lt"/>
              <a:buAutoNum type="romanLcPeriod"/>
            </a:pPr>
            <a:r>
              <a:rPr lang="el-GR" sz="1800" b="1" dirty="0" smtClean="0">
                <a:solidFill>
                  <a:srgbClr val="7030A0"/>
                </a:solidFill>
              </a:rPr>
              <a:t>Μύγα </a:t>
            </a:r>
          </a:p>
          <a:p>
            <a:pPr marL="400050" indent="-400050">
              <a:buFont typeface="+mj-lt"/>
              <a:buAutoNum type="romanLcPeriod"/>
            </a:pPr>
            <a:r>
              <a:rPr lang="el-GR" sz="1800" b="1" dirty="0" smtClean="0">
                <a:solidFill>
                  <a:srgbClr val="7030A0"/>
                </a:solidFill>
              </a:rPr>
              <a:t>Γάτα  </a:t>
            </a:r>
          </a:p>
          <a:p>
            <a:pPr marL="400050" indent="-400050">
              <a:buNone/>
            </a:pPr>
            <a:endParaRPr lang="el-GR" sz="1800" b="1" dirty="0" smtClean="0">
              <a:solidFill>
                <a:srgbClr val="7030A0"/>
              </a:solidFill>
            </a:endParaRPr>
          </a:p>
          <a:p>
            <a:pPr marL="400050" indent="-400050"/>
            <a:r>
              <a:rPr lang="el-GR" sz="1800" dirty="0" smtClean="0">
                <a:solidFill>
                  <a:srgbClr val="7030A0"/>
                </a:solidFill>
              </a:rPr>
              <a:t> 2) Τι </a:t>
            </a:r>
            <a:r>
              <a:rPr lang="el-GR" sz="1800" dirty="0">
                <a:solidFill>
                  <a:srgbClr val="7030A0"/>
                </a:solidFill>
              </a:rPr>
              <a:t>παιδεία </a:t>
            </a:r>
            <a:r>
              <a:rPr lang="el-GR" sz="1800" dirty="0" smtClean="0">
                <a:solidFill>
                  <a:srgbClr val="7030A0"/>
                </a:solidFill>
              </a:rPr>
              <a:t>είχαν </a:t>
            </a:r>
            <a:r>
              <a:rPr lang="el-GR" sz="1800" dirty="0">
                <a:solidFill>
                  <a:srgbClr val="7030A0"/>
                </a:solidFill>
              </a:rPr>
              <a:t>οι </a:t>
            </a:r>
            <a:r>
              <a:rPr lang="el-GR" sz="1800" dirty="0" smtClean="0">
                <a:solidFill>
                  <a:srgbClr val="7030A0"/>
                </a:solidFill>
              </a:rPr>
              <a:t>Φαναριώτες ;</a:t>
            </a:r>
          </a:p>
          <a:p>
            <a:pPr marL="400050" indent="-400050">
              <a:buFont typeface="+mj-lt"/>
              <a:buAutoNum type="romanLcPeriod"/>
            </a:pPr>
            <a:endParaRPr lang="el-GR" sz="1800" dirty="0">
              <a:solidFill>
                <a:srgbClr val="7030A0"/>
              </a:solidFill>
            </a:endParaRPr>
          </a:p>
          <a:p>
            <a:pPr marL="400050" indent="-400050">
              <a:buFont typeface="+mj-lt"/>
              <a:buAutoNum type="romanLcPeriod"/>
            </a:pPr>
            <a:r>
              <a:rPr lang="el-GR" sz="1800" dirty="0">
                <a:solidFill>
                  <a:srgbClr val="7030A0"/>
                </a:solidFill>
              </a:rPr>
              <a:t> </a:t>
            </a:r>
            <a:r>
              <a:rPr lang="el-GR" sz="1800" b="1" dirty="0" smtClean="0">
                <a:solidFill>
                  <a:srgbClr val="7030A0"/>
                </a:solidFill>
              </a:rPr>
              <a:t>Ελληνική </a:t>
            </a:r>
          </a:p>
          <a:p>
            <a:pPr marL="400050" indent="-400050">
              <a:buFont typeface="+mj-lt"/>
              <a:buAutoNum type="romanLcPeriod"/>
            </a:pPr>
            <a:r>
              <a:rPr lang="el-GR" sz="1800" b="1" dirty="0">
                <a:solidFill>
                  <a:srgbClr val="7030A0"/>
                </a:solidFill>
              </a:rPr>
              <a:t> </a:t>
            </a:r>
            <a:r>
              <a:rPr lang="el-GR" sz="1800" b="1" dirty="0" smtClean="0">
                <a:solidFill>
                  <a:srgbClr val="7030A0"/>
                </a:solidFill>
              </a:rPr>
              <a:t>Αγγλική </a:t>
            </a:r>
          </a:p>
          <a:p>
            <a:pPr marL="400050" indent="-400050">
              <a:buFont typeface="+mj-lt"/>
              <a:buAutoNum type="romanLcPeriod"/>
            </a:pPr>
            <a:r>
              <a:rPr lang="el-GR" sz="1800" b="1" dirty="0">
                <a:solidFill>
                  <a:srgbClr val="7030A0"/>
                </a:solidFill>
              </a:rPr>
              <a:t> </a:t>
            </a:r>
            <a:r>
              <a:rPr lang="el-GR" sz="1800" b="1" i="1" u="sng" dirty="0" smtClean="0">
                <a:solidFill>
                  <a:srgbClr val="7030A0"/>
                </a:solidFill>
              </a:rPr>
              <a:t>Γαλλική</a:t>
            </a:r>
            <a:r>
              <a:rPr lang="el-GR" sz="1800" b="1" dirty="0" smtClean="0">
                <a:solidFill>
                  <a:srgbClr val="7030A0"/>
                </a:solidFill>
              </a:rPr>
              <a:t>   </a:t>
            </a:r>
          </a:p>
          <a:p>
            <a:pPr marL="400050" indent="-400050">
              <a:buFont typeface="+mj-lt"/>
              <a:buAutoNum type="romanLcPeriod"/>
            </a:pPr>
            <a:r>
              <a:rPr lang="el-GR" sz="1800" b="1" dirty="0" smtClean="0">
                <a:solidFill>
                  <a:srgbClr val="7030A0"/>
                </a:solidFill>
              </a:rPr>
              <a:t>Ιταλική  </a:t>
            </a:r>
            <a:r>
              <a:rPr lang="el-GR" sz="1800" dirty="0" smtClean="0">
                <a:solidFill>
                  <a:srgbClr val="7030A0"/>
                </a:solidFill>
              </a:rPr>
              <a:t/>
            </a:r>
            <a:br>
              <a:rPr lang="el-GR" sz="1800" dirty="0" smtClean="0">
                <a:solidFill>
                  <a:srgbClr val="7030A0"/>
                </a:solidFill>
              </a:rPr>
            </a:br>
            <a:endParaRPr lang="el-GR" sz="1800" dirty="0" smtClean="0">
              <a:solidFill>
                <a:srgbClr val="7030A0"/>
              </a:solidFill>
            </a:endParaRPr>
          </a:p>
          <a:p>
            <a:pPr marL="400050" indent="-400050">
              <a:buNone/>
            </a:pPr>
            <a:endParaRPr lang="el-GR" sz="1800" dirty="0" smtClean="0">
              <a:solidFill>
                <a:srgbClr val="7030A0"/>
              </a:solidFill>
            </a:endParaRPr>
          </a:p>
        </p:txBody>
      </p:sp>
      <p:sp>
        <p:nvSpPr>
          <p:cNvPr id="6" name="5 - Θέση περιεχομένου"/>
          <p:cNvSpPr>
            <a:spLocks noGrp="1"/>
          </p:cNvSpPr>
          <p:nvPr>
            <p:ph sz="half" idx="2"/>
          </p:nvPr>
        </p:nvSpPr>
        <p:spPr/>
        <p:txBody>
          <a:bodyPr>
            <a:normAutofit lnSpcReduction="10000"/>
          </a:bodyPr>
          <a:lstStyle/>
          <a:p>
            <a:pPr marL="571500" indent="-571500"/>
            <a:r>
              <a:rPr lang="el-GR" dirty="0">
                <a:solidFill>
                  <a:srgbClr val="7030A0"/>
                </a:solidFill>
              </a:rPr>
              <a:t> </a:t>
            </a:r>
            <a:r>
              <a:rPr lang="el-GR" sz="1800" dirty="0" smtClean="0">
                <a:solidFill>
                  <a:srgbClr val="7030A0"/>
                </a:solidFill>
              </a:rPr>
              <a:t>3)  Πόσους στοίχους είχε το σονέτο  Μούχρωμα ;   </a:t>
            </a:r>
            <a:r>
              <a:rPr lang="el-GR" dirty="0" smtClean="0">
                <a:solidFill>
                  <a:srgbClr val="7030A0"/>
                </a:solidFill>
              </a:rPr>
              <a:t> </a:t>
            </a:r>
          </a:p>
          <a:p>
            <a:pPr marL="571500" indent="-571500">
              <a:buNone/>
            </a:pPr>
            <a:endParaRPr lang="el-GR" dirty="0">
              <a:solidFill>
                <a:srgbClr val="7030A0"/>
              </a:solidFill>
            </a:endParaRPr>
          </a:p>
          <a:p>
            <a:pPr marL="571500" indent="-571500">
              <a:buFont typeface="+mj-lt"/>
              <a:buAutoNum type="romanLcPeriod"/>
            </a:pPr>
            <a:r>
              <a:rPr lang="el-GR" sz="1800" dirty="0">
                <a:solidFill>
                  <a:srgbClr val="7030A0"/>
                </a:solidFill>
              </a:rPr>
              <a:t> </a:t>
            </a:r>
            <a:r>
              <a:rPr lang="el-GR" sz="1800" b="1" u="sng" dirty="0" smtClean="0">
                <a:solidFill>
                  <a:srgbClr val="7030A0"/>
                </a:solidFill>
              </a:rPr>
              <a:t>14</a:t>
            </a:r>
          </a:p>
          <a:p>
            <a:pPr marL="571500" indent="-571500">
              <a:buFont typeface="+mj-lt"/>
              <a:buAutoNum type="romanLcPeriod"/>
            </a:pPr>
            <a:r>
              <a:rPr lang="el-GR" sz="1800" dirty="0" smtClean="0">
                <a:solidFill>
                  <a:srgbClr val="7030A0"/>
                </a:solidFill>
              </a:rPr>
              <a:t>12</a:t>
            </a:r>
          </a:p>
          <a:p>
            <a:pPr marL="571500" indent="-571500">
              <a:buFont typeface="+mj-lt"/>
              <a:buAutoNum type="romanLcPeriod"/>
            </a:pPr>
            <a:r>
              <a:rPr lang="el-GR" sz="1800" dirty="0" smtClean="0">
                <a:solidFill>
                  <a:srgbClr val="7030A0"/>
                </a:solidFill>
              </a:rPr>
              <a:t>18</a:t>
            </a:r>
          </a:p>
          <a:p>
            <a:pPr marL="571500" indent="-571500">
              <a:buFont typeface="+mj-lt"/>
              <a:buAutoNum type="romanLcPeriod"/>
            </a:pPr>
            <a:r>
              <a:rPr lang="el-GR" sz="1800" dirty="0" smtClean="0">
                <a:solidFill>
                  <a:srgbClr val="7030A0"/>
                </a:solidFill>
              </a:rPr>
              <a:t>16</a:t>
            </a:r>
          </a:p>
          <a:p>
            <a:pPr marL="571500" indent="-571500">
              <a:buNone/>
            </a:pPr>
            <a:r>
              <a:rPr lang="el-GR" dirty="0" smtClean="0">
                <a:solidFill>
                  <a:srgbClr val="7030A0"/>
                </a:solidFill>
              </a:rPr>
              <a:t> </a:t>
            </a:r>
          </a:p>
          <a:p>
            <a:pPr marL="571500" indent="-571500">
              <a:buFont typeface="+mj-lt"/>
              <a:buAutoNum type="romanLcPeriod"/>
            </a:pPr>
            <a:endParaRPr lang="el-GR" dirty="0">
              <a:solidFill>
                <a:srgbClr val="7030A0"/>
              </a:solidFill>
            </a:endParaRPr>
          </a:p>
          <a:p>
            <a:pPr marL="571500" indent="-571500">
              <a:buNone/>
            </a:pPr>
            <a:endParaRPr lang="el-GR" dirty="0">
              <a:solidFill>
                <a:srgbClr val="7030A0"/>
              </a:solidFill>
            </a:endParaRPr>
          </a:p>
        </p:txBody>
      </p:sp>
    </p:spTree>
  </p:cSld>
  <p:clrMapOvr>
    <a:masterClrMapping/>
  </p:clrMapOvr>
  <p:transition>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ctrTitle"/>
          </p:nvPr>
        </p:nvSpPr>
        <p:spPr>
          <a:xfrm>
            <a:off x="685800" y="428605"/>
            <a:ext cx="7772400" cy="928693"/>
          </a:xfrm>
        </p:spPr>
        <p:txBody>
          <a:bodyPr/>
          <a:lstStyle/>
          <a:p>
            <a:r>
              <a:rPr lang="el-GR" b="1" i="1" u="sng" dirty="0" smtClean="0">
                <a:solidFill>
                  <a:srgbClr val="7030A0"/>
                </a:solidFill>
                <a:cs typeface="Aharoni" pitchFamily="2" charset="-79"/>
              </a:rPr>
              <a:t>Βιβλιογραφία  </a:t>
            </a:r>
            <a:endParaRPr lang="el-GR" b="1" i="1" u="sng" dirty="0">
              <a:solidFill>
                <a:srgbClr val="7030A0"/>
              </a:solidFill>
              <a:cs typeface="Aharoni" pitchFamily="2" charset="-79"/>
            </a:endParaRPr>
          </a:p>
        </p:txBody>
      </p:sp>
      <p:sp>
        <p:nvSpPr>
          <p:cNvPr id="6" name="5 - Υπότιτλος"/>
          <p:cNvSpPr>
            <a:spLocks noGrp="1"/>
          </p:cNvSpPr>
          <p:nvPr>
            <p:ph type="subTitle" idx="1"/>
          </p:nvPr>
        </p:nvSpPr>
        <p:spPr>
          <a:xfrm>
            <a:off x="500034" y="1785926"/>
            <a:ext cx="8215370" cy="4143404"/>
          </a:xfrm>
        </p:spPr>
        <p:txBody>
          <a:bodyPr>
            <a:normAutofit/>
          </a:bodyPr>
          <a:lstStyle/>
          <a:p>
            <a:pPr>
              <a:buFont typeface="Arial" pitchFamily="34" charset="0"/>
              <a:buChar char="•"/>
            </a:pPr>
            <a:r>
              <a:rPr lang="el-GR" sz="2000" dirty="0" smtClean="0">
                <a:solidFill>
                  <a:srgbClr val="7030A0"/>
                </a:solidFill>
              </a:rPr>
              <a:t>  βιβλιοθήκη σχολείου  </a:t>
            </a:r>
          </a:p>
          <a:p>
            <a:pPr>
              <a:buFont typeface="Arial" pitchFamily="34" charset="0"/>
              <a:buChar char="•"/>
            </a:pPr>
            <a:r>
              <a:rPr lang="el-GR" sz="2000" dirty="0">
                <a:solidFill>
                  <a:srgbClr val="7030A0"/>
                </a:solidFill>
              </a:rPr>
              <a:t> </a:t>
            </a:r>
            <a:r>
              <a:rPr lang="el-GR" sz="2000" dirty="0" smtClean="0">
                <a:solidFill>
                  <a:srgbClr val="7030A0"/>
                </a:solidFill>
              </a:rPr>
              <a:t> σχολικά βιβλία γυμνασίου  - λυκείου</a:t>
            </a:r>
          </a:p>
          <a:p>
            <a:pPr>
              <a:buFont typeface="Arial" pitchFamily="34" charset="0"/>
              <a:buChar char="•"/>
            </a:pPr>
            <a:r>
              <a:rPr lang="el-GR" sz="2000" dirty="0">
                <a:solidFill>
                  <a:srgbClr val="7030A0"/>
                </a:solidFill>
              </a:rPr>
              <a:t> </a:t>
            </a:r>
            <a:r>
              <a:rPr lang="el-GR" sz="2000" dirty="0" smtClean="0">
                <a:solidFill>
                  <a:srgbClr val="7030A0"/>
                </a:solidFill>
              </a:rPr>
              <a:t> </a:t>
            </a:r>
            <a:r>
              <a:rPr lang="en-US" sz="2000" dirty="0" smtClean="0">
                <a:solidFill>
                  <a:srgbClr val="7030A0"/>
                </a:solidFill>
              </a:rPr>
              <a:t>Internet </a:t>
            </a:r>
            <a:endParaRPr lang="el-GR" sz="2000" dirty="0" smtClean="0">
              <a:solidFill>
                <a:srgbClr val="7030A0"/>
              </a:solidFill>
            </a:endParaRPr>
          </a:p>
          <a:p>
            <a:pPr>
              <a:buFont typeface="Arial" pitchFamily="34" charset="0"/>
              <a:buChar char="•"/>
            </a:pPr>
            <a:r>
              <a:rPr lang="el-GR" sz="2000" dirty="0">
                <a:solidFill>
                  <a:srgbClr val="7030A0"/>
                </a:solidFill>
              </a:rPr>
              <a:t> </a:t>
            </a:r>
            <a:r>
              <a:rPr lang="el-GR" sz="2000" dirty="0" smtClean="0">
                <a:solidFill>
                  <a:srgbClr val="7030A0"/>
                </a:solidFill>
              </a:rPr>
              <a:t> εξωσχολικά  βοηθήματα      </a:t>
            </a:r>
          </a:p>
          <a:p>
            <a:pPr>
              <a:buFont typeface="Arial" pitchFamily="34" charset="0"/>
              <a:buChar char="•"/>
            </a:pPr>
            <a:endParaRPr lang="el-GR" sz="2000" dirty="0">
              <a:solidFill>
                <a:srgbClr val="7030A0"/>
              </a:solidFill>
            </a:endParaRPr>
          </a:p>
          <a:p>
            <a:pPr>
              <a:buFont typeface="Arial" pitchFamily="34" charset="0"/>
              <a:buChar char="•"/>
            </a:pPr>
            <a:endParaRPr lang="el-GR" sz="2000" dirty="0" smtClean="0">
              <a:solidFill>
                <a:srgbClr val="7030A0"/>
              </a:solidFill>
            </a:endParaRPr>
          </a:p>
          <a:p>
            <a:endParaRPr lang="el-GR" sz="2500" dirty="0" smtClean="0">
              <a:solidFill>
                <a:srgbClr val="7030A0"/>
              </a:solidFill>
              <a:latin typeface="Mistral" pitchFamily="66" charset="0"/>
            </a:endParaRPr>
          </a:p>
          <a:p>
            <a:endParaRPr lang="el-GR" sz="2500" dirty="0">
              <a:solidFill>
                <a:srgbClr val="7030A0"/>
              </a:solidFill>
              <a:latin typeface="Mistral" pitchFamily="66" charset="0"/>
            </a:endParaRPr>
          </a:p>
          <a:p>
            <a:r>
              <a:rPr lang="el-GR" sz="2500" dirty="0" smtClean="0">
                <a:solidFill>
                  <a:srgbClr val="7030A0"/>
                </a:solidFill>
                <a:latin typeface="Mistral" pitchFamily="66" charset="0"/>
              </a:rPr>
              <a:t>                                                                       </a:t>
            </a:r>
            <a:r>
              <a:rPr lang="el-GR" sz="2900" dirty="0" smtClean="0">
                <a:solidFill>
                  <a:srgbClr val="7030A0"/>
                </a:solidFill>
                <a:latin typeface="Mistral" pitchFamily="66" charset="0"/>
              </a:rPr>
              <a:t>ΤΕΛΟΣ …………  </a:t>
            </a:r>
            <a:endParaRPr lang="el-GR" sz="2900" dirty="0">
              <a:solidFill>
                <a:srgbClr val="7030A0"/>
              </a:solidFill>
              <a:latin typeface="Mistral" pitchFamily="66" charset="0"/>
            </a:endParaRPr>
          </a:p>
          <a:p>
            <a:endParaRPr lang="el-GR" sz="2900" dirty="0">
              <a:solidFill>
                <a:srgbClr val="7030A0"/>
              </a:solidFill>
            </a:endParaRPr>
          </a:p>
        </p:txBody>
      </p:sp>
    </p:spTree>
  </p:cSld>
  <p:clrMapOvr>
    <a:masterClrMapping/>
  </p:clrMapOvr>
  <p:transition>
    <p:randomBar dir="vert"/>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416</Words>
  <Application>Microsoft Office PowerPoint</Application>
  <PresentationFormat>Προβολή στην οθόνη (4:3)</PresentationFormat>
  <Paragraphs>48</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ΤΡΕΛΟΙ  ΛΟΓΟΤΕΧΝΕΣ  Λογοτεχνία – Γλώσσα </vt:lpstr>
      <vt:lpstr>Επεξήγηση θέματος της ερευνητικής μας εργασίας </vt:lpstr>
      <vt:lpstr>Έκθεση  </vt:lpstr>
      <vt:lpstr>Διαφάνεια 4</vt:lpstr>
      <vt:lpstr>3 παραδείγματα από το παιχνίδι μας </vt:lpstr>
      <vt:lpstr>Βιβλιογραφία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dc:creator>
  <cp:lastModifiedBy>Pc</cp:lastModifiedBy>
  <cp:revision>9</cp:revision>
  <dcterms:created xsi:type="dcterms:W3CDTF">2012-04-24T15:28:42Z</dcterms:created>
  <dcterms:modified xsi:type="dcterms:W3CDTF">2012-04-24T16:51:33Z</dcterms:modified>
</cp:coreProperties>
</file>