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62" r:id="rId6"/>
    <p:sldId id="259" r:id="rId7"/>
    <p:sldId id="260"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Ισοσκελές τρίγωνο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Τίτλος 7"/>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a:xfrm>
            <a:off x="1371600" y="6012656"/>
            <a:ext cx="5791200" cy="365125"/>
          </a:xfrm>
        </p:spPr>
        <p:txBody>
          <a:bodyPr tIns="0" bIns="0" anchor="t"/>
          <a:lstStyle>
            <a:lvl1pPr algn="r">
              <a:defRPr sz="1000"/>
            </a:lvl1pPr>
          </a:lstStyle>
          <a:p>
            <a:fld id="{E1C0950E-8F0B-4CB5-AB05-E02B291D8250}" type="datetimeFigureOut">
              <a:rPr lang="el-GR" smtClean="0"/>
              <a:t>14/5/2012</a:t>
            </a:fld>
            <a:endParaRPr lang="el-GR"/>
          </a:p>
        </p:txBody>
      </p:sp>
      <p:sp>
        <p:nvSpPr>
          <p:cNvPr id="17" name="Θέση υποσέλιδου 16"/>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Θέση αριθμού διαφάνειας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123E3F2-512E-4A60-9D59-E6CB639A1569}"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1C0950E-8F0B-4CB5-AB05-E02B291D8250}" type="datetimeFigureOut">
              <a:rPr lang="el-GR" smtClean="0"/>
              <a:t>14/5/2012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23E3F2-512E-4A60-9D59-E6CB639A1569}"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781800" y="381000"/>
            <a:ext cx="1905000" cy="5486400"/>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381000"/>
            <a:ext cx="6248400" cy="5486400"/>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1C0950E-8F0B-4CB5-AB05-E02B291D8250}" type="datetimeFigureOut">
              <a:rPr lang="el-GR" smtClean="0"/>
              <a:t>14/5/2012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23E3F2-512E-4A60-9D59-E6CB639A1569}"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7494"/>
            <a:ext cx="8229600" cy="1399032"/>
          </a:xfrm>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a:xfrm>
            <a:off x="457200" y="1882808"/>
            <a:ext cx="82296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4791456" y="6480048"/>
            <a:ext cx="2133600" cy="301752"/>
          </a:xfrm>
        </p:spPr>
        <p:txBody>
          <a:bodyPr/>
          <a:lstStyle/>
          <a:p>
            <a:fld id="{E1C0950E-8F0B-4CB5-AB05-E02B291D8250}" type="datetimeFigureOut">
              <a:rPr lang="el-GR" smtClean="0"/>
              <a:t>14/5/2012</a:t>
            </a:fld>
            <a:endParaRPr lang="el-GR"/>
          </a:p>
        </p:txBody>
      </p:sp>
      <p:sp>
        <p:nvSpPr>
          <p:cNvPr id="5" name="Θέση υποσέλιδου 4"/>
          <p:cNvSpPr>
            <a:spLocks noGrp="1"/>
          </p:cNvSpPr>
          <p:nvPr>
            <p:ph type="ftr" sz="quarter" idx="11"/>
          </p:nvPr>
        </p:nvSpPr>
        <p:spPr>
          <a:xfrm>
            <a:off x="457200" y="6480969"/>
            <a:ext cx="4260056" cy="300831"/>
          </a:xfrm>
        </p:spPr>
        <p:txBody>
          <a:bodyPr/>
          <a:lstStyle/>
          <a:p>
            <a:endParaRPr lang="el-GR"/>
          </a:p>
        </p:txBody>
      </p:sp>
      <p:sp>
        <p:nvSpPr>
          <p:cNvPr id="6" name="Θέση αριθμού διαφάνειας 5"/>
          <p:cNvSpPr>
            <a:spLocks noGrp="1"/>
          </p:cNvSpPr>
          <p:nvPr>
            <p:ph type="sldNum" sz="quarter" idx="12"/>
          </p:nvPr>
        </p:nvSpPr>
        <p:spPr/>
        <p:txBody>
          <a:bodyPr/>
          <a:lstStyle/>
          <a:p>
            <a:fld id="{5123E3F2-512E-4A60-9D59-E6CB639A1569}"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Ορθογώνιο τρίγωνο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Ισοσκελές τρίγωνο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Θέση ημερομηνίας 3"/>
          <p:cNvSpPr>
            <a:spLocks noGrp="1"/>
          </p:cNvSpPr>
          <p:nvPr>
            <p:ph type="dt" sz="half" idx="10"/>
          </p:nvPr>
        </p:nvSpPr>
        <p:spPr>
          <a:xfrm>
            <a:off x="6955632" y="6477000"/>
            <a:ext cx="2133600" cy="304800"/>
          </a:xfrm>
        </p:spPr>
        <p:txBody>
          <a:bodyPr/>
          <a:lstStyle/>
          <a:p>
            <a:fld id="{E1C0950E-8F0B-4CB5-AB05-E02B291D8250}" type="datetimeFigureOut">
              <a:rPr lang="el-GR" smtClean="0"/>
              <a:t>14/5/2012</a:t>
            </a:fld>
            <a:endParaRPr lang="el-GR"/>
          </a:p>
        </p:txBody>
      </p:sp>
      <p:sp>
        <p:nvSpPr>
          <p:cNvPr id="5" name="Θέση υποσέλιδου 4"/>
          <p:cNvSpPr>
            <a:spLocks noGrp="1"/>
          </p:cNvSpPr>
          <p:nvPr>
            <p:ph type="ftr" sz="quarter" idx="11"/>
          </p:nvPr>
        </p:nvSpPr>
        <p:spPr>
          <a:xfrm>
            <a:off x="2619376" y="6480969"/>
            <a:ext cx="4260056" cy="300831"/>
          </a:xfrm>
        </p:spPr>
        <p:txBody>
          <a:bodyPr/>
          <a:lstStyle/>
          <a:p>
            <a:endParaRPr lang="el-GR"/>
          </a:p>
        </p:txBody>
      </p:sp>
      <p:sp>
        <p:nvSpPr>
          <p:cNvPr id="6" name="Θέση αριθμού διαφάνειας 5"/>
          <p:cNvSpPr>
            <a:spLocks noGrp="1"/>
          </p:cNvSpPr>
          <p:nvPr>
            <p:ph type="sldNum" sz="quarter" idx="12"/>
          </p:nvPr>
        </p:nvSpPr>
        <p:spPr>
          <a:xfrm>
            <a:off x="8451056" y="809624"/>
            <a:ext cx="502920" cy="300831"/>
          </a:xfrm>
        </p:spPr>
        <p:txBody>
          <a:bodyPr/>
          <a:lstStyle/>
          <a:p>
            <a:fld id="{5123E3F2-512E-4A60-9D59-E6CB639A1569}" type="slidenum">
              <a:rPr lang="el-GR" smtClean="0"/>
              <a:t>‹#›</a:t>
            </a:fld>
            <a:endParaRPr lang="el-GR"/>
          </a:p>
        </p:txBody>
      </p:sp>
      <p:cxnSp>
        <p:nvCxnSpPr>
          <p:cNvPr id="11" name="Ευθεία γραμμή σύνδεσης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Ευθεία γραμμή σύνδεσης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Τίτλος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marL="0" algn="l">
              <a:defRPr/>
            </a:lvl1p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a:xfrm>
            <a:off x="4791456" y="6480969"/>
            <a:ext cx="2133600" cy="301752"/>
          </a:xfrm>
        </p:spPr>
        <p:txBody>
          <a:bodyPr/>
          <a:lstStyle/>
          <a:p>
            <a:fld id="{E1C0950E-8F0B-4CB5-AB05-E02B291D8250}" type="datetimeFigureOut">
              <a:rPr lang="el-GR" smtClean="0"/>
              <a:t>14/5/2012</a:t>
            </a:fld>
            <a:endParaRPr lang="el-GR"/>
          </a:p>
        </p:txBody>
      </p:sp>
      <p:sp>
        <p:nvSpPr>
          <p:cNvPr id="6" name="Θέση υποσέλιδου 5"/>
          <p:cNvSpPr>
            <a:spLocks noGrp="1"/>
          </p:cNvSpPr>
          <p:nvPr>
            <p:ph type="ftr" sz="quarter" idx="11"/>
          </p:nvPr>
        </p:nvSpPr>
        <p:spPr>
          <a:xfrm>
            <a:off x="457200" y="6480969"/>
            <a:ext cx="4260056" cy="301752"/>
          </a:xfrm>
        </p:spPr>
        <p:txBody>
          <a:bodyPr/>
          <a:lstStyle/>
          <a:p>
            <a:endParaRPr lang="el-GR"/>
          </a:p>
        </p:txBody>
      </p:sp>
      <p:sp>
        <p:nvSpPr>
          <p:cNvPr id="7" name="Θέση αριθμού διαφάνειας 6"/>
          <p:cNvSpPr>
            <a:spLocks noGrp="1"/>
          </p:cNvSpPr>
          <p:nvPr>
            <p:ph type="sldNum" sz="quarter" idx="12"/>
          </p:nvPr>
        </p:nvSpPr>
        <p:spPr>
          <a:xfrm>
            <a:off x="7589520" y="6480969"/>
            <a:ext cx="502920" cy="301752"/>
          </a:xfrm>
        </p:spPr>
        <p:txBody>
          <a:bodyPr/>
          <a:lstStyle/>
          <a:p>
            <a:fld id="{5123E3F2-512E-4A60-9D59-E6CB639A1569}"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a:xfrm>
            <a:off x="4791456" y="6480969"/>
            <a:ext cx="2130552" cy="301752"/>
          </a:xfrm>
        </p:spPr>
        <p:txBody>
          <a:bodyPr/>
          <a:lstStyle/>
          <a:p>
            <a:fld id="{E1C0950E-8F0B-4CB5-AB05-E02B291D8250}" type="datetimeFigureOut">
              <a:rPr lang="el-GR" smtClean="0"/>
              <a:t>14/5/2012</a:t>
            </a:fld>
            <a:endParaRPr lang="el-GR"/>
          </a:p>
        </p:txBody>
      </p:sp>
      <p:sp>
        <p:nvSpPr>
          <p:cNvPr id="8" name="Θέση υποσέλιδου 7"/>
          <p:cNvSpPr>
            <a:spLocks noGrp="1"/>
          </p:cNvSpPr>
          <p:nvPr>
            <p:ph type="ftr" sz="quarter" idx="11"/>
          </p:nvPr>
        </p:nvSpPr>
        <p:spPr>
          <a:xfrm>
            <a:off x="457200" y="6480969"/>
            <a:ext cx="4261104" cy="301752"/>
          </a:xfrm>
        </p:spPr>
        <p:txBody>
          <a:bodyPr/>
          <a:lstStyle/>
          <a:p>
            <a:endParaRPr lang="el-GR"/>
          </a:p>
        </p:txBody>
      </p:sp>
      <p:sp>
        <p:nvSpPr>
          <p:cNvPr id="9" name="Θέση αριθμού διαφάνειας 8"/>
          <p:cNvSpPr>
            <a:spLocks noGrp="1"/>
          </p:cNvSpPr>
          <p:nvPr>
            <p:ph type="sldNum" sz="quarter" idx="12"/>
          </p:nvPr>
        </p:nvSpPr>
        <p:spPr>
          <a:xfrm>
            <a:off x="7589520" y="6483096"/>
            <a:ext cx="502920" cy="301752"/>
          </a:xfrm>
        </p:spPr>
        <p:txBody>
          <a:bodyPr/>
          <a:lstStyle>
            <a:lvl1pPr algn="ctr">
              <a:defRPr/>
            </a:lvl1pPr>
          </a:lstStyle>
          <a:p>
            <a:fld id="{5123E3F2-512E-4A60-9D59-E6CB639A1569}"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lvl1p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E1C0950E-8F0B-4CB5-AB05-E02B291D8250}" type="datetimeFigureOut">
              <a:rPr lang="el-GR" smtClean="0"/>
              <a:t>14/5/2012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123E3F2-512E-4A60-9D59-E6CB639A1569}"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a:xfrm>
            <a:off x="4791456" y="6480969"/>
            <a:ext cx="2133600" cy="301752"/>
          </a:xfrm>
        </p:spPr>
        <p:txBody>
          <a:bodyPr/>
          <a:lstStyle/>
          <a:p>
            <a:fld id="{E1C0950E-8F0B-4CB5-AB05-E02B291D8250}" type="datetimeFigureOut">
              <a:rPr lang="el-GR" smtClean="0"/>
              <a:t>14/5/2012</a:t>
            </a:fld>
            <a:endParaRPr lang="el-GR"/>
          </a:p>
        </p:txBody>
      </p:sp>
      <p:sp>
        <p:nvSpPr>
          <p:cNvPr id="3" name="Θέση υποσέλιδου 2"/>
          <p:cNvSpPr>
            <a:spLocks noGrp="1"/>
          </p:cNvSpPr>
          <p:nvPr>
            <p:ph type="ftr" sz="quarter" idx="11"/>
          </p:nvPr>
        </p:nvSpPr>
        <p:spPr>
          <a:xfrm>
            <a:off x="457200" y="6481890"/>
            <a:ext cx="4260056" cy="300831"/>
          </a:xfrm>
        </p:spPr>
        <p:txBody>
          <a:bodyPr/>
          <a:lstStyle/>
          <a:p>
            <a:endParaRPr lang="el-GR"/>
          </a:p>
        </p:txBody>
      </p:sp>
      <p:sp>
        <p:nvSpPr>
          <p:cNvPr id="4" name="Θέση αριθμού διαφάνειας 3"/>
          <p:cNvSpPr>
            <a:spLocks noGrp="1"/>
          </p:cNvSpPr>
          <p:nvPr>
            <p:ph type="sldNum" sz="quarter" idx="12"/>
          </p:nvPr>
        </p:nvSpPr>
        <p:spPr>
          <a:xfrm>
            <a:off x="7589520" y="6480969"/>
            <a:ext cx="502920" cy="301752"/>
          </a:xfrm>
        </p:spPr>
        <p:txBody>
          <a:bodyPr/>
          <a:lstStyle/>
          <a:p>
            <a:fld id="{5123E3F2-512E-4A60-9D59-E6CB639A1569}"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a:xfrm>
            <a:off x="6278976" y="6556248"/>
            <a:ext cx="2133600" cy="301752"/>
          </a:xfrm>
        </p:spPr>
        <p:txBody>
          <a:bodyPr/>
          <a:lstStyle>
            <a:lvl1pPr>
              <a:defRPr sz="900"/>
            </a:lvl1pPr>
          </a:lstStyle>
          <a:p>
            <a:fld id="{E1C0950E-8F0B-4CB5-AB05-E02B291D8250}" type="datetimeFigureOut">
              <a:rPr lang="el-GR" smtClean="0"/>
              <a:t>14/5/2012</a:t>
            </a:fld>
            <a:endParaRPr lang="el-GR"/>
          </a:p>
        </p:txBody>
      </p:sp>
      <p:sp>
        <p:nvSpPr>
          <p:cNvPr id="6" name="Θέση υποσέλιδου 5"/>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Θέση αριθμού διαφάνειας 6"/>
          <p:cNvSpPr>
            <a:spLocks noGrp="1"/>
          </p:cNvSpPr>
          <p:nvPr>
            <p:ph type="sldNum" sz="quarter" idx="12"/>
          </p:nvPr>
        </p:nvSpPr>
        <p:spPr>
          <a:xfrm>
            <a:off x="8410576" y="6556248"/>
            <a:ext cx="502920" cy="301752"/>
          </a:xfrm>
        </p:spPr>
        <p:txBody>
          <a:bodyPr/>
          <a:lstStyle>
            <a:lvl1pPr>
              <a:defRPr sz="900"/>
            </a:lvl1pPr>
          </a:lstStyle>
          <a:p>
            <a:fld id="{5123E3F2-512E-4A60-9D59-E6CB639A1569}"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a:xfrm>
            <a:off x="6108192" y="6556248"/>
            <a:ext cx="2103120" cy="301752"/>
          </a:xfrm>
        </p:spPr>
        <p:txBody>
          <a:bodyPr/>
          <a:lstStyle>
            <a:lvl1pPr>
              <a:defRPr sz="900"/>
            </a:lvl1pPr>
          </a:lstStyle>
          <a:p>
            <a:fld id="{E1C0950E-8F0B-4CB5-AB05-E02B291D8250}" type="datetimeFigureOut">
              <a:rPr lang="el-GR" smtClean="0"/>
              <a:t>14/5/2012</a:t>
            </a:fld>
            <a:endParaRPr lang="el-GR"/>
          </a:p>
        </p:txBody>
      </p:sp>
      <p:sp>
        <p:nvSpPr>
          <p:cNvPr id="6" name="Θέση υποσέλιδου 5"/>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Θέση αριθμού διαφάνειας 6"/>
          <p:cNvSpPr>
            <a:spLocks noGrp="1"/>
          </p:cNvSpPr>
          <p:nvPr>
            <p:ph type="sldNum" sz="quarter" idx="12"/>
          </p:nvPr>
        </p:nvSpPr>
        <p:spPr>
          <a:xfrm>
            <a:off x="8217192" y="6556248"/>
            <a:ext cx="365760" cy="301752"/>
          </a:xfrm>
        </p:spPr>
        <p:txBody>
          <a:bodyPr/>
          <a:lstStyle>
            <a:lvl1pPr algn="ctr">
              <a:defRPr sz="900"/>
            </a:lvl1pPr>
          </a:lstStyle>
          <a:p>
            <a:fld id="{5123E3F2-512E-4A60-9D59-E6CB639A1569}"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Ορθογώνιο τρίγωνο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Ευθεία γραμμή σύνδεσης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Ευθεία γραμμή σύνδεσης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Θέση τίτλου 21"/>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1C0950E-8F0B-4CB5-AB05-E02B291D8250}" type="datetimeFigureOut">
              <a:rPr lang="el-GR" smtClean="0"/>
              <a:t>14/5/2012</a:t>
            </a:fld>
            <a:endParaRPr lang="el-GR"/>
          </a:p>
        </p:txBody>
      </p:sp>
      <p:sp>
        <p:nvSpPr>
          <p:cNvPr id="3" name="Θέση υποσέλιδου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Θέση αριθμού διαφάνειας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123E3F2-512E-4A60-9D59-E6CB639A1569}"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pPr algn="ctr"/>
            <a:r>
              <a:rPr lang="en-US" b="1" dirty="0" smtClean="0"/>
              <a:t>Project: </a:t>
            </a:r>
            <a:r>
              <a:rPr lang="el-GR" b="1" dirty="0" smtClean="0"/>
              <a:t>Το παιχνίδι της γνώσης</a:t>
            </a:r>
            <a:endParaRPr lang="el-GR"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420888"/>
            <a:ext cx="4267200" cy="296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4704" y="2435176"/>
            <a:ext cx="4608513" cy="164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5452" y="4217938"/>
            <a:ext cx="4852987"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146423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wipe(down)">
                                      <p:cBhvr>
                                        <p:cTn id="12" dur="500"/>
                                        <p:tgtEl>
                                          <p:spTgt spid="1026"/>
                                        </p:tgtEl>
                                      </p:cBhvr>
                                    </p:animEffect>
                                  </p:childTnLst>
                                </p:cTn>
                              </p:par>
                              <p:par>
                                <p:cTn id="13" presetID="22" presetClass="entr" presetSubtype="4" fill="hold" nodeType="withEffect">
                                  <p:stCondLst>
                                    <p:cond delay="0"/>
                                  </p:stCondLst>
                                  <p:childTnLst>
                                    <p:set>
                                      <p:cBhvr>
                                        <p:cTn id="14" dur="1" fill="hold">
                                          <p:stCondLst>
                                            <p:cond delay="0"/>
                                          </p:stCondLst>
                                        </p:cTn>
                                        <p:tgtEl>
                                          <p:spTgt spid="1027"/>
                                        </p:tgtEl>
                                        <p:attrNameLst>
                                          <p:attrName>style.visibility</p:attrName>
                                        </p:attrNameLst>
                                      </p:cBhvr>
                                      <p:to>
                                        <p:strVal val="visible"/>
                                      </p:to>
                                    </p:set>
                                    <p:animEffect transition="in" filter="wipe(down)">
                                      <p:cBhvr>
                                        <p:cTn id="15" dur="500"/>
                                        <p:tgtEl>
                                          <p:spTgt spid="102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1028"/>
                                        </p:tgtEl>
                                        <p:attrNameLst>
                                          <p:attrName>style.visibility</p:attrName>
                                        </p:attrNameLst>
                                      </p:cBhvr>
                                      <p:to>
                                        <p:strVal val="visible"/>
                                      </p:to>
                                    </p:set>
                                    <p:animEffect transition="in" filter="wipe(down)">
                                      <p:cBhvr>
                                        <p:cTn id="20"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Διάκριση των ερωτήσεων</a:t>
            </a:r>
            <a:endParaRPr lang="el-GR" dirty="0"/>
          </a:p>
        </p:txBody>
      </p:sp>
      <p:sp>
        <p:nvSpPr>
          <p:cNvPr id="6" name="Θέση περιεχομένου 5"/>
          <p:cNvSpPr>
            <a:spLocks noGrp="1"/>
          </p:cNvSpPr>
          <p:nvPr>
            <p:ph idx="1"/>
          </p:nvPr>
        </p:nvSpPr>
        <p:spPr/>
        <p:txBody>
          <a:bodyPr>
            <a:normAutofit/>
          </a:bodyPr>
          <a:lstStyle/>
          <a:p>
            <a:pPr marL="64008" indent="0" algn="just">
              <a:buNone/>
            </a:pPr>
            <a:r>
              <a:rPr lang="en-US" sz="2000" dirty="0" smtClean="0"/>
              <a:t>     </a:t>
            </a:r>
            <a:r>
              <a:rPr lang="el-GR" sz="2000" dirty="0" smtClean="0"/>
              <a:t>Κύριο  </a:t>
            </a:r>
            <a:r>
              <a:rPr lang="el-GR" sz="2000" dirty="0"/>
              <a:t>θέμα της εργασίας ήταν η διάκριση των ερωτήσεων. Οι ερωτήσεις διακρίνονται σε κλειστού τύπου ( πολλαπλής επιλογής , σύντομης απάντησης ) και ανοιχτού τύπου (ανάπτυξης ) .Όταν το απευθυνόμενο κοινό των ερωτήσεων είναι μαθητές επιλέγονται συχνότερα ερωτήσεις κλειστού τύπου επειδή θεωρούνται ευκολότερες από τις ανοιχτού τύπου. Ο λόγος για τον οποίο συμβαίνει αυτό είναι γιατί δεν απαιτούνται μεγάλες γνώσεις για την απάντηση της. Ωστόσο μια εύκολη ερώτηση πολλαπλής επιλογής μπορεί να μετατραπεί σε δύσκολη εάν οι και οι τέσσερις εναλλακτικές απαντήσεις μοιάζουν νοηματικά. Επίσης μπορούν να διαφέρουν ανάλογα με το επίπεδο δυσκολίας.</a:t>
            </a:r>
          </a:p>
        </p:txBody>
      </p:sp>
    </p:spTree>
    <p:extLst>
      <p:ext uri="{BB962C8B-B14F-4D97-AF65-F5344CB8AC3E}">
        <p14:creationId xmlns:p14="http://schemas.microsoft.com/office/powerpoint/2010/main" val="213105109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3000" dirty="0" smtClean="0">
                <a:solidFill>
                  <a:srgbClr val="FF3399"/>
                </a:solidFill>
              </a:rPr>
              <a:t>Δείγμα Ερωτήσεων του παιχνιδιού</a:t>
            </a:r>
            <a:endParaRPr lang="el-GR" sz="3000" dirty="0">
              <a:solidFill>
                <a:srgbClr val="FF3399"/>
              </a:solidFill>
            </a:endParaRPr>
          </a:p>
        </p:txBody>
      </p:sp>
      <p:sp>
        <p:nvSpPr>
          <p:cNvPr id="5" name="Θέση κειμένου 4"/>
          <p:cNvSpPr>
            <a:spLocks noGrp="1"/>
          </p:cNvSpPr>
          <p:nvPr>
            <p:ph type="body" idx="1"/>
          </p:nvPr>
        </p:nvSpPr>
        <p:spPr/>
        <p:txBody>
          <a:bodyPr/>
          <a:lstStyle/>
          <a:p>
            <a:r>
              <a:rPr lang="el-GR" dirty="0" smtClean="0"/>
              <a:t>Εύκολη</a:t>
            </a:r>
            <a:endParaRPr lang="el-GR" dirty="0"/>
          </a:p>
        </p:txBody>
      </p:sp>
      <p:sp>
        <p:nvSpPr>
          <p:cNvPr id="7" name="Θέση κειμένου 6"/>
          <p:cNvSpPr>
            <a:spLocks noGrp="1"/>
          </p:cNvSpPr>
          <p:nvPr>
            <p:ph type="body" sz="half" idx="3"/>
          </p:nvPr>
        </p:nvSpPr>
        <p:spPr/>
        <p:txBody>
          <a:bodyPr>
            <a:normAutofit/>
          </a:bodyPr>
          <a:lstStyle/>
          <a:p>
            <a:r>
              <a:rPr lang="el-GR" dirty="0" smtClean="0"/>
              <a:t>Δύσκολη</a:t>
            </a:r>
            <a:endParaRPr lang="el-GR" dirty="0"/>
          </a:p>
        </p:txBody>
      </p:sp>
      <p:sp>
        <p:nvSpPr>
          <p:cNvPr id="6" name="Θέση περιεχομένου 5"/>
          <p:cNvSpPr>
            <a:spLocks noGrp="1"/>
          </p:cNvSpPr>
          <p:nvPr>
            <p:ph sz="quarter" idx="2"/>
          </p:nvPr>
        </p:nvSpPr>
        <p:spPr/>
        <p:txBody>
          <a:bodyPr/>
          <a:lstStyle/>
          <a:p>
            <a:pPr marL="64008" indent="0">
              <a:buNone/>
            </a:pPr>
            <a:r>
              <a:rPr lang="el-GR" dirty="0" smtClean="0"/>
              <a:t>Πόσους δορυφόρους (φεγγάρια) έχει ο πλανήτης Αφροδίτη;</a:t>
            </a:r>
          </a:p>
          <a:p>
            <a:pPr marL="64008" indent="0">
              <a:buNone/>
            </a:pPr>
            <a:r>
              <a:rPr lang="el-GR" b="1" i="1" dirty="0" smtClean="0">
                <a:effectLst>
                  <a:outerShdw blurRad="38100" dist="38100" dir="2700000" algn="tl">
                    <a:srgbClr val="000000">
                      <a:alpha val="43137"/>
                    </a:srgbClr>
                  </a:outerShdw>
                </a:effectLst>
              </a:rPr>
              <a:t>(α) 0</a:t>
            </a:r>
          </a:p>
          <a:p>
            <a:pPr marL="64008" indent="0">
              <a:buNone/>
            </a:pPr>
            <a:r>
              <a:rPr lang="el-GR" dirty="0" smtClean="0"/>
              <a:t>(β) 1</a:t>
            </a:r>
          </a:p>
          <a:p>
            <a:pPr marL="64008" indent="0">
              <a:buNone/>
            </a:pPr>
            <a:r>
              <a:rPr lang="el-GR" dirty="0" smtClean="0"/>
              <a:t>(γ) 2</a:t>
            </a:r>
          </a:p>
          <a:p>
            <a:pPr marL="64008" indent="0">
              <a:buNone/>
            </a:pPr>
            <a:r>
              <a:rPr lang="el-GR" dirty="0" smtClean="0"/>
              <a:t>(δ) 3</a:t>
            </a:r>
            <a:endParaRPr lang="el-GR" dirty="0"/>
          </a:p>
        </p:txBody>
      </p:sp>
      <p:sp>
        <p:nvSpPr>
          <p:cNvPr id="8" name="Θέση περιεχομένου 7"/>
          <p:cNvSpPr>
            <a:spLocks noGrp="1"/>
          </p:cNvSpPr>
          <p:nvPr>
            <p:ph sz="quarter" idx="4"/>
          </p:nvPr>
        </p:nvSpPr>
        <p:spPr/>
        <p:txBody>
          <a:bodyPr/>
          <a:lstStyle/>
          <a:p>
            <a:pPr marL="64008" indent="0">
              <a:buNone/>
            </a:pPr>
            <a:r>
              <a:rPr lang="el-GR" dirty="0" smtClean="0"/>
              <a:t>Ποια από τις παρακάτω ασθένειες δεν οφείλεται σε βακτήριο;</a:t>
            </a:r>
          </a:p>
          <a:p>
            <a:pPr marL="64008" indent="0">
              <a:buNone/>
            </a:pPr>
            <a:r>
              <a:rPr lang="el-GR" dirty="0" smtClean="0"/>
              <a:t>(α) Ελονοσία</a:t>
            </a:r>
          </a:p>
          <a:p>
            <a:pPr marL="64008" indent="0">
              <a:buNone/>
            </a:pPr>
            <a:r>
              <a:rPr lang="el-GR" dirty="0" smtClean="0"/>
              <a:t>(β) Αμοιβαδοειδής Δυσεντερία</a:t>
            </a:r>
          </a:p>
          <a:p>
            <a:pPr marL="64008" indent="0">
              <a:buNone/>
            </a:pPr>
            <a:r>
              <a:rPr lang="el-GR" b="1" i="1" dirty="0" smtClean="0">
                <a:effectLst>
                  <a:outerShdw blurRad="38100" dist="38100" dir="2700000" algn="tl">
                    <a:srgbClr val="000000">
                      <a:alpha val="43137"/>
                    </a:srgbClr>
                  </a:outerShdw>
                </a:effectLst>
              </a:rPr>
              <a:t>(γ) </a:t>
            </a:r>
            <a:r>
              <a:rPr lang="en-US" b="1" i="1" dirty="0" smtClean="0">
                <a:effectLst>
                  <a:outerShdw blurRad="38100" dist="38100" dir="2700000" algn="tl">
                    <a:srgbClr val="000000">
                      <a:alpha val="43137"/>
                    </a:srgbClr>
                  </a:outerShdw>
                </a:effectLst>
              </a:rPr>
              <a:t>AIDS</a:t>
            </a:r>
          </a:p>
          <a:p>
            <a:pPr marL="64008" indent="0">
              <a:buNone/>
            </a:pPr>
            <a:r>
              <a:rPr lang="el-GR" dirty="0" smtClean="0"/>
              <a:t>(δ) Νόσος του ύπνου</a:t>
            </a:r>
            <a:endParaRPr lang="el-GR" dirty="0"/>
          </a:p>
        </p:txBody>
      </p:sp>
    </p:spTree>
    <p:extLst>
      <p:ext uri="{BB962C8B-B14F-4D97-AF65-F5344CB8AC3E}">
        <p14:creationId xmlns:p14="http://schemas.microsoft.com/office/powerpoint/2010/main" val="248092744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bg/>
                                          </p:spTgt>
                                        </p:tgtEl>
                                        <p:attrNameLst>
                                          <p:attrName>style.visibility</p:attrName>
                                        </p:attrNameLst>
                                      </p:cBhvr>
                                      <p:to>
                                        <p:strVal val="visible"/>
                                      </p:to>
                                    </p:set>
                                    <p:animEffect transition="in" filter="wipe(down)">
                                      <p:cBhvr>
                                        <p:cTn id="10" dur="500"/>
                                        <p:tgtEl>
                                          <p:spTgt spid="5">
                                            <p:bg/>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wipe(down)">
                                      <p:cBhvr>
                                        <p:cTn id="13" dur="500"/>
                                        <p:tgtEl>
                                          <p:spTgt spid="5">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7">
                                            <p:bg/>
                                          </p:spTgt>
                                        </p:tgtEl>
                                        <p:attrNameLst>
                                          <p:attrName>style.visibility</p:attrName>
                                        </p:attrNameLst>
                                      </p:cBhvr>
                                      <p:to>
                                        <p:strVal val="visible"/>
                                      </p:to>
                                    </p:set>
                                    <p:animEffect transition="in" filter="wipe(down)">
                                      <p:cBhvr>
                                        <p:cTn id="16" dur="500"/>
                                        <p:tgtEl>
                                          <p:spTgt spid="7">
                                            <p:bg/>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wipe(down)">
                                      <p:cBhvr>
                                        <p:cTn id="19" dur="500"/>
                                        <p:tgtEl>
                                          <p:spTgt spid="7">
                                            <p:txEl>
                                              <p:pRg st="0" end="0"/>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down)">
                                      <p:cBhvr>
                                        <p:cTn id="22" dur="500"/>
                                        <p:tgtEl>
                                          <p:spTgt spid="6">
                                            <p:txEl>
                                              <p:pRg st="0" end="0"/>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Effect transition="in" filter="wipe(down)">
                                      <p:cBhvr>
                                        <p:cTn id="25" dur="500"/>
                                        <p:tgtEl>
                                          <p:spTgt spid="6">
                                            <p:txEl>
                                              <p:pRg st="1" end="1"/>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Effect transition="in" filter="wipe(down)">
                                      <p:cBhvr>
                                        <p:cTn id="28" dur="500"/>
                                        <p:tgtEl>
                                          <p:spTgt spid="6">
                                            <p:txEl>
                                              <p:pRg st="2" end="2"/>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Effect transition="in" filter="wipe(down)">
                                      <p:cBhvr>
                                        <p:cTn id="31" dur="500"/>
                                        <p:tgtEl>
                                          <p:spTgt spid="6">
                                            <p:txEl>
                                              <p:pRg st="3" end="3"/>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6">
                                            <p:txEl>
                                              <p:pRg st="4" end="4"/>
                                            </p:txEl>
                                          </p:spTgt>
                                        </p:tgtEl>
                                        <p:attrNameLst>
                                          <p:attrName>style.visibility</p:attrName>
                                        </p:attrNameLst>
                                      </p:cBhvr>
                                      <p:to>
                                        <p:strVal val="visible"/>
                                      </p:to>
                                    </p:set>
                                    <p:animEffect transition="in" filter="wipe(down)">
                                      <p:cBhvr>
                                        <p:cTn id="34" dur="500"/>
                                        <p:tgtEl>
                                          <p:spTgt spid="6">
                                            <p:txEl>
                                              <p:pRg st="4" end="4"/>
                                            </p:tx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wipe(down)">
                                      <p:cBhvr>
                                        <p:cTn id="37" dur="500"/>
                                        <p:tgtEl>
                                          <p:spTgt spid="8">
                                            <p:txEl>
                                              <p:pRg st="0" end="0"/>
                                            </p:txEl>
                                          </p:spTgt>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8">
                                            <p:txEl>
                                              <p:pRg st="1" end="1"/>
                                            </p:txEl>
                                          </p:spTgt>
                                        </p:tgtEl>
                                        <p:attrNameLst>
                                          <p:attrName>style.visibility</p:attrName>
                                        </p:attrNameLst>
                                      </p:cBhvr>
                                      <p:to>
                                        <p:strVal val="visible"/>
                                      </p:to>
                                    </p:set>
                                    <p:animEffect transition="in" filter="wipe(down)">
                                      <p:cBhvr>
                                        <p:cTn id="40" dur="500"/>
                                        <p:tgtEl>
                                          <p:spTgt spid="8">
                                            <p:txEl>
                                              <p:pRg st="1" end="1"/>
                                            </p:txEl>
                                          </p:spTgt>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8">
                                            <p:txEl>
                                              <p:pRg st="2" end="2"/>
                                            </p:txEl>
                                          </p:spTgt>
                                        </p:tgtEl>
                                        <p:attrNameLst>
                                          <p:attrName>style.visibility</p:attrName>
                                        </p:attrNameLst>
                                      </p:cBhvr>
                                      <p:to>
                                        <p:strVal val="visible"/>
                                      </p:to>
                                    </p:set>
                                    <p:animEffect transition="in" filter="wipe(down)">
                                      <p:cBhvr>
                                        <p:cTn id="43" dur="500"/>
                                        <p:tgtEl>
                                          <p:spTgt spid="8">
                                            <p:txEl>
                                              <p:pRg st="2" end="2"/>
                                            </p:txEl>
                                          </p:spTgt>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8">
                                            <p:txEl>
                                              <p:pRg st="3" end="3"/>
                                            </p:txEl>
                                          </p:spTgt>
                                        </p:tgtEl>
                                        <p:attrNameLst>
                                          <p:attrName>style.visibility</p:attrName>
                                        </p:attrNameLst>
                                      </p:cBhvr>
                                      <p:to>
                                        <p:strVal val="visible"/>
                                      </p:to>
                                    </p:set>
                                    <p:animEffect transition="in" filter="wipe(down)">
                                      <p:cBhvr>
                                        <p:cTn id="46" dur="500"/>
                                        <p:tgtEl>
                                          <p:spTgt spid="8">
                                            <p:txEl>
                                              <p:pRg st="3" end="3"/>
                                            </p:txEl>
                                          </p:spTgt>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8">
                                            <p:txEl>
                                              <p:pRg st="4" end="4"/>
                                            </p:txEl>
                                          </p:spTgt>
                                        </p:tgtEl>
                                        <p:attrNameLst>
                                          <p:attrName>style.visibility</p:attrName>
                                        </p:attrNameLst>
                                      </p:cBhvr>
                                      <p:to>
                                        <p:strVal val="visible"/>
                                      </p:to>
                                    </p:set>
                                    <p:animEffect transition="in" filter="wipe(down)">
                                      <p:cBhvr>
                                        <p:cTn id="49"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allAtOnce" animBg="1"/>
      <p:bldP spid="7" grpId="0" build="allAtOnce" animBg="1"/>
      <p:bldP spid="6" grpId="0" build="allAtOnce"/>
      <p:bldP spid="8"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Τίτλος 14"/>
          <p:cNvSpPr>
            <a:spLocks noGrp="1"/>
          </p:cNvSpPr>
          <p:nvPr>
            <p:ph type="title"/>
          </p:nvPr>
        </p:nvSpPr>
        <p:spPr/>
        <p:txBody>
          <a:bodyPr/>
          <a:lstStyle/>
          <a:p>
            <a:pPr algn="ctr"/>
            <a:r>
              <a:rPr lang="el-GR" dirty="0" smtClean="0"/>
              <a:t>Ερευνητικά  ερωτήματα</a:t>
            </a:r>
            <a:endParaRPr lang="el-GR" dirty="0"/>
          </a:p>
        </p:txBody>
      </p:sp>
      <p:sp>
        <p:nvSpPr>
          <p:cNvPr id="16" name="Θέση περιεχομένου 15"/>
          <p:cNvSpPr>
            <a:spLocks noGrp="1"/>
          </p:cNvSpPr>
          <p:nvPr>
            <p:ph idx="1"/>
          </p:nvPr>
        </p:nvSpPr>
        <p:spPr/>
        <p:txBody>
          <a:bodyPr>
            <a:normAutofit fontScale="92500"/>
          </a:bodyPr>
          <a:lstStyle/>
          <a:p>
            <a:pPr marL="64008" indent="0" algn="just">
              <a:buNone/>
            </a:pPr>
            <a:r>
              <a:rPr lang="el-GR" sz="2000" dirty="0" smtClean="0"/>
              <a:t>    </a:t>
            </a:r>
            <a:r>
              <a:rPr lang="el-GR" sz="1900" dirty="0" smtClean="0"/>
              <a:t>Παράλληλα </a:t>
            </a:r>
            <a:r>
              <a:rPr lang="el-GR" sz="1900" dirty="0"/>
              <a:t>με την έρευνά μας για τις ερωτήσεις δημιουργήθηκαν και κάποια ερευνητικά ερωτήματα η απάντηση των οποίων  συνέβαλε στην ανάπτυξη όλης της εργασίας. Τα ερωτήματα αυτά μοιράστηκαν με τη μορφή ερωτηματολογίου σε όλη την Α΄ Λυκείου. Εμείς ασχοληθήκαμε με τις φυσικές επιστήμες τα ερευνητικά    ερωτήματα  αφορούσαν  </a:t>
            </a:r>
            <a:r>
              <a:rPr lang="el-GR" sz="1900" dirty="0" smtClean="0"/>
              <a:t>στο </a:t>
            </a:r>
            <a:r>
              <a:rPr lang="el-GR" sz="1900" dirty="0"/>
              <a:t>θέμα της ομάδας. </a:t>
            </a:r>
            <a:endParaRPr lang="el-GR" sz="1900" dirty="0" smtClean="0"/>
          </a:p>
          <a:p>
            <a:pPr marL="64008" indent="0" algn="just">
              <a:buNone/>
            </a:pPr>
            <a:r>
              <a:rPr lang="el-GR" sz="1900" dirty="0"/>
              <a:t> </a:t>
            </a:r>
            <a:r>
              <a:rPr lang="el-GR" sz="1900" dirty="0" smtClean="0"/>
              <a:t>     </a:t>
            </a:r>
            <a:r>
              <a:rPr lang="el-GR" sz="1900" dirty="0"/>
              <a:t>Πιο συγκεκριμένα στο ερωτηματολόγιο  που  μοιράστηκε  δύο από τις ερωτήσεις  προήλθαν  από την ομάδα μας. Οι απαντήσεις των ερωτημάτων αυτών δεν μας δημιούργησαν νέα ερευνητικά ερωτήματα.</a:t>
            </a:r>
          </a:p>
          <a:p>
            <a:pPr marL="64008" indent="0" algn="just">
              <a:buNone/>
            </a:pPr>
            <a:r>
              <a:rPr lang="el-GR" sz="1900" dirty="0" smtClean="0"/>
              <a:t>      Στην </a:t>
            </a:r>
            <a:r>
              <a:rPr lang="el-GR" sz="1900" dirty="0"/>
              <a:t>ερώτηση : </a:t>
            </a:r>
            <a:r>
              <a:rPr lang="el-GR" sz="1900" b="1" dirty="0">
                <a:solidFill>
                  <a:schemeClr val="accent1"/>
                </a:solidFill>
              </a:rPr>
              <a:t>Πιστεύετε ότι οι γνώσεις που προσφέρουν οι φυσικές επιστήμες μπορούν να μετατραπούν σε παιχνίδι ;</a:t>
            </a:r>
          </a:p>
          <a:p>
            <a:pPr marL="64008" indent="0" algn="just">
              <a:buNone/>
            </a:pPr>
            <a:r>
              <a:rPr lang="el-GR" sz="1900" dirty="0"/>
              <a:t>Το 75 % των μαθητών απάντησε </a:t>
            </a:r>
            <a:r>
              <a:rPr lang="el-GR" sz="1900" dirty="0" smtClean="0"/>
              <a:t> </a:t>
            </a:r>
            <a:r>
              <a:rPr lang="el-GR" sz="1900" b="1" dirty="0" smtClean="0">
                <a:solidFill>
                  <a:schemeClr val="accent5"/>
                </a:solidFill>
              </a:rPr>
              <a:t>ΝΑΙ</a:t>
            </a:r>
            <a:r>
              <a:rPr lang="el-GR" sz="1900" dirty="0" smtClean="0"/>
              <a:t> και </a:t>
            </a:r>
            <a:r>
              <a:rPr lang="el-GR" sz="1900" dirty="0"/>
              <a:t>το υπόλοιπο 25% </a:t>
            </a:r>
            <a:r>
              <a:rPr lang="el-GR" sz="1900" dirty="0" smtClean="0"/>
              <a:t> </a:t>
            </a:r>
            <a:r>
              <a:rPr lang="el-GR" sz="1900" b="1" dirty="0" smtClean="0">
                <a:solidFill>
                  <a:schemeClr val="accent5"/>
                </a:solidFill>
              </a:rPr>
              <a:t>ΟΧΙ</a:t>
            </a:r>
            <a:endParaRPr lang="el-GR" sz="1900" b="1" dirty="0">
              <a:solidFill>
                <a:schemeClr val="accent5"/>
              </a:solidFill>
            </a:endParaRPr>
          </a:p>
          <a:p>
            <a:pPr marL="64008" indent="0" algn="just">
              <a:buNone/>
            </a:pPr>
            <a:r>
              <a:rPr lang="el-GR" sz="1900" dirty="0" smtClean="0"/>
              <a:t>      Στην </a:t>
            </a:r>
            <a:r>
              <a:rPr lang="el-GR" sz="1900" dirty="0"/>
              <a:t>ερώτηση : </a:t>
            </a:r>
            <a:r>
              <a:rPr lang="el-GR" sz="1900" b="1" dirty="0">
                <a:solidFill>
                  <a:schemeClr val="accent1"/>
                </a:solidFill>
              </a:rPr>
              <a:t>Πόσο συχνά παίζετε παιχνίδια γνώσεων ;</a:t>
            </a:r>
          </a:p>
          <a:p>
            <a:pPr marL="64008" indent="0" algn="just">
              <a:buNone/>
            </a:pPr>
            <a:r>
              <a:rPr lang="el-GR" sz="1900" dirty="0"/>
              <a:t>Το 62% των μαθητών </a:t>
            </a:r>
            <a:r>
              <a:rPr lang="el-GR" sz="1900" dirty="0" smtClean="0"/>
              <a:t>απάντησε </a:t>
            </a:r>
            <a:r>
              <a:rPr lang="el-GR" sz="1900" b="1" dirty="0" smtClean="0">
                <a:solidFill>
                  <a:schemeClr val="accent5"/>
                </a:solidFill>
              </a:rPr>
              <a:t>ΜΕΡΙΚΕΣ ΦΟΡΕΣ </a:t>
            </a:r>
            <a:r>
              <a:rPr lang="el-GR" sz="1900" dirty="0"/>
              <a:t>το 21 % των μαθητών </a:t>
            </a:r>
            <a:r>
              <a:rPr lang="el-GR" sz="1900" dirty="0" smtClean="0"/>
              <a:t>απάντησε  </a:t>
            </a:r>
            <a:r>
              <a:rPr lang="el-GR" sz="1900" b="1" dirty="0" smtClean="0">
                <a:solidFill>
                  <a:schemeClr val="accent5"/>
                </a:solidFill>
              </a:rPr>
              <a:t>ΚΑΘΟΛΟΥ</a:t>
            </a:r>
            <a:r>
              <a:rPr lang="el-GR" sz="1900" dirty="0" smtClean="0"/>
              <a:t>  </a:t>
            </a:r>
            <a:r>
              <a:rPr lang="el-GR" sz="1900" dirty="0"/>
              <a:t>και το υπόλοιπο 17 % απάντησε </a:t>
            </a:r>
            <a:r>
              <a:rPr lang="el-GR" sz="1900" b="1" dirty="0" smtClean="0">
                <a:solidFill>
                  <a:schemeClr val="accent5"/>
                </a:solidFill>
              </a:rPr>
              <a:t>ΣΥΧΝΑ</a:t>
            </a:r>
            <a:r>
              <a:rPr lang="el-GR" sz="1900" dirty="0" smtClean="0"/>
              <a:t>.   </a:t>
            </a:r>
            <a:endParaRPr lang="el-GR" sz="1900" dirty="0"/>
          </a:p>
        </p:txBody>
      </p:sp>
    </p:spTree>
    <p:extLst>
      <p:ext uri="{BB962C8B-B14F-4D97-AF65-F5344CB8AC3E}">
        <p14:creationId xmlns:p14="http://schemas.microsoft.com/office/powerpoint/2010/main" val="4239366520"/>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80">
                                          <p:stCondLst>
                                            <p:cond delay="0"/>
                                          </p:stCondLst>
                                        </p:cTn>
                                        <p:tgtEl>
                                          <p:spTgt spid="15"/>
                                        </p:tgtEl>
                                      </p:cBhvr>
                                    </p:animEffect>
                                    <p:anim calcmode="lin" valueType="num">
                                      <p:cBhvr>
                                        <p:cTn id="8"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3" dur="26">
                                          <p:stCondLst>
                                            <p:cond delay="650"/>
                                          </p:stCondLst>
                                        </p:cTn>
                                        <p:tgtEl>
                                          <p:spTgt spid="15"/>
                                        </p:tgtEl>
                                      </p:cBhvr>
                                      <p:to x="100000" y="60000"/>
                                    </p:animScale>
                                    <p:animScale>
                                      <p:cBhvr>
                                        <p:cTn id="14" dur="166" decel="50000">
                                          <p:stCondLst>
                                            <p:cond delay="676"/>
                                          </p:stCondLst>
                                        </p:cTn>
                                        <p:tgtEl>
                                          <p:spTgt spid="15"/>
                                        </p:tgtEl>
                                      </p:cBhvr>
                                      <p:to x="100000" y="100000"/>
                                    </p:animScale>
                                    <p:animScale>
                                      <p:cBhvr>
                                        <p:cTn id="15" dur="26">
                                          <p:stCondLst>
                                            <p:cond delay="1312"/>
                                          </p:stCondLst>
                                        </p:cTn>
                                        <p:tgtEl>
                                          <p:spTgt spid="15"/>
                                        </p:tgtEl>
                                      </p:cBhvr>
                                      <p:to x="100000" y="80000"/>
                                    </p:animScale>
                                    <p:animScale>
                                      <p:cBhvr>
                                        <p:cTn id="16" dur="166" decel="50000">
                                          <p:stCondLst>
                                            <p:cond delay="1338"/>
                                          </p:stCondLst>
                                        </p:cTn>
                                        <p:tgtEl>
                                          <p:spTgt spid="15"/>
                                        </p:tgtEl>
                                      </p:cBhvr>
                                      <p:to x="100000" y="100000"/>
                                    </p:animScale>
                                    <p:animScale>
                                      <p:cBhvr>
                                        <p:cTn id="17" dur="26">
                                          <p:stCondLst>
                                            <p:cond delay="1642"/>
                                          </p:stCondLst>
                                        </p:cTn>
                                        <p:tgtEl>
                                          <p:spTgt spid="15"/>
                                        </p:tgtEl>
                                      </p:cBhvr>
                                      <p:to x="100000" y="90000"/>
                                    </p:animScale>
                                    <p:animScale>
                                      <p:cBhvr>
                                        <p:cTn id="18" dur="166" decel="50000">
                                          <p:stCondLst>
                                            <p:cond delay="1668"/>
                                          </p:stCondLst>
                                        </p:cTn>
                                        <p:tgtEl>
                                          <p:spTgt spid="15"/>
                                        </p:tgtEl>
                                      </p:cBhvr>
                                      <p:to x="100000" y="100000"/>
                                    </p:animScale>
                                    <p:animScale>
                                      <p:cBhvr>
                                        <p:cTn id="19" dur="26">
                                          <p:stCondLst>
                                            <p:cond delay="1808"/>
                                          </p:stCondLst>
                                        </p:cTn>
                                        <p:tgtEl>
                                          <p:spTgt spid="15"/>
                                        </p:tgtEl>
                                      </p:cBhvr>
                                      <p:to x="100000" y="95000"/>
                                    </p:animScale>
                                    <p:animScale>
                                      <p:cBhvr>
                                        <p:cTn id="20" dur="166" decel="50000">
                                          <p:stCondLst>
                                            <p:cond delay="1834"/>
                                          </p:stCondLst>
                                        </p:cTn>
                                        <p:tgtEl>
                                          <p:spTgt spid="1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16">
                                            <p:txEl>
                                              <p:pRg st="0" end="0"/>
                                            </p:txEl>
                                          </p:spTgt>
                                        </p:tgtEl>
                                        <p:attrNameLst>
                                          <p:attrName>style.visibility</p:attrName>
                                        </p:attrNameLst>
                                      </p:cBhvr>
                                      <p:to>
                                        <p:strVal val="visible"/>
                                      </p:to>
                                    </p:set>
                                    <p:animEffect transition="in" filter="fade">
                                      <p:cBhvr>
                                        <p:cTn id="25" dur="1000"/>
                                        <p:tgtEl>
                                          <p:spTgt spid="16">
                                            <p:txEl>
                                              <p:pRg st="0" end="0"/>
                                            </p:txEl>
                                          </p:spTgt>
                                        </p:tgtEl>
                                      </p:cBhvr>
                                    </p:animEffect>
                                    <p:anim calcmode="lin" valueType="num">
                                      <p:cBhvr>
                                        <p:cTn id="26"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16">
                                            <p:txEl>
                                              <p:pRg st="1" end="1"/>
                                            </p:txEl>
                                          </p:spTgt>
                                        </p:tgtEl>
                                        <p:attrNameLst>
                                          <p:attrName>style.visibility</p:attrName>
                                        </p:attrNameLst>
                                      </p:cBhvr>
                                      <p:to>
                                        <p:strVal val="visible"/>
                                      </p:to>
                                    </p:set>
                                    <p:animEffect transition="in" filter="fade">
                                      <p:cBhvr>
                                        <p:cTn id="32" dur="1000"/>
                                        <p:tgtEl>
                                          <p:spTgt spid="16">
                                            <p:txEl>
                                              <p:pRg st="1" end="1"/>
                                            </p:txEl>
                                          </p:spTgt>
                                        </p:tgtEl>
                                      </p:cBhvr>
                                    </p:animEffect>
                                    <p:anim calcmode="lin" valueType="num">
                                      <p:cBhvr>
                                        <p:cTn id="33"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16">
                                            <p:txEl>
                                              <p:pRg st="2" end="2"/>
                                            </p:txEl>
                                          </p:spTgt>
                                        </p:tgtEl>
                                        <p:attrNameLst>
                                          <p:attrName>style.visibility</p:attrName>
                                        </p:attrNameLst>
                                      </p:cBhvr>
                                      <p:to>
                                        <p:strVal val="visible"/>
                                      </p:to>
                                    </p:set>
                                    <p:animEffect transition="in" filter="fade">
                                      <p:cBhvr>
                                        <p:cTn id="39" dur="1000"/>
                                        <p:tgtEl>
                                          <p:spTgt spid="16">
                                            <p:txEl>
                                              <p:pRg st="2" end="2"/>
                                            </p:txEl>
                                          </p:spTgt>
                                        </p:tgtEl>
                                      </p:cBhvr>
                                    </p:animEffect>
                                    <p:anim calcmode="lin" valueType="num">
                                      <p:cBhvr>
                                        <p:cTn id="40"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16">
                                            <p:txEl>
                                              <p:pRg st="2" end="2"/>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16">
                                            <p:txEl>
                                              <p:pRg st="3" end="3"/>
                                            </p:txEl>
                                          </p:spTgt>
                                        </p:tgtEl>
                                        <p:attrNameLst>
                                          <p:attrName>style.visibility</p:attrName>
                                        </p:attrNameLst>
                                      </p:cBhvr>
                                      <p:to>
                                        <p:strVal val="visible"/>
                                      </p:to>
                                    </p:set>
                                    <p:animEffect transition="in" filter="fade">
                                      <p:cBhvr>
                                        <p:cTn id="44" dur="1000"/>
                                        <p:tgtEl>
                                          <p:spTgt spid="16">
                                            <p:txEl>
                                              <p:pRg st="3" end="3"/>
                                            </p:txEl>
                                          </p:spTgt>
                                        </p:tgtEl>
                                      </p:cBhvr>
                                    </p:animEffect>
                                    <p:anim calcmode="lin" valueType="num">
                                      <p:cBhvr>
                                        <p:cTn id="45"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16">
                                            <p:txEl>
                                              <p:pRg st="4" end="4"/>
                                            </p:txEl>
                                          </p:spTgt>
                                        </p:tgtEl>
                                        <p:attrNameLst>
                                          <p:attrName>style.visibility</p:attrName>
                                        </p:attrNameLst>
                                      </p:cBhvr>
                                      <p:to>
                                        <p:strVal val="visible"/>
                                      </p:to>
                                    </p:set>
                                    <p:animEffect transition="in" filter="fade">
                                      <p:cBhvr>
                                        <p:cTn id="51" dur="1000"/>
                                        <p:tgtEl>
                                          <p:spTgt spid="16">
                                            <p:txEl>
                                              <p:pRg st="4" end="4"/>
                                            </p:txEl>
                                          </p:spTgt>
                                        </p:tgtEl>
                                      </p:cBhvr>
                                    </p:animEffect>
                                    <p:anim calcmode="lin" valueType="num">
                                      <p:cBhvr>
                                        <p:cTn id="52"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53" dur="1000" fill="hold"/>
                                        <p:tgtEl>
                                          <p:spTgt spid="16">
                                            <p:txEl>
                                              <p:pRg st="4" end="4"/>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16">
                                            <p:txEl>
                                              <p:pRg st="5" end="5"/>
                                            </p:txEl>
                                          </p:spTgt>
                                        </p:tgtEl>
                                        <p:attrNameLst>
                                          <p:attrName>style.visibility</p:attrName>
                                        </p:attrNameLst>
                                      </p:cBhvr>
                                      <p:to>
                                        <p:strVal val="visible"/>
                                      </p:to>
                                    </p:set>
                                    <p:animEffect transition="in" filter="fade">
                                      <p:cBhvr>
                                        <p:cTn id="56" dur="1000"/>
                                        <p:tgtEl>
                                          <p:spTgt spid="16">
                                            <p:txEl>
                                              <p:pRg st="5" end="5"/>
                                            </p:txEl>
                                          </p:spTgt>
                                        </p:tgtEl>
                                      </p:cBhvr>
                                    </p:animEffect>
                                    <p:anim calcmode="lin" valueType="num">
                                      <p:cBhvr>
                                        <p:cTn id="57" dur="1000" fill="hold"/>
                                        <p:tgtEl>
                                          <p:spTgt spid="16">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1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pPr algn="ctr"/>
            <a:r>
              <a:rPr lang="el-GR" dirty="0"/>
              <a:t>Ερευνητικά  ερωτήματα</a:t>
            </a:r>
          </a:p>
        </p:txBody>
      </p:sp>
      <p:pic>
        <p:nvPicPr>
          <p:cNvPr id="1026" name="Picture 2"/>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bwMode="auto">
          <a:xfrm>
            <a:off x="-972616" y="1916832"/>
            <a:ext cx="5468416"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3779912" y="1916832"/>
            <a:ext cx="4906888" cy="4536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114128" y="1398534"/>
            <a:ext cx="6912768" cy="646331"/>
          </a:xfrm>
          <a:prstGeom prst="rect">
            <a:avLst/>
          </a:prstGeom>
          <a:noFill/>
        </p:spPr>
        <p:txBody>
          <a:bodyPr wrap="square" rtlCol="0">
            <a:spAutoFit/>
          </a:bodyPr>
          <a:lstStyle/>
          <a:p>
            <a:r>
              <a:rPr lang="el-GR" dirty="0" smtClean="0"/>
              <a:t>Τα διαγράμματα που ακολουθούν βοηθούν στην καλύτερη κατανόηση των παραπάνω.</a:t>
            </a:r>
            <a:endParaRPr lang="el-GR" dirty="0"/>
          </a:p>
        </p:txBody>
      </p:sp>
    </p:spTree>
    <p:extLst>
      <p:ext uri="{BB962C8B-B14F-4D97-AF65-F5344CB8AC3E}">
        <p14:creationId xmlns:p14="http://schemas.microsoft.com/office/powerpoint/2010/main" val="2513294054"/>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1026"/>
                                        </p:tgtEl>
                                        <p:attrNameLst>
                                          <p:attrName>style.visibility</p:attrName>
                                        </p:attrNameLst>
                                      </p:cBhvr>
                                      <p:to>
                                        <p:strVal val="visible"/>
                                      </p:to>
                                    </p:set>
                                    <p:animEffect transition="in" filter="wheel(1)">
                                      <p:cBhvr>
                                        <p:cTn id="25" dur="2000"/>
                                        <p:tgtEl>
                                          <p:spTgt spid="1026"/>
                                        </p:tgtEl>
                                      </p:cBhvr>
                                    </p:animEffect>
                                  </p:childTnLst>
                                </p:cTn>
                              </p:par>
                              <p:par>
                                <p:cTn id="26" presetID="21" presetClass="entr" presetSubtype="1" fill="hold" nodeType="withEffect">
                                  <p:stCondLst>
                                    <p:cond delay="0"/>
                                  </p:stCondLst>
                                  <p:childTnLst>
                                    <p:set>
                                      <p:cBhvr>
                                        <p:cTn id="27" dur="1" fill="hold">
                                          <p:stCondLst>
                                            <p:cond delay="0"/>
                                          </p:stCondLst>
                                        </p:cTn>
                                        <p:tgtEl>
                                          <p:spTgt spid="1027"/>
                                        </p:tgtEl>
                                        <p:attrNameLst>
                                          <p:attrName>style.visibility</p:attrName>
                                        </p:attrNameLst>
                                      </p:cBhvr>
                                      <p:to>
                                        <p:strVal val="visible"/>
                                      </p:to>
                                    </p:set>
                                    <p:animEffect transition="in" filter="wheel(1)">
                                      <p:cBhvr>
                                        <p:cTn id="28" dur="2000"/>
                                        <p:tgtEl>
                                          <p:spTgt spid="1027"/>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heel(1)">
                                      <p:cBhvr>
                                        <p:cTn id="3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pPr algn="ctr"/>
            <a:r>
              <a:rPr lang="el-GR" dirty="0" smtClean="0"/>
              <a:t>Γενικά Συμπεράσματα</a:t>
            </a:r>
            <a:endParaRPr lang="el-GR" dirty="0"/>
          </a:p>
        </p:txBody>
      </p:sp>
      <p:sp>
        <p:nvSpPr>
          <p:cNvPr id="8" name="Θέση περιεχομένου 7"/>
          <p:cNvSpPr>
            <a:spLocks noGrp="1"/>
          </p:cNvSpPr>
          <p:nvPr>
            <p:ph idx="1"/>
          </p:nvPr>
        </p:nvSpPr>
        <p:spPr/>
        <p:txBody>
          <a:bodyPr>
            <a:normAutofit fontScale="62500" lnSpcReduction="20000"/>
          </a:bodyPr>
          <a:lstStyle/>
          <a:p>
            <a:pPr marL="64008" indent="0">
              <a:buNone/>
            </a:pPr>
            <a:r>
              <a:rPr lang="en-US" sz="3200" dirty="0" smtClean="0"/>
              <a:t>   </a:t>
            </a:r>
            <a:r>
              <a:rPr lang="el-GR" sz="3200" dirty="0" smtClean="0"/>
              <a:t>Τα </a:t>
            </a:r>
            <a:r>
              <a:rPr lang="el-GR" sz="3200" dirty="0"/>
              <a:t>συμπεράσματα στα οποία καταλήγουμε από την ερευνητική εργασία του 2ου τετραμήνου είναι κυρίως ότι αντλήσαμε πολλές πληροφορίες για την χρήση σπουδαίων λογισμικών τα οποία μας βοήθησαν στην δημιουργία ενός εξαιρετικού ομαδικού παιχνιδιού. Επί    πλέον, διαπιστώσαμε ότι οι γνώσεις που προσφέρουν οι φυσικές  επιστήμες  με τις οποίες ασχοληθήκαμε  μπορούν να μετατραπούν σε ένα παιχνίδι. Γι’ αυτό αποφασίσαμε να δώσουμε την ευκαιρία σε μαθητές μέσα από αυτό το παιχνίδι να καταλάβουν σε τι επίπεδο βρίσκονται οι γνώσεις τους από ένα ευχάριστο τρόπο εξέτασης</a:t>
            </a:r>
            <a:r>
              <a:rPr lang="el-GR" sz="3200" dirty="0" smtClean="0"/>
              <a:t>.</a:t>
            </a:r>
            <a:endParaRPr lang="en-US" sz="3200" dirty="0"/>
          </a:p>
          <a:p>
            <a:pPr marL="64008" indent="0">
              <a:buNone/>
            </a:pPr>
            <a:r>
              <a:rPr lang="el-GR" sz="3200" dirty="0" smtClean="0"/>
              <a:t> </a:t>
            </a:r>
            <a:r>
              <a:rPr lang="en-US" sz="3200" dirty="0" smtClean="0"/>
              <a:t>   </a:t>
            </a:r>
            <a:r>
              <a:rPr lang="el-GR" sz="3200" dirty="0" smtClean="0"/>
              <a:t>Από </a:t>
            </a:r>
            <a:r>
              <a:rPr lang="el-GR" sz="3200" dirty="0"/>
              <a:t>την άλλη πλευρά οι ερωτήσεις είναι διαμορφωμένες με  κατάλληλο τρόπο ώστε να κεντρίσουν το ενδιαφέρον των μαθητών και να μην νοιώσουν ανία κατά τη  διάρκεια του παιχνιδιού. Συνοψίζοντας, αποφασίσαμε οι ερωτήσεις που θα συμπεριλαμβάνονται σε αυτό το </a:t>
            </a:r>
            <a:r>
              <a:rPr lang="el-GR" sz="3200" dirty="0" err="1"/>
              <a:t>test</a:t>
            </a:r>
            <a:r>
              <a:rPr lang="el-GR" sz="3200" dirty="0"/>
              <a:t>  γνώσεων να είναι κλειστού τύπου επειδή προορίζονται για μαθητές που δεν είναι τόσο εξειδικευμένοι για να ανταποκριθούν στις απαιτήσεις που έχουν οι ερωτήσεις ανοιχτού τύπου</a:t>
            </a:r>
            <a:r>
              <a:rPr lang="el-GR" dirty="0"/>
              <a:t>. </a:t>
            </a:r>
          </a:p>
        </p:txBody>
      </p:sp>
    </p:spTree>
    <p:extLst>
      <p:ext uri="{BB962C8B-B14F-4D97-AF65-F5344CB8AC3E}">
        <p14:creationId xmlns:p14="http://schemas.microsoft.com/office/powerpoint/2010/main" val="252629158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ipe(down)">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wipe(down)">
                                      <p:cBhvr>
                                        <p:cTn id="1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Βιβλιογραφία-</a:t>
            </a:r>
            <a:r>
              <a:rPr lang="el-GR" dirty="0" err="1" smtClean="0"/>
              <a:t>Δικτυογραφία</a:t>
            </a:r>
            <a:endParaRPr lang="el-GR" dirty="0"/>
          </a:p>
        </p:txBody>
      </p:sp>
      <p:sp>
        <p:nvSpPr>
          <p:cNvPr id="3" name="Θέση περιεχομένου 2"/>
          <p:cNvSpPr>
            <a:spLocks noGrp="1"/>
          </p:cNvSpPr>
          <p:nvPr>
            <p:ph idx="1"/>
          </p:nvPr>
        </p:nvSpPr>
        <p:spPr/>
        <p:txBody>
          <a:bodyPr>
            <a:normAutofit/>
          </a:bodyPr>
          <a:lstStyle/>
          <a:p>
            <a:pPr algn="just">
              <a:buFont typeface="Wingdings" pitchFamily="2" charset="2"/>
              <a:buChar char="v"/>
            </a:pPr>
            <a:r>
              <a:rPr lang="el-GR" sz="1600" dirty="0" smtClean="0"/>
              <a:t>Οι </a:t>
            </a:r>
            <a:r>
              <a:rPr lang="el-GR" sz="1600" dirty="0"/>
              <a:t>ερωτήσεις προήλθαν από τα βιβλία: ΒΙΟΛΟΓΙΑ Α΄ ΓΥΜΝΑΣΙΟΥ/2011, ΒΙΟΛΟΓΙΑ Γ΄ ΓΥΜΝΑΣΙΟΥ/2011, ΒΙΟΛΟΓΙΑ Α΄ ΓΕΝΙΚΟΥ ΛΥΚΕΙΟΥ/2011, ΒΙΟΛΟΓΙΑ  Β΄ ΓΕΝΙΚΟΥ ΛΥΚΕΙΟΥ  ΓΕΝΙΚΗΣ ΠΑΙΔΕΙΑΣ/2011, ΒΙΟΛΟΓΙΑ Γ΄ΓΕΝΙΚΟΥ ΛΥΚΕΙΟΥ ΓΕΝΙΚΗΣ ΠΑΙΔΕΙΑΣ/2011, ΒΙΟΛΟΓΙΑ Γ΄ ΓΕΝΙΚΟΥ ΛΥΚΕΙΟΥ ΘΕΤΙΚΗΣ ΚΑΤΕΥΘΥΝΣΗΣ/2011, ΦΥΣΙΚΗ Γ΄ ΓΥΜΝΑΣΙΟΥ/2011, ΦΥΣΙΚΗ Α΄ ΓΕΝΙΚΟΥ ΛΥΚΕΙΟΥ/2011, ΦΥΣΙΚΗ Β΄ ΓΕΝΙΚΟΥ ΛΥΚΕΙΟΥ ΓΕΝΙΚΗΣ ΠΑΙΔΕΙΑΣ/2011, ΦΥΣΙΚΗ Β΄ ΓΕΝΙΚΟΥ ΛΥΚΕΙΟΥ ΘΕΤΙΚΗΣ ΚΑΙ ΤΕΧΝΟΛΟΓΙΚΗΣ ΚΑΤΕΥΘΥΝΣΗΣ/2011, ΦΥΣΙΚΗ Γ΄ ΓΕΝΙΚΟΥ ΛΥΚΕΙΟΥ ΓΕΝΙΚΗΣ ΠΑΙΔΕΙΑΣ/2011, ΦΥΣΙΚΗ  Γ΄ ΓΕΝΙΚΟΥ ΛΥΚΕΙΟΥ ΘΕΤΙΚΗΣ ΚΑΙ ΤΕΧΝΟΛΟΓΙΚΗΣ ΚΑΕΥΘΥΝΣΗΣ/2011, ΑΤΛΑΣ «ΤΟ ΣΥΜΠΑΝ», ΣΤΑΤΙΚΗ Α΄ ΚΑΙ Β΄ ΕΞΑΜΗΝΟΥ/ Ε. ΓΔΟΥΤΟΥ, ΗΛΕΚΤΡΟΤΕΧΝΙΑ 1ου  ΚΥΚΛΟΥ Τ.Ε.Ε.  ΤΟΜΕΑΣ ΗΛΕΚΤΡΟΛΟΓΙΚΟΣ/2000, ΤΟ ΕΓΚΥΚΛΟΠΑΙΔΙΚΟ ΛΕΞΙΚΟ ΤΟΥ ΑΝΘΡΩΠΙΝΟΥ ΣΩΜΑΤΟΣ /DAVID BURNIE/ ΕΡΕΥΝΗΤΕΣ</a:t>
            </a:r>
            <a:r>
              <a:rPr lang="el-GR" sz="1600" dirty="0" smtClean="0"/>
              <a:t>.</a:t>
            </a:r>
          </a:p>
          <a:p>
            <a:pPr algn="just">
              <a:buFont typeface="Wingdings" pitchFamily="2" charset="2"/>
              <a:buChar char="v"/>
            </a:pPr>
            <a:r>
              <a:rPr lang="el-GR" sz="1600" dirty="0" smtClean="0"/>
              <a:t>Το </a:t>
            </a:r>
            <a:r>
              <a:rPr lang="el-GR" sz="1600" dirty="0"/>
              <a:t>παιγνίδι δημιουργήθηκε από το λογισμικό “ GameMaker 8.1</a:t>
            </a:r>
            <a:r>
              <a:rPr lang="el-GR" sz="1600" dirty="0" smtClean="0"/>
              <a:t>”</a:t>
            </a:r>
          </a:p>
          <a:p>
            <a:pPr algn="just">
              <a:buFont typeface="Wingdings" pitchFamily="2" charset="2"/>
              <a:buChar char="v"/>
            </a:pPr>
            <a:r>
              <a:rPr lang="el-GR" sz="1600" dirty="0" smtClean="0"/>
              <a:t>Οι </a:t>
            </a:r>
            <a:r>
              <a:rPr lang="el-GR" sz="1600" dirty="0"/>
              <a:t>ερωτήσεις σχεδιάστηκαν στο λογισμικό “GIMP 2.6</a:t>
            </a:r>
            <a:r>
              <a:rPr lang="el-GR" sz="1600" dirty="0" smtClean="0"/>
              <a:t>”</a:t>
            </a:r>
          </a:p>
          <a:p>
            <a:pPr algn="just">
              <a:buFont typeface="Wingdings" pitchFamily="2" charset="2"/>
              <a:buChar char="v"/>
            </a:pPr>
            <a:r>
              <a:rPr lang="el-GR" sz="1600" dirty="0" smtClean="0"/>
              <a:t>Για </a:t>
            </a:r>
            <a:r>
              <a:rPr lang="el-GR" sz="1600" dirty="0"/>
              <a:t>τη δομή του παιχνιδιού συμβουλευτήκαμε: την ιστοσελίδα http://www.ptyxiouxos.net/ και την εφαρμογή παιχνίδι γνώσης από τη σελίδα κοινωνικής δικτύωσης http://www.facebook.com/.</a:t>
            </a:r>
          </a:p>
        </p:txBody>
      </p:sp>
    </p:spTree>
    <p:extLst>
      <p:ext uri="{BB962C8B-B14F-4D97-AF65-F5344CB8AC3E}">
        <p14:creationId xmlns:p14="http://schemas.microsoft.com/office/powerpoint/2010/main" val="199074991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165</TotalTime>
  <Words>671</Words>
  <Application>Microsoft Office PowerPoint</Application>
  <PresentationFormat>Προβολή στην οθόνη (4:3)</PresentationFormat>
  <Paragraphs>33</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Ζωντάνια</vt:lpstr>
      <vt:lpstr>Project: Το παιχνίδι της γνώσης</vt:lpstr>
      <vt:lpstr>Διάκριση των ερωτήσεων</vt:lpstr>
      <vt:lpstr>Δείγμα Ερωτήσεων του παιχνιδιού</vt:lpstr>
      <vt:lpstr>Ερευνητικά  ερωτήματα</vt:lpstr>
      <vt:lpstr>Ερευνητικά  ερωτήματα</vt:lpstr>
      <vt:lpstr>Γενικά Συμπεράσματα</vt:lpstr>
      <vt:lpstr>Βιβλιογραφία-Δικτυογραφία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Το παιχνίδι της γνώσης</dc:title>
  <dc:creator>Μάρκος Λιώρης</dc:creator>
  <cp:lastModifiedBy>Μάρκος Λιώρης</cp:lastModifiedBy>
  <cp:revision>14</cp:revision>
  <dcterms:created xsi:type="dcterms:W3CDTF">2012-05-12T18:05:25Z</dcterms:created>
  <dcterms:modified xsi:type="dcterms:W3CDTF">2012-05-14T15:58:12Z</dcterms:modified>
</cp:coreProperties>
</file>