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 id="2147484164" r:id="rId2"/>
  </p:sldMasterIdLst>
  <p:notesMasterIdLst>
    <p:notesMasterId r:id="rId14"/>
  </p:notesMasterIdLst>
  <p:sldIdLst>
    <p:sldId id="256" r:id="rId3"/>
    <p:sldId id="257" r:id="rId4"/>
    <p:sldId id="258" r:id="rId5"/>
    <p:sldId id="259" r:id="rId6"/>
    <p:sldId id="264" r:id="rId7"/>
    <p:sldId id="265" r:id="rId8"/>
    <p:sldId id="266" r:id="rId9"/>
    <p:sldId id="260" r:id="rId10"/>
    <p:sldId id="261" r:id="rId11"/>
    <p:sldId id="262" r:id="rId12"/>
    <p:sldId id="263"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nos" initials="p"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Rg st="1" end="8"/>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226" autoAdjust="0"/>
    <p:restoredTop sz="98966" autoAdjust="0"/>
  </p:normalViewPr>
  <p:slideViewPr>
    <p:cSldViewPr>
      <p:cViewPr varScale="1">
        <p:scale>
          <a:sx n="115" d="100"/>
          <a:sy n="115" d="100"/>
        </p:scale>
        <p:origin x="-152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1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ABC7C8-4E37-4802-A322-F7B7D0CD0B91}" type="datetimeFigureOut">
              <a:rPr lang="el-GR" smtClean="0"/>
              <a:pPr/>
              <a:t>2/4/2014</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82813D-FA6D-4115-A34F-06A5F7DA3A01}"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5282813D-FA6D-4115-A34F-06A5F7DA3A01}" type="slidenum">
              <a:rPr lang="el-GR" smtClean="0"/>
              <a:pPr/>
              <a:t>1</a:t>
            </a:fld>
            <a:endParaRPr lang="el-G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5282813D-FA6D-4115-A34F-06A5F7DA3A01}" type="slidenum">
              <a:rPr lang="el-GR" smtClean="0"/>
              <a:pPr/>
              <a:t>10</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Tree>
  </p:cSld>
  <p:clrMapOvr>
    <a:masterClrMapping/>
  </p:clrMapOvr>
  <p:transition spd="slow" advClick="0" advTm="3000">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Tree>
  </p:cSld>
  <p:clrMapOvr>
    <a:masterClrMapping/>
  </p:clrMapOvr>
  <p:transition spd="slow" advClick="0" advTm="3000">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Tree>
  </p:cSld>
  <p:clrMapOvr>
    <a:masterClrMapping/>
  </p:clrMapOvr>
  <p:transition spd="slow" advClick="0" advTm="3000">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14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16" name="15 - Θέση αριθμού διαφάνειας"/>
          <p:cNvSpPr>
            <a:spLocks noGrp="1"/>
          </p:cNvSpPr>
          <p:nvPr>
            <p:ph type="sldNum" sz="quarter" idx="11"/>
          </p:nvPr>
        </p:nvSpPr>
        <p:spPr/>
        <p:txBody>
          <a:bodyPr/>
          <a:lstStyle/>
          <a:p>
            <a:fld id="{E7E270EF-7EC8-4E72-B645-16A2DD254F72}" type="slidenum">
              <a:rPr lang="el-GR" smtClean="0"/>
              <a:pPr/>
              <a:t>‹#›</a:t>
            </a:fld>
            <a:endParaRPr lang="el-GR" dirty="0"/>
          </a:p>
        </p:txBody>
      </p:sp>
      <p:sp>
        <p:nvSpPr>
          <p:cNvPr id="17" name="16 - Θέση υποσέλιδου"/>
          <p:cNvSpPr>
            <a:spLocks noGrp="1"/>
          </p:cNvSpPr>
          <p:nvPr>
            <p:ph type="ftr" sz="quarter" idx="12"/>
          </p:nvPr>
        </p:nvSpPr>
        <p:spPr/>
        <p:txBody>
          <a:bodyPr/>
          <a:lstStyle/>
          <a:p>
            <a:endParaRPr lang="el-GR" dirty="0"/>
          </a:p>
        </p:txBody>
      </p:sp>
    </p:spTree>
  </p:cSld>
  <p:clrMapOvr>
    <a:masterClrMapping/>
  </p:clrMapOvr>
  <p:transition spd="slow">
    <p:zoom dir="in"/>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3DBBF0D0-E74C-45DF-830D-0A6259F7EDA2}" type="datetimeFigureOut">
              <a:rPr lang="el-GR" smtClean="0"/>
              <a:pPr/>
              <a:t>2/4/2014</a:t>
            </a:fld>
            <a:endParaRPr lang="el-GR" dirty="0"/>
          </a:p>
        </p:txBody>
      </p:sp>
      <p:sp>
        <p:nvSpPr>
          <p:cNvPr id="15" name="14 - Θέση αριθμού διαφάνειας"/>
          <p:cNvSpPr>
            <a:spLocks noGrp="1"/>
          </p:cNvSpPr>
          <p:nvPr>
            <p:ph type="sldNum" sz="quarter" idx="15"/>
          </p:nvPr>
        </p:nvSpPr>
        <p:spPr/>
        <p:txBody>
          <a:bodyPr/>
          <a:lstStyle>
            <a:lvl1pPr algn="ctr">
              <a:defRPr/>
            </a:lvl1pPr>
          </a:lstStyle>
          <a:p>
            <a:fld id="{E7E270EF-7EC8-4E72-B645-16A2DD254F72}" type="slidenum">
              <a:rPr lang="el-GR" smtClean="0"/>
              <a:pPr/>
              <a:t>‹#›</a:t>
            </a:fld>
            <a:endParaRPr lang="el-GR" dirty="0"/>
          </a:p>
        </p:txBody>
      </p:sp>
      <p:sp>
        <p:nvSpPr>
          <p:cNvPr id="16" name="15 - Θέση υποσέλιδου"/>
          <p:cNvSpPr>
            <a:spLocks noGrp="1"/>
          </p:cNvSpPr>
          <p:nvPr>
            <p:ph type="ftr" sz="quarter" idx="16"/>
          </p:nvPr>
        </p:nvSpPr>
        <p:spPr/>
        <p:txBody>
          <a:bodyPr/>
          <a:lstStyle/>
          <a:p>
            <a:endParaRPr lang="el-GR" dirty="0"/>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transition spd="slow">
    <p:zoom dir="in"/>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zoom dir="in"/>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spd="slow">
    <p:zoom dir="in"/>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7" name="6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zoom dir="in"/>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transition spd="slow">
    <p:zoom dir="in"/>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Tree>
  </p:cSld>
  <p:clrMapOvr>
    <a:masterClrMapping/>
  </p:clrMapOvr>
  <p:transition spd="slow">
    <p:zoom dir="in"/>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3DBBF0D0-E74C-45DF-830D-0A6259F7EDA2}" type="datetimeFigureOut">
              <a:rPr lang="el-GR" smtClean="0"/>
              <a:pPr/>
              <a:t>2/4/2014</a:t>
            </a:fld>
            <a:endParaRPr lang="el-GR" dirty="0"/>
          </a:p>
        </p:txBody>
      </p:sp>
      <p:sp>
        <p:nvSpPr>
          <p:cNvPr id="9" name="8 - Θέση αριθμού διαφάνειας"/>
          <p:cNvSpPr>
            <a:spLocks noGrp="1"/>
          </p:cNvSpPr>
          <p:nvPr>
            <p:ph type="sldNum" sz="quarter" idx="15"/>
          </p:nvPr>
        </p:nvSpPr>
        <p:spPr/>
        <p:txBody>
          <a:bodyPr/>
          <a:lstStyle/>
          <a:p>
            <a:fld id="{E7E270EF-7EC8-4E72-B645-16A2DD254F72}" type="slidenum">
              <a:rPr lang="el-GR" smtClean="0"/>
              <a:pPr/>
              <a:t>‹#›</a:t>
            </a:fld>
            <a:endParaRPr lang="el-GR" dirty="0"/>
          </a:p>
        </p:txBody>
      </p:sp>
      <p:sp>
        <p:nvSpPr>
          <p:cNvPr id="10" name="9 - Θέση υποσέλιδου"/>
          <p:cNvSpPr>
            <a:spLocks noGrp="1"/>
          </p:cNvSpPr>
          <p:nvPr>
            <p:ph type="ftr" sz="quarter" idx="16"/>
          </p:nvPr>
        </p:nvSpPr>
        <p:spPr/>
        <p:txBody>
          <a:bodyPr/>
          <a:lstStyle/>
          <a:p>
            <a:endParaRPr lang="el-GR" dirty="0"/>
          </a:p>
        </p:txBody>
      </p:sp>
    </p:spTree>
  </p:cSld>
  <p:clrMapOvr>
    <a:masterClrMapping/>
  </p:clrMapOvr>
  <p:transition spd="slow">
    <p:zoom dir="in"/>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Tree>
  </p:cSld>
  <p:clrMapOvr>
    <a:masterClrMapping/>
  </p:clrMapOvr>
  <p:transition spd="slow" advClick="0" advTm="3000">
    <p:zoom dir="in"/>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9" name="8 - Θέση αριθμού διαφάνειας"/>
          <p:cNvSpPr>
            <a:spLocks noGrp="1"/>
          </p:cNvSpPr>
          <p:nvPr>
            <p:ph type="sldNum" sz="quarter" idx="11"/>
          </p:nvPr>
        </p:nvSpPr>
        <p:spPr/>
        <p:txBody>
          <a:bodyPr/>
          <a:lstStyle/>
          <a:p>
            <a:fld id="{E7E270EF-7EC8-4E72-B645-16A2DD254F72}" type="slidenum">
              <a:rPr lang="el-GR" smtClean="0"/>
              <a:pPr/>
              <a:t>‹#›</a:t>
            </a:fld>
            <a:endParaRPr lang="el-GR" dirty="0"/>
          </a:p>
        </p:txBody>
      </p:sp>
      <p:sp>
        <p:nvSpPr>
          <p:cNvPr id="10" name="9 - Θέση υποσέλιδου"/>
          <p:cNvSpPr>
            <a:spLocks noGrp="1"/>
          </p:cNvSpPr>
          <p:nvPr>
            <p:ph type="ftr" sz="quarter" idx="12"/>
          </p:nvPr>
        </p:nvSpPr>
        <p:spPr/>
        <p:txBody>
          <a:bodyPr/>
          <a:lstStyle/>
          <a:p>
            <a:endParaRPr lang="el-GR" dirty="0"/>
          </a:p>
        </p:txBody>
      </p:sp>
    </p:spTree>
  </p:cSld>
  <p:clrMapOvr>
    <a:masterClrMapping/>
  </p:clrMapOvr>
  <p:transition spd="slow">
    <p:zoom dir="in"/>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Tree>
  </p:cSld>
  <p:clrMapOvr>
    <a:masterClrMapping/>
  </p:clrMapOvr>
  <p:transition spd="slow">
    <p:zoom dir="in"/>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Tree>
  </p:cSld>
  <p:clrMapOvr>
    <a:masterClrMapping/>
  </p:clrMapOvr>
  <p:transition spd="slow">
    <p:zoom dir="in"/>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Tree>
  </p:cSld>
  <p:clrMapOvr>
    <a:masterClrMapping/>
  </p:clrMapOvr>
  <p:transition spd="slow" advClick="0" advTm="3000">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Tree>
  </p:cSld>
  <p:clrMapOvr>
    <a:masterClrMapping/>
  </p:clrMapOvr>
  <p:transition spd="slow" advClick="0" advTm="3000">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Tree>
  </p:cSld>
  <p:clrMapOvr>
    <a:masterClrMapping/>
  </p:clrMapOvr>
  <p:transition spd="slow" advClick="0" advTm="3000">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Tree>
  </p:cSld>
  <p:clrMapOvr>
    <a:masterClrMapping/>
  </p:clrMapOvr>
  <p:transition spd="slow" advClick="0" advTm="3000">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Tree>
  </p:cSld>
  <p:clrMapOvr>
    <a:masterClrMapping/>
  </p:clrMapOvr>
  <p:transition spd="slow" advClick="0" advTm="3000">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Tree>
  </p:cSld>
  <p:clrMapOvr>
    <a:masterClrMapping/>
  </p:clrMapOvr>
  <p:transition spd="slow" advClick="0" advTm="3000">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DBBF0D0-E74C-45DF-830D-0A6259F7EDA2}" type="datetimeFigureOut">
              <a:rPr lang="el-GR" smtClean="0"/>
              <a:pPr/>
              <a:t>2/4/2014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E7E270EF-7EC8-4E72-B645-16A2DD254F72}" type="slidenum">
              <a:rPr lang="el-GR" smtClean="0"/>
              <a:pPr/>
              <a:t>‹#›</a:t>
            </a:fld>
            <a:endParaRPr lang="el-GR" dirty="0"/>
          </a:p>
        </p:txBody>
      </p:sp>
    </p:spTree>
  </p:cSld>
  <p:clrMapOvr>
    <a:masterClrMapping/>
  </p:clrMapOvr>
  <p:transition spd="slow" advClick="0" advTm="3000">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BBF0D0-E74C-45DF-830D-0A6259F7EDA2}" type="datetimeFigureOut">
              <a:rPr lang="el-GR" smtClean="0"/>
              <a:pPr/>
              <a:t>2/4/2014</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E270EF-7EC8-4E72-B645-16A2DD254F72}"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ransition spd="slow" advClick="0" advTm="3000">
    <p:zoom dir="in"/>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3DBBF0D0-E74C-45DF-830D-0A6259F7EDA2}" type="datetimeFigureOut">
              <a:rPr lang="el-GR" smtClean="0"/>
              <a:pPr/>
              <a:t>2/4/2014</a:t>
            </a:fld>
            <a:endParaRPr lang="el-GR" dirty="0"/>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dirty="0"/>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7E270EF-7EC8-4E72-B645-16A2DD254F72}" type="slidenum">
              <a:rPr lang="el-GR" smtClean="0"/>
              <a:pPr/>
              <a:t>‹#›</a:t>
            </a:fld>
            <a:endParaRPr lang="el-GR" dirty="0"/>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ransition spd="slow">
    <p:zoom dir="in"/>
  </p:transition>
  <p:timing>
    <p:tnLst>
      <p:par>
        <p:cTn id="1" dur="indefinite" restart="never" nodeType="tmRoot"/>
      </p:par>
    </p:tnLst>
  </p:timing>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www.poiein.gr/archives/5300" TargetMode="External"/><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043608" y="1412776"/>
            <a:ext cx="7344816" cy="5877272"/>
          </a:xfrm>
        </p:spPr>
        <p:txBody>
          <a:bodyPr>
            <a:normAutofit/>
          </a:bodyPr>
          <a:lstStyle/>
          <a:p>
            <a:endParaRPr lang="el-GR" sz="1800" dirty="0" smtClean="0">
              <a:solidFill>
                <a:schemeClr val="tx1"/>
              </a:solidFill>
            </a:endParaRPr>
          </a:p>
          <a:p>
            <a:endParaRPr lang="el-GR" sz="1800" dirty="0" smtClean="0">
              <a:solidFill>
                <a:schemeClr val="tx1"/>
              </a:solidFill>
            </a:endParaRPr>
          </a:p>
          <a:p>
            <a:endParaRPr lang="el-GR" sz="1800" dirty="0" smtClean="0">
              <a:solidFill>
                <a:schemeClr val="tx1"/>
              </a:solidFill>
            </a:endParaRPr>
          </a:p>
          <a:p>
            <a:endParaRPr lang="el-GR" sz="1800" dirty="0" smtClean="0">
              <a:solidFill>
                <a:schemeClr val="tx1"/>
              </a:solidFill>
            </a:endParaRPr>
          </a:p>
          <a:p>
            <a:endParaRPr lang="el-GR" sz="1800" dirty="0" smtClean="0">
              <a:solidFill>
                <a:schemeClr val="tx1"/>
              </a:solidFill>
            </a:endParaRPr>
          </a:p>
          <a:p>
            <a:endParaRPr lang="el-GR" sz="1800" dirty="0" smtClean="0">
              <a:solidFill>
                <a:schemeClr val="tx1"/>
              </a:solidFill>
            </a:endParaRPr>
          </a:p>
          <a:p>
            <a:endParaRPr lang="el-GR" sz="1800" dirty="0" smtClean="0">
              <a:solidFill>
                <a:schemeClr val="tx1"/>
              </a:solidFill>
            </a:endParaRPr>
          </a:p>
          <a:p>
            <a:endParaRPr lang="el-GR" sz="1800" dirty="0" smtClean="0">
              <a:solidFill>
                <a:schemeClr val="tx1"/>
              </a:solidFill>
            </a:endParaRPr>
          </a:p>
          <a:p>
            <a:endParaRPr lang="el-GR" sz="1800" dirty="0" smtClean="0">
              <a:solidFill>
                <a:schemeClr val="tx1"/>
              </a:solidFill>
            </a:endParaRPr>
          </a:p>
          <a:p>
            <a:endParaRPr lang="el-GR" sz="1800" dirty="0" smtClean="0">
              <a:solidFill>
                <a:schemeClr val="tx1"/>
              </a:solidFill>
            </a:endParaRPr>
          </a:p>
          <a:p>
            <a:endParaRPr lang="el-GR" sz="1800" dirty="0" smtClean="0">
              <a:solidFill>
                <a:schemeClr val="tx1"/>
              </a:solidFill>
            </a:endParaRPr>
          </a:p>
          <a:p>
            <a:endParaRPr lang="el-GR" sz="1800" dirty="0" smtClean="0">
              <a:solidFill>
                <a:schemeClr val="tx1"/>
              </a:solidFill>
            </a:endParaRPr>
          </a:p>
          <a:p>
            <a:endParaRPr lang="el-GR" sz="1100" dirty="0" smtClean="0">
              <a:solidFill>
                <a:schemeClr val="tx1"/>
              </a:solidFill>
            </a:endParaRPr>
          </a:p>
          <a:p>
            <a:r>
              <a:rPr lang="el-GR" sz="1100" dirty="0" smtClean="0">
                <a:solidFill>
                  <a:schemeClr val="tx1"/>
                </a:solidFill>
              </a:rPr>
              <a:t>                                                                                                                                                                                             </a:t>
            </a:r>
            <a:endParaRPr lang="el-GR" sz="1100" dirty="0">
              <a:solidFill>
                <a:schemeClr val="tx1"/>
              </a:solidFill>
            </a:endParaRPr>
          </a:p>
        </p:txBody>
      </p:sp>
      <p:sp>
        <p:nvSpPr>
          <p:cNvPr id="2" name="1 - Τίτλος"/>
          <p:cNvSpPr>
            <a:spLocks noGrp="1"/>
          </p:cNvSpPr>
          <p:nvPr>
            <p:ph type="ctrTitle"/>
          </p:nvPr>
        </p:nvSpPr>
        <p:spPr>
          <a:xfrm>
            <a:off x="683568" y="620688"/>
            <a:ext cx="7920880" cy="2592288"/>
          </a:xfrm>
        </p:spPr>
        <p:txBody>
          <a:bodyPr>
            <a:normAutofit/>
          </a:bodyPr>
          <a:lstStyle/>
          <a:p>
            <a:r>
              <a:rPr lang="el-GR" sz="2000" dirty="0" smtClean="0">
                <a:solidFill>
                  <a:schemeClr val="accent2">
                    <a:lumMod val="75000"/>
                  </a:schemeClr>
                </a:solidFill>
                <a:latin typeface="Arial" pitchFamily="34" charset="0"/>
                <a:cs typeface="Arial" pitchFamily="34" charset="0"/>
              </a:rPr>
              <a:t>ΕΡΕΥΝΗΤΙΚΗ ΕΡΓΑΣΙΑ </a:t>
            </a:r>
            <a:br>
              <a:rPr lang="el-GR" sz="2000" dirty="0" smtClean="0">
                <a:solidFill>
                  <a:schemeClr val="accent2">
                    <a:lumMod val="75000"/>
                  </a:schemeClr>
                </a:solidFill>
                <a:latin typeface="Arial" pitchFamily="34" charset="0"/>
                <a:cs typeface="Arial" pitchFamily="34" charset="0"/>
              </a:rPr>
            </a:br>
            <a:r>
              <a:rPr lang="el-GR" sz="2000" dirty="0" smtClean="0">
                <a:solidFill>
                  <a:schemeClr val="accent2">
                    <a:lumMod val="75000"/>
                  </a:schemeClr>
                </a:solidFill>
                <a:latin typeface="Arial" pitchFamily="34" charset="0"/>
                <a:cs typeface="Arial" pitchFamily="34" charset="0"/>
              </a:rPr>
              <a:t>ΝΑ ΖΕΙ ΚΑΝΕΙΣ Η ΝΑ ΜΗ ΖΕΙ ΣΤΟΝ ΚΟΣΜΟ ΤΟΥ ΣΑΙΞΠΗΡ</a:t>
            </a:r>
            <a:r>
              <a:rPr lang="en-US" sz="2000" dirty="0" smtClean="0">
                <a:solidFill>
                  <a:schemeClr val="accent2">
                    <a:lumMod val="75000"/>
                  </a:schemeClr>
                </a:solidFill>
                <a:latin typeface="Arial" pitchFamily="34" charset="0"/>
                <a:cs typeface="Arial" pitchFamily="34" charset="0"/>
              </a:rPr>
              <a:t>;</a:t>
            </a:r>
            <a:r>
              <a:rPr lang="el-GR" sz="2000" dirty="0" smtClean="0">
                <a:solidFill>
                  <a:schemeClr val="accent2">
                    <a:lumMod val="75000"/>
                  </a:schemeClr>
                </a:solidFill>
                <a:latin typeface="Arial" pitchFamily="34" charset="0"/>
                <a:cs typeface="Arial" pitchFamily="34" charset="0"/>
              </a:rPr>
              <a:t>                                                                                                          </a:t>
            </a:r>
            <a:br>
              <a:rPr lang="el-GR" sz="2000" dirty="0" smtClean="0">
                <a:solidFill>
                  <a:schemeClr val="accent2">
                    <a:lumMod val="75000"/>
                  </a:schemeClr>
                </a:solidFill>
                <a:latin typeface="Arial" pitchFamily="34" charset="0"/>
                <a:cs typeface="Arial" pitchFamily="34" charset="0"/>
              </a:rPr>
            </a:br>
            <a:r>
              <a:rPr lang="en-US" sz="2000" dirty="0" smtClean="0">
                <a:solidFill>
                  <a:schemeClr val="accent2">
                    <a:lumMod val="75000"/>
                  </a:schemeClr>
                </a:solidFill>
                <a:latin typeface="Arial" pitchFamily="34" charset="0"/>
                <a:cs typeface="Arial" pitchFamily="34" charset="0"/>
              </a:rPr>
              <a:t>                 </a:t>
            </a:r>
            <a:endParaRPr lang="el-GR" sz="2000" dirty="0">
              <a:solidFill>
                <a:schemeClr val="accent2">
                  <a:lumMod val="75000"/>
                </a:schemeClr>
              </a:solidFill>
              <a:latin typeface="Arial" pitchFamily="34" charset="0"/>
              <a:cs typeface="Arial" pitchFamily="34" charset="0"/>
            </a:endParaRPr>
          </a:p>
        </p:txBody>
      </p:sp>
    </p:spTree>
  </p:cSld>
  <p:clrMapOvr>
    <a:masterClrMapping/>
  </p:clrMapOvr>
  <p:transition spd="slow" advTm="2000">
    <p:wheel spokes="8"/>
    <p:sndAc>
      <p:end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a:xfrm>
            <a:off x="827584" y="908720"/>
            <a:ext cx="7416824" cy="5400600"/>
          </a:xfrm>
          <a:noFill/>
          <a:ln>
            <a:noFill/>
          </a:ln>
        </p:spPr>
        <p:style>
          <a:lnRef idx="1">
            <a:schemeClr val="accent3"/>
          </a:lnRef>
          <a:fillRef idx="3">
            <a:schemeClr val="accent3"/>
          </a:fillRef>
          <a:effectRef idx="2">
            <a:schemeClr val="accent3"/>
          </a:effectRef>
          <a:fontRef idx="minor">
            <a:schemeClr val="lt1"/>
          </a:fontRef>
        </p:style>
        <p:txBody>
          <a:bodyPr>
            <a:normAutofit/>
          </a:bodyPr>
          <a:lstStyle/>
          <a:p>
            <a:pPr>
              <a:buNone/>
            </a:pPr>
            <a:r>
              <a:rPr lang="el-GR" sz="2600" dirty="0" smtClean="0"/>
              <a:t>             </a:t>
            </a:r>
            <a:r>
              <a:rPr lang="el-GR" sz="2600" dirty="0" smtClean="0">
                <a:solidFill>
                  <a:schemeClr val="tx1"/>
                </a:solidFill>
              </a:rPr>
              <a:t>Λίγα λόγια για τη μαύρη πανώλη</a:t>
            </a:r>
          </a:p>
          <a:p>
            <a:pPr>
              <a:buNone/>
            </a:pPr>
            <a:r>
              <a:rPr lang="el-GR" sz="1400" dirty="0" smtClean="0">
                <a:solidFill>
                  <a:schemeClr val="tx1"/>
                </a:solidFill>
              </a:rPr>
              <a:t>     </a:t>
            </a:r>
          </a:p>
          <a:p>
            <a:pPr>
              <a:buNone/>
            </a:pPr>
            <a:r>
              <a:rPr lang="el-GR" sz="1400" dirty="0" smtClean="0">
                <a:solidFill>
                  <a:schemeClr val="tx1"/>
                </a:solidFill>
              </a:rPr>
              <a:t>       </a:t>
            </a:r>
            <a:r>
              <a:rPr lang="el-GR" sz="1800" dirty="0" smtClean="0">
                <a:solidFill>
                  <a:schemeClr val="tx1"/>
                </a:solidFill>
              </a:rPr>
              <a:t>Τον Οκτώβριο του 1347, γενοβέζικα εμπορικά πλοία από το λιμάνι της Κάφας στην Μαύρη θάλασσα που προσέγγισαν  το λιμάνι της Μεσσήνης στη Σικελία, γεμάτα ετοιμοθάνατους και νεκρούς, μετέφεραν στην Ευρώπη την ασθένεια της πανώλης. Η ασθένεια αυτή είχε δύο μορφές τη βουβωνική (ή σηψαιμική) και την πνευμονική. Μεταδιδόταν ακαριαία και βοηθούμενη από τις κακές συνθήκες υγιεινής, την έλλειψη ιατρικών γνώσεων της εποχής και τις επακόλουθες δεισιδαιμονικές προλήψεις. Στις αρχές του 1348 είχε ήδη διαδοθεί από την Ιταλία, σε όλη την κεντρική Γαλλία. Μέχρι το χειμώνα του ίδιου έτους στη Νότια Αγγλία και στη συνέχεια στις κάτω χώρες. Συνέπεια της επιδημίας ήταν να χαθεί το ένα τρίτο του πληθυσμού της Ευρώπης. Η επιδημία ξαναχτύπησε και στα επόμενα χρόνια του 14</a:t>
            </a:r>
            <a:r>
              <a:rPr lang="el-GR" sz="1800" baseline="30000" dirty="0" smtClean="0">
                <a:solidFill>
                  <a:schemeClr val="tx1"/>
                </a:solidFill>
              </a:rPr>
              <a:t>ου</a:t>
            </a:r>
            <a:r>
              <a:rPr lang="el-GR" sz="1800" dirty="0" smtClean="0">
                <a:solidFill>
                  <a:schemeClr val="tx1"/>
                </a:solidFill>
              </a:rPr>
              <a:t> αιώνα, με μικρά χρονικά διαλείμματα, αναιρώντας έτσι ολοκληρωτικά τη δημογραφική αύξηση που είχε σημειωθεί στα μέσα του 13</a:t>
            </a:r>
            <a:r>
              <a:rPr lang="el-GR" sz="1800" baseline="30000" dirty="0" smtClean="0">
                <a:solidFill>
                  <a:schemeClr val="tx1"/>
                </a:solidFill>
              </a:rPr>
              <a:t>ου</a:t>
            </a:r>
            <a:r>
              <a:rPr lang="el-GR" sz="1800" dirty="0" smtClean="0">
                <a:solidFill>
                  <a:schemeClr val="tx1"/>
                </a:solidFill>
              </a:rPr>
              <a:t> αιώνα. </a:t>
            </a:r>
            <a:endParaRPr lang="el-GR" sz="1800" dirty="0">
              <a:solidFill>
                <a:schemeClr val="tx1"/>
              </a:solidFill>
            </a:endParaRPr>
          </a:p>
        </p:txBody>
      </p:sp>
    </p:spTree>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980728"/>
            <a:ext cx="7643192" cy="4896544"/>
          </a:xfrm>
          <a:noFill/>
        </p:spPr>
        <p:txBody>
          <a:bodyPr>
            <a:normAutofit/>
          </a:bodyPr>
          <a:lstStyle/>
          <a:p>
            <a:pPr>
              <a:buFont typeface="Wingdings" pitchFamily="2" charset="2"/>
              <a:buChar char="v"/>
            </a:pPr>
            <a:r>
              <a:rPr lang="el-GR" dirty="0" smtClean="0"/>
              <a:t>Πηγές</a:t>
            </a:r>
            <a:r>
              <a:rPr lang="en-US" dirty="0" smtClean="0"/>
              <a:t>:</a:t>
            </a:r>
            <a:endParaRPr lang="el-GR" dirty="0" smtClean="0"/>
          </a:p>
          <a:p>
            <a:pPr>
              <a:buFont typeface="Arial" pitchFamily="34" charset="0"/>
              <a:buChar char="•"/>
            </a:pPr>
            <a:r>
              <a:rPr lang="el-GR" sz="1600" dirty="0" smtClean="0"/>
              <a:t>Βιβλιογραφία</a:t>
            </a:r>
            <a:r>
              <a:rPr lang="en-US" sz="1600" dirty="0" smtClean="0"/>
              <a:t>: </a:t>
            </a:r>
            <a:r>
              <a:rPr lang="el-GR" sz="1600" dirty="0" smtClean="0"/>
              <a:t>Νεότερη Ευρωπαϊκή Λογοτεχνία (</a:t>
            </a:r>
            <a:r>
              <a:rPr lang="el-GR" sz="1200" dirty="0" smtClean="0"/>
              <a:t>Ανθολόγιο Μεταφράσεων</a:t>
            </a:r>
            <a:r>
              <a:rPr lang="el-GR" sz="1600" dirty="0" smtClean="0"/>
              <a:t>)</a:t>
            </a:r>
            <a:r>
              <a:rPr lang="el-GR" dirty="0" smtClean="0"/>
              <a:t>                                                                                                              </a:t>
            </a:r>
          </a:p>
          <a:p>
            <a:pPr>
              <a:buNone/>
            </a:pPr>
            <a:r>
              <a:rPr lang="el-GR" dirty="0" smtClean="0"/>
              <a:t>                    </a:t>
            </a:r>
            <a:r>
              <a:rPr lang="el-GR" sz="1600" dirty="0" smtClean="0"/>
              <a:t>Στοιχεία Θεατρολογίας </a:t>
            </a:r>
          </a:p>
          <a:p>
            <a:pPr>
              <a:buNone/>
            </a:pPr>
            <a:r>
              <a:rPr lang="el-GR" sz="1600" dirty="0" smtClean="0"/>
              <a:t>                             Οθέλος του Ουίλλιαμ Σαίξπηρ (</a:t>
            </a:r>
            <a:r>
              <a:rPr lang="el-GR" sz="1200" dirty="0" smtClean="0"/>
              <a:t>Μετάφραση Βασίλη Ρώτα</a:t>
            </a:r>
            <a:r>
              <a:rPr lang="el-GR" sz="1600" dirty="0" smtClean="0"/>
              <a:t>)</a:t>
            </a:r>
          </a:p>
          <a:p>
            <a:pPr>
              <a:buNone/>
            </a:pPr>
            <a:r>
              <a:rPr lang="el-GR" sz="1600" dirty="0" smtClean="0"/>
              <a:t>                             Δωδέκατη νύχτα του Ουίλλιαμ Σαίξπηρ</a:t>
            </a:r>
          </a:p>
          <a:p>
            <a:pPr>
              <a:buFont typeface="Arial" pitchFamily="34" charset="0"/>
              <a:buChar char="•"/>
            </a:pPr>
            <a:r>
              <a:rPr lang="el-GR" sz="1600" dirty="0" smtClean="0"/>
              <a:t> Δικτυογραφία</a:t>
            </a:r>
            <a:r>
              <a:rPr lang="en-US" sz="1600" dirty="0" smtClean="0"/>
              <a:t>:</a:t>
            </a:r>
            <a:r>
              <a:rPr lang="el-GR" sz="1600" dirty="0" smtClean="0"/>
              <a:t> </a:t>
            </a:r>
            <a:r>
              <a:rPr lang="en-US" sz="1600" dirty="0" smtClean="0"/>
              <a:t>el.wikipedia.org/wiki/</a:t>
            </a:r>
            <a:r>
              <a:rPr lang="el-GR" sz="1600" dirty="0" smtClean="0"/>
              <a:t>Ουίλλιαμ</a:t>
            </a:r>
            <a:r>
              <a:rPr lang="en-US" sz="1600" dirty="0" smtClean="0"/>
              <a:t>_</a:t>
            </a:r>
            <a:r>
              <a:rPr lang="el-GR" sz="1600" dirty="0" smtClean="0"/>
              <a:t>Σαίξπηρ#.</a:t>
            </a:r>
            <a:r>
              <a:rPr lang="en-US" sz="1600" dirty="0" smtClean="0"/>
              <a:t>CE.A4.CE.B1_.CE.AD.CF.81.CE.B3.CE.B1</a:t>
            </a:r>
          </a:p>
          <a:p>
            <a:pPr>
              <a:buNone/>
            </a:pPr>
            <a:r>
              <a:rPr lang="en-US" sz="1600" dirty="0" smtClean="0"/>
              <a:t>     Wikipedia.qwika.com/en2el/Great Plague</a:t>
            </a:r>
          </a:p>
          <a:p>
            <a:pPr>
              <a:buNone/>
            </a:pPr>
            <a:r>
              <a:rPr lang="en-US" sz="1600" dirty="0" smtClean="0"/>
              <a:t>    </a:t>
            </a:r>
            <a:r>
              <a:rPr lang="en-US" sz="1600" dirty="0" smtClean="0">
                <a:solidFill>
                  <a:schemeClr val="accent1">
                    <a:lumMod val="60000"/>
                    <a:lumOff val="40000"/>
                  </a:schemeClr>
                </a:solidFill>
              </a:rPr>
              <a:t> </a:t>
            </a:r>
            <a:r>
              <a:rPr lang="en-US" sz="1600" dirty="0" smtClean="0">
                <a:solidFill>
                  <a:schemeClr val="accent1">
                    <a:lumMod val="75000"/>
                  </a:schemeClr>
                </a:solidFill>
                <a:hlinkClick r:id="rId3"/>
              </a:rPr>
              <a:t>www.poiein.gr/archives/5300</a:t>
            </a:r>
            <a:endParaRPr lang="en-US" sz="1600" dirty="0" smtClean="0">
              <a:solidFill>
                <a:schemeClr val="accent1">
                  <a:lumMod val="75000"/>
                </a:schemeClr>
              </a:solidFill>
            </a:endParaRPr>
          </a:p>
          <a:p>
            <a:pPr>
              <a:buNone/>
            </a:pPr>
            <a:endParaRPr lang="en-US" sz="1200" dirty="0" smtClean="0"/>
          </a:p>
          <a:p>
            <a:pPr>
              <a:buNone/>
            </a:pPr>
            <a:endParaRPr lang="en-US" sz="1200" dirty="0" smtClean="0"/>
          </a:p>
          <a:p>
            <a:pPr>
              <a:buNone/>
            </a:pPr>
            <a:endParaRPr lang="en-US" sz="1200" dirty="0" smtClean="0"/>
          </a:p>
          <a:p>
            <a:pPr>
              <a:buNone/>
            </a:pPr>
            <a:endParaRPr lang="en-US" sz="1200" dirty="0" smtClean="0"/>
          </a:p>
          <a:p>
            <a:pPr>
              <a:buNone/>
            </a:pPr>
            <a:r>
              <a:rPr lang="en-US" sz="1200" dirty="0" smtClean="0"/>
              <a:t>                                      </a:t>
            </a:r>
            <a:r>
              <a:rPr lang="en-US" sz="1200" dirty="0" smtClean="0"/>
              <a:t>(</a:t>
            </a:r>
            <a:r>
              <a:rPr lang="el-GR" sz="1200" dirty="0" smtClean="0"/>
              <a:t>Η εργασία συνοδεύεται με το ακόλουθο βίντεο</a:t>
            </a:r>
            <a:r>
              <a:rPr lang="en-US" sz="1200" dirty="0" smtClean="0"/>
              <a:t>: </a:t>
            </a:r>
            <a:r>
              <a:rPr lang="el-GR" sz="1200" dirty="0" smtClean="0"/>
              <a:t>&lt;&lt;</a:t>
            </a:r>
            <a:r>
              <a:rPr lang="el-GR" sz="1200" dirty="0" smtClean="0"/>
              <a:t>Η </a:t>
            </a:r>
            <a:r>
              <a:rPr lang="el-GR" sz="1200" smtClean="0"/>
              <a:t>Ελισαβετιανή εποχή&gt;&gt;.</a:t>
            </a:r>
            <a:endParaRPr lang="el-GR" sz="1200" dirty="0" smtClean="0"/>
          </a:p>
        </p:txBody>
      </p:sp>
    </p:spTree>
  </p:cSld>
  <p:clrMapOvr>
    <a:masterClrMapping/>
  </p:clrMapOvr>
  <p:transition spd="slow" advClick="0" advTm="5000">
    <p:comb dir="vert"/>
    <p:sndAc>
      <p:stSnd>
        <p:snd r:embed="rId2"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27584" y="332656"/>
            <a:ext cx="7776864" cy="6525344"/>
          </a:xfrm>
          <a:noFill/>
          <a:ln>
            <a:noFill/>
          </a:ln>
        </p:spPr>
        <p:style>
          <a:lnRef idx="1">
            <a:schemeClr val="accent3"/>
          </a:lnRef>
          <a:fillRef idx="3">
            <a:schemeClr val="accent3"/>
          </a:fillRef>
          <a:effectRef idx="2">
            <a:schemeClr val="accent3"/>
          </a:effectRef>
          <a:fontRef idx="minor">
            <a:schemeClr val="lt1"/>
          </a:fontRef>
        </p:style>
        <p:txBody>
          <a:bodyPr>
            <a:normAutofit/>
          </a:bodyPr>
          <a:lstStyle/>
          <a:p>
            <a:r>
              <a:rPr lang="el-GR" sz="2800" b="1" dirty="0" smtClean="0">
                <a:solidFill>
                  <a:schemeClr val="tx1"/>
                </a:solidFill>
              </a:rPr>
              <a:t>Ουίλλιαμ Σαίξπηρ(1564-1616)</a:t>
            </a:r>
            <a:r>
              <a:rPr lang="el-GR" sz="1600" dirty="0" smtClean="0">
                <a:solidFill>
                  <a:schemeClr val="tx1"/>
                </a:solidFill>
              </a:rPr>
              <a:t/>
            </a:r>
            <a:br>
              <a:rPr lang="el-GR" sz="1600" dirty="0" smtClean="0">
                <a:solidFill>
                  <a:schemeClr val="tx1"/>
                </a:solidFill>
              </a:rPr>
            </a:br>
            <a:r>
              <a:rPr lang="el-GR" sz="1600" dirty="0" smtClean="0">
                <a:solidFill>
                  <a:schemeClr val="tx1"/>
                </a:solidFill>
              </a:rPr>
              <a:t>   Άγγλος λυρικός ποιητής και θεατρικός συγγραφέας. Παντρεύτηκε την Άννα Χάθαγουέι το</a:t>
            </a:r>
            <a:r>
              <a:rPr lang="en-US" sz="1600" dirty="0" smtClean="0">
                <a:solidFill>
                  <a:schemeClr val="tx1"/>
                </a:solidFill>
              </a:rPr>
              <a:t> </a:t>
            </a:r>
            <a:r>
              <a:rPr lang="el-GR" sz="1600" dirty="0" smtClean="0">
                <a:solidFill>
                  <a:schemeClr val="tx1"/>
                </a:solidFill>
              </a:rPr>
              <a:t>1582 από την οποία απέκτησε δυο κόρες και ένα γιό, ο οποίος και πέθανε </a:t>
            </a:r>
            <a:r>
              <a:rPr lang="el-GR" sz="1400" dirty="0" smtClean="0">
                <a:solidFill>
                  <a:schemeClr val="tx1"/>
                </a:solidFill>
              </a:rPr>
              <a:t>μικρός</a:t>
            </a:r>
            <a:r>
              <a:rPr lang="el-GR" sz="1600" dirty="0" smtClean="0">
                <a:solidFill>
                  <a:schemeClr val="tx1"/>
                </a:solidFill>
              </a:rPr>
              <a:t> στα έντεκα του χρόνια. Το 1591 εγκαταστάθηκε στο Λονδίνο, όπου εργάστηκε ως συγγραφέας και ως ηθοποιός σε διάφορους περιπλανώμενους θιάσους. Συγκεκριμένα ως ηθοποιός ξεκίνησε παίζοντας στο θίασο των &lt;&lt;Ανθρώπων του λόρδου Τσάμπερλευ&gt;&gt; και στη συνέχεια ασχολήθηκε με τη συγγραφή θεατρικών έργων τα οποία ανέβαζε στη σκηνή ο παραπάνω θίασος. Ο θίασος αυτός, χάρη στη δική του συμβολή απέκτησε μεγάλη φήμη και τέθηκε αργότερα υπό την προστασία του βασιλιά. Το 1594 έγινε μέλος του βασιλικού θιάσου και το 1597 βασικός κάτοχος στο θέατρο Γλόουμπ. Ο Σαίξπηρ όντας πλούσιος αγόρασε ένα από τα καλύτερα σπίτια στο Στράτφορντ, όπου και επέστρεψε και έζησε μέχρι το τέλος της ζωής του.</a:t>
            </a:r>
          </a:p>
          <a:p>
            <a:pPr>
              <a:buFont typeface="Wingdings" pitchFamily="2" charset="2"/>
              <a:buChar char="v"/>
            </a:pPr>
            <a:r>
              <a:rPr lang="el-GR" sz="1600" b="1" dirty="0" smtClean="0">
                <a:solidFill>
                  <a:schemeClr val="tx1"/>
                </a:solidFill>
              </a:rPr>
              <a:t>Έργα  </a:t>
            </a:r>
            <a:r>
              <a:rPr lang="el-GR" sz="1600" dirty="0" smtClean="0">
                <a:solidFill>
                  <a:schemeClr val="tx1"/>
                </a:solidFill>
              </a:rPr>
              <a:t>   </a:t>
            </a:r>
            <a:endParaRPr lang="el-GR" sz="1600" dirty="0">
              <a:solidFill>
                <a:schemeClr val="tx1"/>
              </a:solidFill>
            </a:endParaRPr>
          </a:p>
          <a:p>
            <a:pPr>
              <a:buNone/>
            </a:pPr>
            <a:r>
              <a:rPr lang="el-GR" sz="1600" dirty="0" smtClean="0">
                <a:solidFill>
                  <a:schemeClr val="tx1"/>
                </a:solidFill>
              </a:rPr>
              <a:t>        Ο μεγαλύτερος δραματουργός μετά τους αρχαίους  Έλληνες τραγικούς, θα σηκώσει με το έργο του μια πνευματική θύελλα στα τέλη του 16</a:t>
            </a:r>
            <a:r>
              <a:rPr lang="el-GR" sz="1600" baseline="30000" dirty="0" smtClean="0">
                <a:solidFill>
                  <a:schemeClr val="tx1"/>
                </a:solidFill>
              </a:rPr>
              <a:t>ου</a:t>
            </a:r>
            <a:r>
              <a:rPr lang="el-GR" sz="1600" dirty="0" smtClean="0">
                <a:solidFill>
                  <a:schemeClr val="tx1"/>
                </a:solidFill>
              </a:rPr>
              <a:t>  και τις αρχές του 17</a:t>
            </a:r>
            <a:r>
              <a:rPr lang="el-GR" sz="1600" baseline="30000" dirty="0" smtClean="0">
                <a:solidFill>
                  <a:schemeClr val="tx1"/>
                </a:solidFill>
              </a:rPr>
              <a:t>ου</a:t>
            </a:r>
            <a:r>
              <a:rPr lang="el-GR" sz="1600" dirty="0" smtClean="0">
                <a:solidFill>
                  <a:schemeClr val="tx1"/>
                </a:solidFill>
              </a:rPr>
              <a:t> αιώνα. Με το μύθο και τη συνεκτική πλοκή των έργων του, θα αιχμαλωτίσει τον  αδαή  και μέσο θεατή και, με τη φιλοσοφία,</a:t>
            </a:r>
            <a:r>
              <a:rPr lang="en-US" sz="1600" dirty="0" smtClean="0">
                <a:solidFill>
                  <a:schemeClr val="tx1"/>
                </a:solidFill>
              </a:rPr>
              <a:t> </a:t>
            </a:r>
            <a:r>
              <a:rPr lang="el-GR" sz="1600" dirty="0" smtClean="0">
                <a:solidFill>
                  <a:schemeClr val="tx1"/>
                </a:solidFill>
              </a:rPr>
              <a:t>τις ιδέες και το ρητορικό σχεδιασμό τους, θα κερδίσει τους διανοούμενους. Οι ήρωες του, στο έλεος των παθών τους, θα ζήσουν το άγριο, αιμοσταγές παιχνίδι της μοίρας. Τα αισθήματα τους οδηγούνται στα όρια της αντοχής τους</a:t>
            </a:r>
            <a:r>
              <a:rPr lang="en-US" sz="1600" dirty="0" smtClean="0">
                <a:solidFill>
                  <a:schemeClr val="tx1"/>
                </a:solidFill>
              </a:rPr>
              <a:t>: </a:t>
            </a:r>
            <a:r>
              <a:rPr lang="el-GR" sz="1600" dirty="0" smtClean="0">
                <a:solidFill>
                  <a:schemeClr val="tx1"/>
                </a:solidFill>
              </a:rPr>
              <a:t>ο έρωτας, το μίσος, η εκδίκηση αποκαλύπτουν μέσα από μία οδυνηρή  &lt;&lt;ανατομία&gt;&gt;  τα σπλάχνα της ύπαρξης.  </a:t>
            </a:r>
            <a:endParaRPr lang="el-GR" sz="1600" dirty="0">
              <a:solidFill>
                <a:schemeClr val="tx1"/>
              </a:solidFill>
            </a:endParaRPr>
          </a:p>
          <a:p>
            <a:pPr>
              <a:buNone/>
            </a:pPr>
            <a:r>
              <a:rPr lang="el-GR" sz="1600" dirty="0" smtClean="0">
                <a:solidFill>
                  <a:schemeClr val="tx1"/>
                </a:solidFill>
              </a:rPr>
              <a:t>       </a:t>
            </a:r>
          </a:p>
        </p:txBody>
      </p:sp>
    </p:spTree>
  </p:cSld>
  <p:clrMapOvr>
    <a:masterClrMapping/>
  </p:clrMapOvr>
  <p:transition spd="slow" advClick="0" advTm="1000">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1 - Τίτλος"/>
          <p:cNvSpPr>
            <a:spLocks noGrp="1"/>
          </p:cNvSpPr>
          <p:nvPr>
            <p:ph idx="1"/>
          </p:nvPr>
        </p:nvSpPr>
        <p:spPr>
          <a:xfrm>
            <a:off x="323528" y="188640"/>
            <a:ext cx="8568952" cy="6552728"/>
          </a:xfrm>
          <a:noFill/>
          <a:ln>
            <a:noFill/>
          </a:ln>
        </p:spPr>
        <p:style>
          <a:lnRef idx="1">
            <a:schemeClr val="accent3"/>
          </a:lnRef>
          <a:fillRef idx="3">
            <a:schemeClr val="accent3"/>
          </a:fillRef>
          <a:effectRef idx="2">
            <a:schemeClr val="accent3"/>
          </a:effectRef>
          <a:fontRef idx="minor">
            <a:schemeClr val="lt1"/>
          </a:fontRef>
        </p:style>
        <p:txBody>
          <a:bodyPr>
            <a:normAutofit fontScale="25000" lnSpcReduction="20000"/>
          </a:bodyPr>
          <a:lstStyle/>
          <a:p>
            <a:pPr algn="just">
              <a:buNone/>
            </a:pPr>
            <a:endParaRPr lang="el-GR" sz="4800" dirty="0" smtClean="0">
              <a:solidFill>
                <a:schemeClr val="tx1"/>
              </a:solidFill>
            </a:endParaRPr>
          </a:p>
          <a:p>
            <a:pPr algn="just">
              <a:buNone/>
            </a:pPr>
            <a:endParaRPr lang="el-GR" sz="4800" dirty="0" smtClean="0">
              <a:solidFill>
                <a:schemeClr val="tx1"/>
              </a:solidFill>
            </a:endParaRPr>
          </a:p>
          <a:p>
            <a:pPr algn="just">
              <a:buNone/>
            </a:pPr>
            <a:r>
              <a:rPr lang="el-GR" sz="6400" dirty="0" smtClean="0">
                <a:solidFill>
                  <a:schemeClr val="tx1"/>
                </a:solidFill>
              </a:rPr>
              <a:t>Ο Σαίξπηρ είναι ένας από τους μεγαλύτερους θεατρικούς συγγραφείς όλων των εποχών και έγραψε τριάντα έξι θεατρικά έργα. Ανάμεσα στα πιο γνωστά είναι τα εξής</a:t>
            </a:r>
            <a:r>
              <a:rPr lang="en-US" sz="6400" dirty="0" smtClean="0">
                <a:solidFill>
                  <a:schemeClr val="tx1"/>
                </a:solidFill>
              </a:rPr>
              <a:t>: </a:t>
            </a:r>
            <a:endParaRPr lang="el-GR" sz="6400" dirty="0">
              <a:solidFill>
                <a:schemeClr val="tx1"/>
              </a:solidFill>
            </a:endParaRPr>
          </a:p>
          <a:p>
            <a:pPr algn="just">
              <a:buNone/>
            </a:pPr>
            <a:r>
              <a:rPr lang="el-GR" sz="6400" dirty="0" smtClean="0">
                <a:solidFill>
                  <a:schemeClr val="tx1"/>
                </a:solidFill>
              </a:rPr>
              <a:t>       </a:t>
            </a:r>
            <a:r>
              <a:rPr lang="en-US" sz="6400" dirty="0" smtClean="0">
                <a:solidFill>
                  <a:schemeClr val="tx1"/>
                </a:solidFill>
              </a:rPr>
              <a:t>              </a:t>
            </a:r>
            <a:r>
              <a:rPr lang="el-GR" sz="6400" dirty="0" smtClean="0">
                <a:solidFill>
                  <a:schemeClr val="tx1"/>
                </a:solidFill>
              </a:rPr>
              <a:t>α. Κωμωδίες</a:t>
            </a:r>
            <a:r>
              <a:rPr lang="en-US" sz="6400" dirty="0" smtClean="0">
                <a:solidFill>
                  <a:schemeClr val="tx1"/>
                </a:solidFill>
              </a:rPr>
              <a:t>:</a:t>
            </a:r>
            <a:r>
              <a:rPr lang="el-GR" sz="6400" dirty="0">
                <a:solidFill>
                  <a:schemeClr val="tx1"/>
                </a:solidFill>
              </a:rPr>
              <a:t> </a:t>
            </a:r>
            <a:r>
              <a:rPr lang="el-GR" sz="6400" dirty="0" smtClean="0">
                <a:solidFill>
                  <a:schemeClr val="tx1"/>
                </a:solidFill>
              </a:rPr>
              <a:t>Το ημέρωμα της Στρίγγλας (1594), Όνειρο καλοκαιρινής νύχτας              (1596), Ο έμπορος της Βενετίας (1597), Δωδέκατη νύχτα (1600).</a:t>
            </a:r>
          </a:p>
          <a:p>
            <a:pPr algn="just">
              <a:buNone/>
            </a:pPr>
            <a:r>
              <a:rPr lang="el-GR" sz="6400" dirty="0">
                <a:solidFill>
                  <a:schemeClr val="tx1"/>
                </a:solidFill>
              </a:rPr>
              <a:t> </a:t>
            </a:r>
            <a:r>
              <a:rPr lang="el-GR" sz="6400" dirty="0" smtClean="0">
                <a:solidFill>
                  <a:schemeClr val="tx1"/>
                </a:solidFill>
              </a:rPr>
              <a:t>      </a:t>
            </a:r>
            <a:r>
              <a:rPr lang="en-US" sz="6400" dirty="0" smtClean="0">
                <a:solidFill>
                  <a:schemeClr val="tx1"/>
                </a:solidFill>
              </a:rPr>
              <a:t>              </a:t>
            </a:r>
            <a:r>
              <a:rPr lang="el-GR" sz="6400" dirty="0" smtClean="0">
                <a:solidFill>
                  <a:schemeClr val="tx1"/>
                </a:solidFill>
              </a:rPr>
              <a:t>β. Τραγωδίες</a:t>
            </a:r>
            <a:r>
              <a:rPr lang="en-US" sz="6400" dirty="0" smtClean="0">
                <a:solidFill>
                  <a:schemeClr val="tx1"/>
                </a:solidFill>
              </a:rPr>
              <a:t>:</a:t>
            </a:r>
            <a:r>
              <a:rPr lang="el-GR" sz="6400" dirty="0" smtClean="0">
                <a:solidFill>
                  <a:schemeClr val="tx1"/>
                </a:solidFill>
              </a:rPr>
              <a:t>  Άμλετ (1600), Οθέλος (1604), Μάκβεθ (1606).</a:t>
            </a:r>
          </a:p>
          <a:p>
            <a:pPr algn="just">
              <a:buNone/>
            </a:pPr>
            <a:r>
              <a:rPr lang="el-GR" sz="6400" dirty="0">
                <a:solidFill>
                  <a:schemeClr val="tx1"/>
                </a:solidFill>
              </a:rPr>
              <a:t> </a:t>
            </a:r>
            <a:r>
              <a:rPr lang="el-GR" sz="6400" dirty="0" smtClean="0">
                <a:solidFill>
                  <a:schemeClr val="tx1"/>
                </a:solidFill>
              </a:rPr>
              <a:t>     </a:t>
            </a:r>
            <a:r>
              <a:rPr lang="en-US" sz="6400" dirty="0" smtClean="0">
                <a:solidFill>
                  <a:schemeClr val="tx1"/>
                </a:solidFill>
              </a:rPr>
              <a:t>              </a:t>
            </a:r>
            <a:r>
              <a:rPr lang="el-GR" sz="6400" dirty="0" smtClean="0">
                <a:solidFill>
                  <a:schemeClr val="tx1"/>
                </a:solidFill>
              </a:rPr>
              <a:t> γ. Ιστορικά έργα</a:t>
            </a:r>
            <a:r>
              <a:rPr lang="en-US" sz="6400" dirty="0" smtClean="0">
                <a:solidFill>
                  <a:schemeClr val="tx1"/>
                </a:solidFill>
              </a:rPr>
              <a:t>:</a:t>
            </a:r>
            <a:r>
              <a:rPr lang="el-GR" sz="6400" dirty="0" smtClean="0">
                <a:solidFill>
                  <a:schemeClr val="tx1"/>
                </a:solidFill>
              </a:rPr>
              <a:t> Ιούλιος Καίσαρας (1600-1), Αντώνιος και Κλεοπάτρα (1607</a:t>
            </a:r>
            <a:r>
              <a:rPr lang="en-US" sz="6400" dirty="0" smtClean="0">
                <a:solidFill>
                  <a:schemeClr val="tx1"/>
                </a:solidFill>
              </a:rPr>
              <a:t>;</a:t>
            </a:r>
            <a:r>
              <a:rPr lang="el-GR" sz="6400" dirty="0" smtClean="0">
                <a:solidFill>
                  <a:schemeClr val="tx1"/>
                </a:solidFill>
              </a:rPr>
              <a:t>).</a:t>
            </a:r>
          </a:p>
          <a:p>
            <a:pPr algn="just">
              <a:buNone/>
            </a:pPr>
            <a:r>
              <a:rPr lang="el-GR" sz="6400" dirty="0">
                <a:solidFill>
                  <a:schemeClr val="tx1"/>
                </a:solidFill>
              </a:rPr>
              <a:t> </a:t>
            </a:r>
            <a:r>
              <a:rPr lang="el-GR" sz="6400" dirty="0" smtClean="0">
                <a:solidFill>
                  <a:schemeClr val="tx1"/>
                </a:solidFill>
              </a:rPr>
              <a:t>   </a:t>
            </a:r>
            <a:r>
              <a:rPr lang="el-GR" sz="6400" b="1" dirty="0" smtClean="0">
                <a:solidFill>
                  <a:schemeClr val="tx1"/>
                </a:solidFill>
              </a:rPr>
              <a:t> </a:t>
            </a:r>
          </a:p>
          <a:p>
            <a:pPr algn="just">
              <a:buFont typeface="Arial" pitchFamily="34" charset="0"/>
              <a:buChar char="•"/>
            </a:pPr>
            <a:endParaRPr lang="el-GR" sz="6400" b="1" dirty="0" smtClean="0">
              <a:solidFill>
                <a:schemeClr val="tx1"/>
              </a:solidFill>
            </a:endParaRPr>
          </a:p>
          <a:p>
            <a:pPr algn="just">
              <a:buFont typeface="Arial" pitchFamily="34" charset="0"/>
              <a:buChar char="•"/>
            </a:pPr>
            <a:endParaRPr lang="el-GR" sz="6400" b="1" dirty="0" smtClean="0">
              <a:solidFill>
                <a:schemeClr val="tx1"/>
              </a:solidFill>
            </a:endParaRPr>
          </a:p>
          <a:p>
            <a:pPr algn="just">
              <a:buNone/>
            </a:pPr>
            <a:endParaRPr lang="el-GR" sz="6400" b="1" dirty="0" smtClean="0">
              <a:solidFill>
                <a:schemeClr val="tx1"/>
              </a:solidFill>
            </a:endParaRPr>
          </a:p>
          <a:p>
            <a:pPr algn="just">
              <a:buNone/>
            </a:pPr>
            <a:r>
              <a:rPr lang="el-GR" sz="6400" b="1" dirty="0" smtClean="0">
                <a:solidFill>
                  <a:schemeClr val="tx1"/>
                </a:solidFill>
              </a:rPr>
              <a:t> </a:t>
            </a:r>
          </a:p>
          <a:p>
            <a:pPr algn="just">
              <a:buNone/>
            </a:pPr>
            <a:r>
              <a:rPr lang="el-GR" sz="6400" b="1" dirty="0" smtClean="0">
                <a:solidFill>
                  <a:schemeClr val="tx1"/>
                </a:solidFill>
              </a:rPr>
              <a:t>Οθέλος</a:t>
            </a:r>
          </a:p>
          <a:p>
            <a:pPr algn="just">
              <a:buNone/>
            </a:pPr>
            <a:r>
              <a:rPr lang="el-GR" sz="6400" b="1" dirty="0">
                <a:solidFill>
                  <a:schemeClr val="tx1"/>
                </a:solidFill>
              </a:rPr>
              <a:t> </a:t>
            </a:r>
            <a:r>
              <a:rPr lang="el-GR" sz="6400" b="1" dirty="0" smtClean="0">
                <a:solidFill>
                  <a:schemeClr val="tx1"/>
                </a:solidFill>
              </a:rPr>
              <a:t>   </a:t>
            </a:r>
            <a:r>
              <a:rPr lang="en-US" sz="6400" b="1" dirty="0" smtClean="0">
                <a:solidFill>
                  <a:schemeClr val="tx1"/>
                </a:solidFill>
              </a:rPr>
              <a:t>      </a:t>
            </a:r>
            <a:r>
              <a:rPr lang="el-GR" sz="6400" b="1" dirty="0" smtClean="0">
                <a:solidFill>
                  <a:schemeClr val="tx1"/>
                </a:solidFill>
              </a:rPr>
              <a:t> </a:t>
            </a:r>
            <a:r>
              <a:rPr lang="el-GR" sz="6400" dirty="0" smtClean="0">
                <a:solidFill>
                  <a:schemeClr val="tx1"/>
                </a:solidFill>
              </a:rPr>
              <a:t>Περίληψη</a:t>
            </a:r>
            <a:r>
              <a:rPr lang="en-US" sz="6400" dirty="0" smtClean="0">
                <a:solidFill>
                  <a:schemeClr val="tx1"/>
                </a:solidFill>
              </a:rPr>
              <a:t>: </a:t>
            </a:r>
          </a:p>
          <a:p>
            <a:pPr algn="just">
              <a:buNone/>
            </a:pPr>
            <a:r>
              <a:rPr lang="el-GR" sz="6400" dirty="0" smtClean="0">
                <a:solidFill>
                  <a:schemeClr val="tx1"/>
                </a:solidFill>
              </a:rPr>
              <a:t>          Ο Οθέλος είναι ένα τραγικό έργο που ασχολείται με τη διάβρωση του ήρωα από τη ζήλια, προϊόν διαβολικής δολοπλοκίας. Ο Οθέλος ευγενής μαύρος στη υπηρεσία της Βενετικής Πολιτείας, έχει μόλις νυμφευθεί με την πολυαγαπημένη του Δυσδαιμόνα. Ο σημαιοφόρος του Ιάγος ένας ζηλόφθων και απαίσιος χαρακτήρας, προσπαθεί αδιάκοπα με φαύλα επιχειρήματα να πείσει τον Οθέλο ότι η γυναίκα του Δυσδαιμόνα τον απατάει με τον υπασπιστή του Κάσσιο. Ο Ιάγος τελικά τα καταφέρνει, κάτι που φέρει ως αποτέλεσμα ο Οθέλος να δολοφονήσει την νεαρή και νεόνυμφη γυναίκα του. </a:t>
            </a:r>
          </a:p>
          <a:p>
            <a:pPr algn="just">
              <a:buNone/>
            </a:pPr>
            <a:endParaRPr lang="en-US" sz="1800" dirty="0" smtClean="0"/>
          </a:p>
          <a:p>
            <a:pPr algn="just">
              <a:buNone/>
            </a:pPr>
            <a:endParaRPr lang="en-US" sz="1600" b="1" dirty="0"/>
          </a:p>
          <a:p>
            <a:pPr algn="just">
              <a:buNone/>
            </a:pPr>
            <a:endParaRPr lang="en-US" sz="1600" b="1" dirty="0" smtClean="0"/>
          </a:p>
          <a:p>
            <a:pPr algn="just">
              <a:buNone/>
            </a:pPr>
            <a:endParaRPr lang="en-US" sz="1600" b="1" dirty="0"/>
          </a:p>
          <a:p>
            <a:pPr algn="just">
              <a:buNone/>
            </a:pPr>
            <a:endParaRPr lang="en-US" sz="1600" b="1" dirty="0" smtClean="0"/>
          </a:p>
          <a:p>
            <a:pPr algn="just">
              <a:buNone/>
            </a:pPr>
            <a:endParaRPr lang="en-US" sz="1600" b="1" dirty="0"/>
          </a:p>
          <a:p>
            <a:pPr algn="just">
              <a:buNone/>
            </a:pPr>
            <a:endParaRPr lang="en-US" sz="1600" b="1" dirty="0" smtClean="0"/>
          </a:p>
          <a:p>
            <a:pPr algn="just">
              <a:buNone/>
            </a:pPr>
            <a:endParaRPr lang="en-US" sz="1600" b="1" dirty="0"/>
          </a:p>
          <a:p>
            <a:pPr algn="just">
              <a:buNone/>
            </a:pPr>
            <a:endParaRPr lang="en-US" sz="1600" b="1" dirty="0" smtClean="0"/>
          </a:p>
          <a:p>
            <a:pPr algn="just">
              <a:buNone/>
            </a:pPr>
            <a:r>
              <a:rPr lang="el-GR" sz="1600" dirty="0" smtClean="0"/>
              <a:t>      </a:t>
            </a:r>
            <a:endParaRPr lang="el-GR" sz="1600" dirty="0"/>
          </a:p>
        </p:txBody>
      </p:sp>
    </p:spTree>
  </p:cSld>
  <p:clrMapOvr>
    <a:masterClrMapping/>
  </p:clrMapOvr>
  <p:transition spd="slow" advClick="0" advTm="3000">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11560" y="620688"/>
            <a:ext cx="7848872" cy="5832648"/>
          </a:xfrm>
          <a:noFill/>
          <a:ln>
            <a:noFill/>
          </a:ln>
        </p:spPr>
        <p:style>
          <a:lnRef idx="1">
            <a:schemeClr val="accent3"/>
          </a:lnRef>
          <a:fillRef idx="3">
            <a:schemeClr val="accent3"/>
          </a:fillRef>
          <a:effectRef idx="2">
            <a:schemeClr val="accent3"/>
          </a:effectRef>
          <a:fontRef idx="minor">
            <a:schemeClr val="lt1"/>
          </a:fontRef>
        </p:style>
        <p:txBody>
          <a:bodyPr>
            <a:normAutofit fontScale="25000" lnSpcReduction="20000"/>
          </a:bodyPr>
          <a:lstStyle/>
          <a:p>
            <a:endParaRPr lang="el-GR" sz="1600" dirty="0" smtClean="0"/>
          </a:p>
          <a:p>
            <a:pPr>
              <a:buNone/>
            </a:pPr>
            <a:endParaRPr lang="el-GR" sz="2900" dirty="0" smtClean="0"/>
          </a:p>
          <a:p>
            <a:pPr>
              <a:buNone/>
            </a:pPr>
            <a:endParaRPr lang="el-GR" sz="2900" dirty="0" smtClean="0"/>
          </a:p>
          <a:p>
            <a:pPr>
              <a:buNone/>
            </a:pPr>
            <a:endParaRPr lang="el-GR" sz="6400" dirty="0" smtClean="0"/>
          </a:p>
          <a:p>
            <a:pPr>
              <a:buNone/>
            </a:pPr>
            <a:r>
              <a:rPr lang="el-GR" sz="5600" dirty="0" smtClean="0"/>
              <a:t>             </a:t>
            </a:r>
            <a:r>
              <a:rPr lang="el-GR" sz="6400" dirty="0" smtClean="0"/>
              <a:t>Χαρακτηρισμός Ιάγου</a:t>
            </a:r>
            <a:r>
              <a:rPr lang="en-US" sz="6400" dirty="0" smtClean="0"/>
              <a:t>:</a:t>
            </a:r>
            <a:r>
              <a:rPr lang="el-GR" sz="6400" dirty="0" smtClean="0"/>
              <a:t> </a:t>
            </a:r>
          </a:p>
          <a:p>
            <a:pPr>
              <a:buNone/>
            </a:pPr>
            <a:r>
              <a:rPr lang="el-GR" sz="6400" dirty="0" smtClean="0"/>
              <a:t>          Ο Ιάγος αποτελεί τον ζηλόφθων του έργου κάτι που γνωρίζει ο ίδιος (σ.85 στ.3-5). Μισεί σφόδρα τον μαύρο Οθέλο (σ.43 στ.1-2) και τον ζηλεύει για την αξία του, το αξίωμα του και για την τύχη που τον αγάπησε η Δυσδαιμόνα. Μάλιστα ποθεί να μπορούσε να τη χαιρόταν ο ίδιος (σ.57 στ. 9). Γενικότερα ζηλεύει κάθε τι ανώτερο και προσπαθεί να το φτάσει. Κάτι τέτοιο προσπαθεί να το καταφέρει καταπατώντας κάθε ηθική και κοιτάζοντας μονάχα το προσωπικό του κέρδος. Είναι εξυπνάκιας και συκοφάντης, δόλιος (σ.53 στ.5-6 από το τέλος) και άνανδρος, άτιμος και υποκριτής. Θεωρεί ότι όλος ο περίγυρος του σκέφτεται και λειτουργεί όπως αυτός. Πιστεύει ότι όλοι ψάχνουν τρόπους να εκμεταλλευτούν και να εξαπατήσουν (σ.54 στ.1-10 από το τέλος &amp; σ.55 στ.1-22). </a:t>
            </a:r>
          </a:p>
          <a:p>
            <a:pPr>
              <a:buNone/>
            </a:pPr>
            <a:r>
              <a:rPr lang="el-GR" sz="6400" dirty="0" smtClean="0"/>
              <a:t>          Αναμενόμενο λοιπόν είναι ένας τέτοιος άνθρωπος, ψεύτης και χωρίς ηθικές αξίες, να λέει λόγια τα οποία απέχουν σε μεγάλο βαθμό από τις πράξεις του αλλά και από την πραγματικότητα (σ.127 στ.12-14). Τέλος, φτάνει σε σημείο να διακινδυνεύσει τη ζωή του ίδιου του συνεργού αλλά και «φίλου», Ροδρίγου, αποσκοπώντας για ακόμη μία φορά στο δικό του όφελος (σ.136 στ.1-6).</a:t>
            </a:r>
            <a:endParaRPr lang="el-GR" sz="6400" dirty="0"/>
          </a:p>
          <a:p>
            <a:endParaRPr lang="el-GR" sz="6400" dirty="0" smtClean="0"/>
          </a:p>
          <a:p>
            <a:endParaRPr lang="el-GR" sz="6400" dirty="0"/>
          </a:p>
          <a:p>
            <a:endParaRPr lang="el-GR" sz="6400" dirty="0" smtClean="0"/>
          </a:p>
          <a:p>
            <a:pPr algn="just">
              <a:buNone/>
            </a:pPr>
            <a:endParaRPr lang="el-GR" sz="6400" b="1" dirty="0" smtClean="0"/>
          </a:p>
          <a:p>
            <a:pPr algn="just">
              <a:buNone/>
            </a:pPr>
            <a:endParaRPr lang="el-GR" sz="6400" b="1" dirty="0" smtClean="0"/>
          </a:p>
          <a:p>
            <a:pPr algn="just">
              <a:buNone/>
            </a:pPr>
            <a:endParaRPr lang="el-GR" sz="6400" b="1" dirty="0"/>
          </a:p>
          <a:p>
            <a:pPr algn="just">
              <a:buNone/>
            </a:pPr>
            <a:endParaRPr lang="el-GR" sz="1600" dirty="0"/>
          </a:p>
          <a:p>
            <a:pPr algn="just">
              <a:buNone/>
            </a:pPr>
            <a:endParaRPr lang="el-GR" sz="1600" dirty="0" smtClean="0"/>
          </a:p>
          <a:p>
            <a:pPr algn="just">
              <a:buNone/>
            </a:pPr>
            <a:endParaRPr lang="el-GR" sz="1600" dirty="0"/>
          </a:p>
        </p:txBody>
      </p:sp>
      <p:sp>
        <p:nvSpPr>
          <p:cNvPr id="4" name="1 - Τίτλος"/>
          <p:cNvSpPr>
            <a:spLocks noGrp="1"/>
          </p:cNvSpPr>
          <p:nvPr>
            <p:ph type="title"/>
          </p:nvPr>
        </p:nvSpPr>
        <p:spPr>
          <a:xfrm>
            <a:off x="179512" y="260648"/>
            <a:ext cx="2351112" cy="648072"/>
          </a:xfrm>
        </p:spPr>
        <p:txBody>
          <a:bodyPr>
            <a:normAutofit/>
          </a:bodyPr>
          <a:lstStyle/>
          <a:p>
            <a:r>
              <a:rPr lang="el-GR" sz="1600" dirty="0"/>
              <a:t> </a:t>
            </a:r>
            <a:endParaRPr lang="el-GR" sz="1800" dirty="0"/>
          </a:p>
        </p:txBody>
      </p:sp>
    </p:spTree>
  </p:cSld>
  <p:clrMapOvr>
    <a:masterClrMapping/>
  </p:clrMapOvr>
  <p:transition spd="slow">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332656"/>
            <a:ext cx="8229600" cy="6120680"/>
          </a:xfrm>
        </p:spPr>
        <p:txBody>
          <a:bodyPr>
            <a:normAutofit/>
          </a:bodyPr>
          <a:lstStyle/>
          <a:p>
            <a:pPr>
              <a:buNone/>
            </a:pPr>
            <a:r>
              <a:rPr lang="el-GR" sz="1500" b="1" dirty="0" smtClean="0"/>
              <a:t>Δ</a:t>
            </a:r>
            <a:r>
              <a:rPr lang="el-GR" sz="1600" b="1" dirty="0" smtClean="0"/>
              <a:t>ωδέκατη νύχτα</a:t>
            </a:r>
            <a:endParaRPr lang="el-GR" sz="1500" b="1" dirty="0" smtClean="0"/>
          </a:p>
          <a:p>
            <a:pPr>
              <a:buNone/>
            </a:pPr>
            <a:r>
              <a:rPr lang="en-US" sz="1600" dirty="0" smtClean="0"/>
              <a:t>  </a:t>
            </a:r>
            <a:r>
              <a:rPr lang="el-GR" sz="1600" dirty="0" smtClean="0"/>
              <a:t>               Περίληψη</a:t>
            </a:r>
            <a:r>
              <a:rPr lang="en-US" sz="1600" dirty="0" smtClean="0"/>
              <a:t>:</a:t>
            </a:r>
            <a:endParaRPr lang="en-US" sz="2000" dirty="0" smtClean="0"/>
          </a:p>
          <a:p>
            <a:pPr>
              <a:buNone/>
            </a:pPr>
            <a:r>
              <a:rPr lang="el-GR" sz="1700" dirty="0" smtClean="0"/>
              <a:t>              Ο θεματικός άξονας του εύθυμου τούτου θεατρικού έργου περιστρέφεται γύρω από την εκκεντρική κόμισσα Ολίβια, τον δούκα της Ιλλυρίας, την φανταστική χώρα που διαδραματίζεται το έργο, και πλήθος άλλων κοντινών τους προσώπων.  </a:t>
            </a:r>
          </a:p>
          <a:p>
            <a:pPr>
              <a:buNone/>
            </a:pPr>
            <a:r>
              <a:rPr lang="el-GR" sz="1700" dirty="0" smtClean="0"/>
              <a:t>              Η νεαρή Βιόλα ξεβράζεται από τα κύματα στις ακτές της μυθικής Ιλλυρίας έπειτα από ναυάγιο, όπου πιστεύει ότι ο δίδυμος αδερφός της, Σεμπάστιαν, έχει σκοτωθεί. Εκεί, εισέρχεται στην υπηρεσία του δούκα Ορσίνο, μεταμφιεσμένη σε άνδρα ονόματι Σεζάριο. Ο Ορσίνο, ο οποίος είναι ερωτευμένος με την κόμισσα Ολίβια, της οποίας ο πατέρας και ο αδελφός μόλις έχουν πεθάνει, αποφασίζει να χρησιμοποιήσει το Σεζάριο για να πλησιάσει την κόμισσα και να κατακτήσει την καρδιά της. Η Ολίβια όμως ξεγελιέται από το νεανικό παρουσιαστικό της Βιόλα, την οποία θεωρεί ως άντρα και ερωτεύεται σφόδρα. Η Βιόλα ερωτεύεται τον γοητευτικό δούκα, ο οποίος την εκλαμβάνει ως έμπιστη φίλη. Η υπόθεση περιπλέκεται ακόμη περισσότερο όταν η παρέα των ευγενών αποφασίζει να διασκεδάσει με τον αλαζονικό χαρακτήρα του Μαλβόλιο, κάνοντάς τον να πιστέψει πως η λαίδη του Ολίβια θέλει να τον παντρευτεί. Ο Σερ Τόμπυ και ο Σερ Άντριου, ο αφελής υποψήφιος γαμπρός, διαταράσσουν την ησυχία της λαίδης τραγουδώντας συνέχεια μεθυσμένοι κατά τη διάρκεια της νύχτας, επομένως δίνοντας στο Μαλβόλιο τοιουτοτρόπως την αφορμή να τους μεμφθεί.</a:t>
            </a:r>
          </a:p>
          <a:p>
            <a:pPr>
              <a:buNone/>
            </a:pPr>
            <a:endParaRPr lang="en" sz="1700" dirty="0" smtClean="0"/>
          </a:p>
        </p:txBody>
      </p:sp>
    </p:spTree>
  </p:cSld>
  <p:clrMapOvr>
    <a:masterClrMapping/>
  </p:clrMapOvr>
  <p:transition spd="slow">
    <p:zoom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332656"/>
            <a:ext cx="8229600" cy="6120680"/>
          </a:xfrm>
        </p:spPr>
        <p:txBody>
          <a:bodyPr>
            <a:normAutofit/>
          </a:bodyPr>
          <a:lstStyle/>
          <a:p>
            <a:pPr>
              <a:buNone/>
            </a:pPr>
            <a:r>
              <a:rPr lang="en" sz="1600" dirty="0" smtClean="0"/>
              <a:t> </a:t>
            </a:r>
            <a:r>
              <a:rPr lang="el-GR" sz="1600" dirty="0" smtClean="0"/>
              <a:t>                Η ταραχοποιός συνάθροιση πείθει τον Μαλβόλιο πως η Ολίβια είναι κρυφά ερωτευμένη μαζί του, εξωθώντας τον σε αλλοπρόσαλλη συμπεριφορά και δίνοντας την εντύπωση στην κόμισσα πως εκείνος έχει τρελαθεί, επιστρατεύοντας ακόμη και τον Φέστε, το θείο της κόμισσας Ολίβια, για να παραστήσει τον εξορκιστή. Ο Μαλβόλιο όμως πληροφορείται σχετικά με την απάτη τους από την Ολίβια και υπόσχεται να τους εκδικηθεί. Ο Δούκας ωστόσο αναθέτει στο Φάμπιαν να τον ηρεμήσει. Εν τω μεταξύ, ο Σεμπάστιαν, ο δίδυμος αδελφός της Βιόλα ο οποίος θεωρείτο νεκρός, μπαίνει στη σκηνή περιπλέκοντας ακόμη περισσότερο την υπόθεση. Συγχέοντάς τον για το νεαρό που γνώρισε ως Σεζάριο, η Ολίβια του ζητά να την παντρευτεί. Όταν όμως τα δυο αδέλφια συναντώνται μπροστά στα έκπληκτα μάτια των υπολοίπων, η Βιόλα αναγκάζεται να αποκαλύψει την πραγματική της ταυτότητα, αφού πρώτα σφιχταγκαλιάζει τον λατρεμένο της αδελφό τον οποίο θεωρούσε πνιγμένο. Η υπόθεση κλείνει με ένα χαρούμενο φινάλε, με την Ολίβια να παντρεύεται τον αγαπημένο της Σεμπάστιαν, αλλά και με το δούκα να υποκύπτει στον έρωτα της Βιόλα, ενώ γνωστοποιείται πως και ο Τόμπυ έχει παντρευτεί τη Μαρία. </a:t>
            </a:r>
          </a:p>
          <a:p>
            <a:pPr>
              <a:buNone/>
            </a:pPr>
            <a:r>
              <a:rPr lang="el-GR" sz="1600" dirty="0" smtClean="0"/>
              <a:t>               Χαρακτηρισμός Μαλβόλιο</a:t>
            </a:r>
            <a:r>
              <a:rPr lang="en-US" sz="1600" dirty="0" smtClean="0"/>
              <a:t>:</a:t>
            </a:r>
            <a:r>
              <a:rPr lang="el-GR" sz="1600" dirty="0" smtClean="0"/>
              <a:t>   </a:t>
            </a:r>
          </a:p>
          <a:p>
            <a:pPr>
              <a:buNone/>
            </a:pPr>
            <a:endParaRPr lang="en" sz="1600" dirty="0" smtClean="0"/>
          </a:p>
        </p:txBody>
      </p:sp>
      <p:sp>
        <p:nvSpPr>
          <p:cNvPr id="4" name="3 - Ορθογώνιο"/>
          <p:cNvSpPr/>
          <p:nvPr/>
        </p:nvSpPr>
        <p:spPr>
          <a:xfrm>
            <a:off x="611560" y="4077072"/>
            <a:ext cx="8208912" cy="1846659"/>
          </a:xfrm>
          <a:prstGeom prst="rect">
            <a:avLst/>
          </a:prstGeom>
        </p:spPr>
        <p:txBody>
          <a:bodyPr wrap="square">
            <a:spAutoFit/>
          </a:bodyPr>
          <a:lstStyle/>
          <a:p>
            <a:r>
              <a:rPr lang="el-GR" dirty="0" smtClean="0"/>
              <a:t>             </a:t>
            </a:r>
            <a:r>
              <a:rPr lang="el-GR" sz="1600" dirty="0" smtClean="0"/>
              <a:t>Ο Μαλβόλιο, ο “στριμμένος” της κωμωδίας αυτής του Σαίξπηρ είναι ένας       παραδοσιακός “κακός χαρακτήρας” που με αυτήν του την ιδιότητα, προκαλεί άφθονο γέλιο υποτιμώντας τους κατώτερους υπηρέτες και φιλοφρονώντας συνεχώς την κόμισα. Γενικά, ο Μαλβόλιο αντιπροσωπεύει έναν υπηρέτη με εξουσία, πάσχων από κυριαρχικές εμμονές σε σχέση με την κατάληψη της εξουσίας από τον αφέντη του. Δεν είναι περίεργο που ο Μαλβόλιο έλκεται ερωτικά από την κόμμισα, γεγονός που αντικατοπτρίζει ακριβώς την λανθάνουσα εξωτερίκευση των ενδόμυχων πόθων του για κυριαρχία</a:t>
            </a:r>
            <a:endParaRPr lang="el-GR" sz="1600" dirty="0"/>
          </a:p>
        </p:txBody>
      </p:sp>
    </p:spTree>
  </p:cSld>
  <p:clrMapOvr>
    <a:masterClrMapping/>
  </p:clrMapOvr>
  <p:transition spd="slow">
    <p:zoom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67544" y="1772816"/>
            <a:ext cx="8445624" cy="2880320"/>
          </a:xfrm>
        </p:spPr>
        <p:txBody>
          <a:bodyPr>
            <a:normAutofit/>
          </a:bodyPr>
          <a:lstStyle/>
          <a:p>
            <a:pPr>
              <a:buNone/>
            </a:pPr>
            <a:r>
              <a:rPr lang="el-GR" sz="1600" dirty="0" smtClean="0"/>
              <a:t>  Πέραν  τούτων, ο Μαλβόλιο φαίνεται να είναι κακεντρεχής, εφόσον ορκίζεται να εκδικηθεί για την απάτη που στήθηκε εις βάρος του, σχετικά επιρρεπής στον έρωτα – αρκεί μόνο να θυμηθούμε πώς συμπεριφέρθηκε μετά την ανάγνωση του γράμματος που υποτίθεται ότι έγραψε η Ολίβια – γεγονός που φανερώνει ίσως και κάποια σεξουαλικά του απωθημένα, ενώ αρκετά αφελής για να πιστέψει ότι το γράμμα πράγματι γράφηκε από την κόμισα δίχως καν να το επιβεβαιώσει με δική της μαρτυρία και μάλιστα παραδομένο από μία κατώτερή του, την υπηρέτρια Μαρία. Εδώ ο Μαλβόλιο ενεργεί ναι μεν εξουσιαστικά, αλλά και με παντελή έλλειψη της αυτοεπίγνωσης της κοινωνικής του θέσης, καθώς εμπιστεύεται μία γυναίκα που θεωρεί κατώτερη.</a:t>
            </a:r>
            <a:endParaRPr lang="el-GR" sz="1600" dirty="0"/>
          </a:p>
        </p:txBody>
      </p:sp>
      <p:sp>
        <p:nvSpPr>
          <p:cNvPr id="4" name="3 - Ορθογώνιο"/>
          <p:cNvSpPr/>
          <p:nvPr/>
        </p:nvSpPr>
        <p:spPr>
          <a:xfrm>
            <a:off x="539552" y="908720"/>
            <a:ext cx="8280920" cy="861774"/>
          </a:xfrm>
          <a:prstGeom prst="rect">
            <a:avLst/>
          </a:prstGeom>
        </p:spPr>
        <p:txBody>
          <a:bodyPr wrap="square">
            <a:spAutoFit/>
          </a:bodyPr>
          <a:lstStyle/>
          <a:p>
            <a:r>
              <a:rPr lang="el-GR" dirty="0" smtClean="0"/>
              <a:t> </a:t>
            </a:r>
            <a:r>
              <a:rPr lang="el-GR" sz="1600" dirty="0" smtClean="0"/>
              <a:t>Είναι επίσης πρόδηλο πως πάσχει από σύνδρομο ανωτερότητας-κατωτερότητας, καθώς συμπεριφέρεται αλαζονικά στους κατώτερους και δουλικά στους ανώτερους, ενώ υποφώσκει και μία ενδεχόμενη διπολική διαταραχή, ειδικά όσο ο μύθος εξελίσσεται.</a:t>
            </a:r>
            <a:endParaRPr lang="el-GR" sz="1600" dirty="0"/>
          </a:p>
        </p:txBody>
      </p:sp>
      <p:sp>
        <p:nvSpPr>
          <p:cNvPr id="5" name="4 - Ορθογώνιο"/>
          <p:cNvSpPr/>
          <p:nvPr/>
        </p:nvSpPr>
        <p:spPr>
          <a:xfrm>
            <a:off x="539552" y="4941168"/>
            <a:ext cx="8280920" cy="1200329"/>
          </a:xfrm>
          <a:prstGeom prst="rect">
            <a:avLst/>
          </a:prstGeom>
        </p:spPr>
        <p:txBody>
          <a:bodyPr wrap="square">
            <a:spAutoFit/>
          </a:bodyPr>
          <a:lstStyle/>
          <a:p>
            <a:pPr algn="just">
              <a:buNone/>
            </a:pPr>
            <a:r>
              <a:rPr lang="en-US" b="1" dirty="0" smtClean="0"/>
              <a:t> </a:t>
            </a:r>
            <a:r>
              <a:rPr lang="el-GR" b="1" dirty="0" smtClean="0"/>
              <a:t>Συμπέρασμα</a:t>
            </a:r>
            <a:r>
              <a:rPr lang="en-US" b="1" dirty="0" smtClean="0"/>
              <a:t>:</a:t>
            </a:r>
            <a:endParaRPr lang="el-GR" b="1" dirty="0" smtClean="0"/>
          </a:p>
          <a:p>
            <a:pPr algn="just">
              <a:buNone/>
            </a:pPr>
            <a:r>
              <a:rPr lang="el-GR" dirty="0" smtClean="0"/>
              <a:t>        Επομένως το μέγεθος της δημιουργίας του Σαίξπηρ μόνο με τους Έλληνες τραγικούς της αρχαιότητας, Αισχύλο, Σοφοκλή, Ευριπίδη, θα μπορούσε να συγκριθεί</a:t>
            </a:r>
            <a:r>
              <a:rPr lang="el-GR" sz="1400" dirty="0" smtClean="0"/>
              <a:t>.</a:t>
            </a:r>
            <a:endParaRPr lang="el-GR" dirty="0"/>
          </a:p>
        </p:txBody>
      </p:sp>
    </p:spTree>
  </p:cSld>
  <p:clrMapOvr>
    <a:masterClrMapping/>
  </p:clrMapOvr>
  <p:transition spd="slow">
    <p:zoom dir="in"/>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83568" y="332656"/>
            <a:ext cx="7848872" cy="6264695"/>
          </a:xfrm>
          <a:noFill/>
          <a:ln>
            <a:noFill/>
          </a:ln>
        </p:spPr>
        <p:style>
          <a:lnRef idx="1">
            <a:schemeClr val="accent3"/>
          </a:lnRef>
          <a:fillRef idx="3">
            <a:schemeClr val="accent3"/>
          </a:fillRef>
          <a:effectRef idx="2">
            <a:schemeClr val="accent3"/>
          </a:effectRef>
          <a:fontRef idx="minor">
            <a:schemeClr val="lt1"/>
          </a:fontRef>
        </p:style>
        <p:txBody>
          <a:bodyPr>
            <a:normAutofit/>
          </a:bodyPr>
          <a:lstStyle/>
          <a:p>
            <a:pPr algn="just">
              <a:buFont typeface="Wingdings" pitchFamily="2" charset="2"/>
              <a:buChar char="v"/>
            </a:pPr>
            <a:endParaRPr lang="en-US" sz="1600" b="1" dirty="0" smtClean="0"/>
          </a:p>
          <a:p>
            <a:pPr algn="just">
              <a:buFont typeface="Wingdings" pitchFamily="2" charset="2"/>
              <a:buChar char="v"/>
            </a:pPr>
            <a:endParaRPr lang="en-US" sz="1600" b="1" dirty="0" smtClean="0"/>
          </a:p>
          <a:p>
            <a:pPr algn="just">
              <a:buFont typeface="Wingdings" pitchFamily="2" charset="2"/>
              <a:buChar char="v"/>
            </a:pPr>
            <a:r>
              <a:rPr lang="en-US" sz="1600" b="1" dirty="0" smtClean="0"/>
              <a:t>  </a:t>
            </a:r>
            <a:r>
              <a:rPr lang="en-US" sz="1600" b="1" dirty="0" smtClean="0">
                <a:solidFill>
                  <a:schemeClr val="tx1"/>
                </a:solidFill>
              </a:rPr>
              <a:t>Sonnets: </a:t>
            </a:r>
            <a:r>
              <a:rPr lang="el-GR" sz="1600" dirty="0" smtClean="0">
                <a:solidFill>
                  <a:schemeClr val="tx1"/>
                </a:solidFill>
              </a:rPr>
              <a:t>προέρχεται από την ιταλική λέξη </a:t>
            </a:r>
            <a:r>
              <a:rPr lang="en-US" sz="1600" dirty="0" smtClean="0">
                <a:solidFill>
                  <a:schemeClr val="tx1"/>
                </a:solidFill>
              </a:rPr>
              <a:t>sonneto</a:t>
            </a:r>
            <a:r>
              <a:rPr lang="el-GR" sz="1600" dirty="0" smtClean="0">
                <a:solidFill>
                  <a:schemeClr val="tx1"/>
                </a:solidFill>
              </a:rPr>
              <a:t>.</a:t>
            </a:r>
            <a:r>
              <a:rPr lang="el-GR" sz="1600" b="1" dirty="0" smtClean="0">
                <a:solidFill>
                  <a:schemeClr val="tx1"/>
                </a:solidFill>
              </a:rPr>
              <a:t> </a:t>
            </a:r>
            <a:r>
              <a:rPr lang="el-GR" sz="1600" dirty="0" smtClean="0">
                <a:solidFill>
                  <a:schemeClr val="tx1"/>
                </a:solidFill>
              </a:rPr>
              <a:t>Το νόημα του ποιήματος συμπυκνώνεται</a:t>
            </a:r>
            <a:r>
              <a:rPr lang="en-US" sz="1600" dirty="0" smtClean="0">
                <a:solidFill>
                  <a:schemeClr val="tx1"/>
                </a:solidFill>
              </a:rPr>
              <a:t> </a:t>
            </a:r>
            <a:r>
              <a:rPr lang="el-GR" sz="1600" dirty="0" smtClean="0">
                <a:solidFill>
                  <a:schemeClr val="tx1"/>
                </a:solidFill>
              </a:rPr>
              <a:t>στους τελευταίους δύο στίχους. Τα θέματα μπορεί να είναι ερωτικά ή υπαρξιακά ή φιλοσοφικά. </a:t>
            </a:r>
            <a:r>
              <a:rPr lang="en-US" sz="1600" dirty="0" smtClean="0">
                <a:solidFill>
                  <a:schemeClr val="tx1"/>
                </a:solidFill>
              </a:rPr>
              <a:t>                                                                 </a:t>
            </a:r>
          </a:p>
          <a:p>
            <a:pPr algn="just">
              <a:buNone/>
            </a:pPr>
            <a:r>
              <a:rPr lang="en-US" sz="1600" dirty="0" smtClean="0">
                <a:solidFill>
                  <a:schemeClr val="tx1"/>
                </a:solidFill>
              </a:rPr>
              <a:t>                                                                                                                                                                                                                                                     </a:t>
            </a:r>
            <a:r>
              <a:rPr lang="el-GR" sz="1600" dirty="0" smtClean="0">
                <a:solidFill>
                  <a:schemeClr val="tx1"/>
                </a:solidFill>
              </a:rPr>
              <a:t> </a:t>
            </a:r>
            <a:endParaRPr lang="en-US" sz="1600" dirty="0" smtClean="0">
              <a:solidFill>
                <a:schemeClr val="tx1"/>
              </a:solidFill>
            </a:endParaRPr>
          </a:p>
          <a:p>
            <a:pPr algn="just">
              <a:buNone/>
            </a:pPr>
            <a:endParaRPr lang="en-US" sz="1600" dirty="0" smtClean="0">
              <a:solidFill>
                <a:schemeClr val="tx1"/>
              </a:solidFill>
            </a:endParaRPr>
          </a:p>
          <a:p>
            <a:pPr algn="just">
              <a:buFont typeface="Wingdings" pitchFamily="2" charset="2"/>
              <a:buChar char="v"/>
            </a:pPr>
            <a:endParaRPr lang="en-US" sz="1600" dirty="0" smtClean="0">
              <a:solidFill>
                <a:schemeClr val="tx1"/>
              </a:solidFill>
            </a:endParaRPr>
          </a:p>
          <a:p>
            <a:pPr algn="just">
              <a:buNone/>
            </a:pPr>
            <a:r>
              <a:rPr lang="en-US" sz="1600" dirty="0" smtClean="0">
                <a:solidFill>
                  <a:schemeClr val="tx1"/>
                </a:solidFill>
              </a:rPr>
              <a:t>        </a:t>
            </a:r>
            <a:r>
              <a:rPr lang="el-GR" sz="1600" dirty="0" smtClean="0">
                <a:solidFill>
                  <a:schemeClr val="tx1"/>
                </a:solidFill>
              </a:rPr>
              <a:t>Το κορυφαίο λυρικό δημιούργημα του Σαίξπηρ είναι τα εκατόν πενήντα τέσσερα Σονέτα του (1592-98</a:t>
            </a:r>
            <a:r>
              <a:rPr lang="en-US" sz="1600" dirty="0" smtClean="0">
                <a:solidFill>
                  <a:schemeClr val="tx1"/>
                </a:solidFill>
              </a:rPr>
              <a:t>;</a:t>
            </a:r>
            <a:r>
              <a:rPr lang="el-GR" sz="1600" dirty="0" smtClean="0">
                <a:solidFill>
                  <a:schemeClr val="tx1"/>
                </a:solidFill>
              </a:rPr>
              <a:t>) μία από τις περιφημότερες συλλογές σονέτων που τυπώθηκε το 1609. Ο απαισιόδοξος τόνος τους εκφράζει αισθήματα που περιγράφονται με αντικειμενικότερο τρόπο στον Άμλετ και στις μεταγενέστερες τραγωδίες του συγγραφέα αποκαλύπτοντας έναν Σαίξπηρ αρκετά διαφορετικό από τον επιτυχή άνθρωπο του θεάτρου, ο οποίος αναδύεται  μέσα από τις σωζόμενες βιογραφικές του μαρτυρίες. Μοτίβα κοινότοπα, από εκείνα που αφθονούν στους πολυάριθμους Ευρωπαίους λυρικούς ποιητές της εποχής, υπάρχουν στα σαιξπηρικά σονέτα. Τα περισσότερα όμως από αυτά διακρίνονται από τα ερωτικά ποιήματα της εποχής χάρη στη διαύγεια της έκφρασης και στο βάθος και την ένταση της βιωμένης εμπειρίας, την οποία αναπαράγουν με τέτοιο τρόπο, ώστε τα σονέτα να θεωρούνται κυρίως τα ποιήματα εκείνα με τα οποία ο Σαίξπηρ αποτυπώνει τα προσωπικότερα αισθήματά του.</a:t>
            </a:r>
          </a:p>
          <a:p>
            <a:pPr algn="just">
              <a:buFont typeface="Wingdings" pitchFamily="2" charset="2"/>
              <a:buChar char="v"/>
            </a:pPr>
            <a:endParaRPr lang="en-US" sz="1600" dirty="0" smtClean="0"/>
          </a:p>
          <a:p>
            <a:pPr algn="just">
              <a:buFont typeface="Wingdings" pitchFamily="2" charset="2"/>
              <a:buChar char="v"/>
            </a:pPr>
            <a:endParaRPr lang="en-US" sz="1600" dirty="0" smtClean="0"/>
          </a:p>
          <a:p>
            <a:pPr algn="just">
              <a:buFont typeface="Wingdings" pitchFamily="2" charset="2"/>
              <a:buChar char="v"/>
            </a:pPr>
            <a:endParaRPr lang="en-US" sz="1600" dirty="0" smtClean="0"/>
          </a:p>
        </p:txBody>
      </p:sp>
    </p:spTree>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99592" y="521296"/>
            <a:ext cx="7704856" cy="6336704"/>
          </a:xfrm>
          <a:noFill/>
          <a:ln>
            <a:noFill/>
          </a:ln>
        </p:spPr>
        <p:style>
          <a:lnRef idx="1">
            <a:schemeClr val="accent3"/>
          </a:lnRef>
          <a:fillRef idx="3">
            <a:schemeClr val="accent3"/>
          </a:fillRef>
          <a:effectRef idx="2">
            <a:schemeClr val="accent3"/>
          </a:effectRef>
          <a:fontRef idx="minor">
            <a:schemeClr val="lt1"/>
          </a:fontRef>
        </p:style>
        <p:txBody>
          <a:bodyPr>
            <a:normAutofit fontScale="92500" lnSpcReduction="10000"/>
          </a:bodyPr>
          <a:lstStyle/>
          <a:p>
            <a:pPr>
              <a:buNone/>
            </a:pPr>
            <a:r>
              <a:rPr lang="en-US" dirty="0" smtClean="0"/>
              <a:t> </a:t>
            </a:r>
            <a:r>
              <a:rPr lang="el-GR" dirty="0" smtClean="0"/>
              <a:t> </a:t>
            </a:r>
            <a:r>
              <a:rPr lang="el-GR" sz="1200" dirty="0" smtClean="0">
                <a:solidFill>
                  <a:schemeClr val="tx1"/>
                </a:solidFill>
              </a:rPr>
              <a:t>κάποια σονέτα</a:t>
            </a:r>
            <a:r>
              <a:rPr lang="en-US" sz="1200" dirty="0" smtClean="0">
                <a:solidFill>
                  <a:schemeClr val="tx1"/>
                </a:solidFill>
              </a:rPr>
              <a:t> :</a:t>
            </a:r>
            <a:r>
              <a:rPr lang="el-GR" sz="1200" dirty="0" smtClean="0">
                <a:solidFill>
                  <a:schemeClr val="tx1"/>
                </a:solidFill>
              </a:rPr>
              <a:t>   </a:t>
            </a:r>
            <a:endParaRPr lang="el-GR" dirty="0" smtClean="0">
              <a:solidFill>
                <a:schemeClr val="tx1"/>
              </a:solidFill>
            </a:endParaRPr>
          </a:p>
          <a:p>
            <a:pPr>
              <a:buNone/>
            </a:pPr>
            <a:r>
              <a:rPr lang="el-GR" sz="1600" dirty="0" smtClean="0">
                <a:solidFill>
                  <a:schemeClr val="tx1"/>
                </a:solidFill>
              </a:rPr>
              <a:t>      </a:t>
            </a:r>
            <a:endParaRPr lang="en-US" sz="1600" dirty="0" smtClean="0">
              <a:solidFill>
                <a:schemeClr val="tx1"/>
              </a:solidFill>
            </a:endParaRPr>
          </a:p>
          <a:p>
            <a:pPr>
              <a:buNone/>
            </a:pPr>
            <a:endParaRPr lang="en-US" sz="1600" dirty="0" smtClean="0">
              <a:solidFill>
                <a:schemeClr val="tx1"/>
              </a:solidFill>
            </a:endParaRPr>
          </a:p>
          <a:p>
            <a:pPr>
              <a:buNone/>
            </a:pPr>
            <a:r>
              <a:rPr lang="en-US" sz="1600" dirty="0" smtClean="0">
                <a:solidFill>
                  <a:schemeClr val="tx1"/>
                </a:solidFill>
              </a:rPr>
              <a:t>    </a:t>
            </a:r>
            <a:r>
              <a:rPr lang="el-GR" sz="1600" dirty="0" smtClean="0">
                <a:solidFill>
                  <a:schemeClr val="tx1"/>
                </a:solidFill>
              </a:rPr>
              <a:t> Αριθμός 2                                                                      Αριθμός 23                                    </a:t>
            </a:r>
          </a:p>
          <a:p>
            <a:pPr>
              <a:buNone/>
            </a:pPr>
            <a:r>
              <a:rPr lang="el-GR" sz="1600" dirty="0" smtClean="0">
                <a:solidFill>
                  <a:schemeClr val="tx1"/>
                </a:solidFill>
              </a:rPr>
              <a:t>   </a:t>
            </a:r>
            <a:r>
              <a:rPr lang="el-GR" sz="1200" dirty="0" smtClean="0">
                <a:solidFill>
                  <a:schemeClr val="tx1"/>
                </a:solidFill>
              </a:rPr>
              <a:t>Χειμώνες σαν περάσουνε σαράντα                                               Όπως ένας αδέξιος θεατρίνος </a:t>
            </a:r>
          </a:p>
          <a:p>
            <a:pPr>
              <a:buNone/>
            </a:pPr>
            <a:r>
              <a:rPr lang="el-GR" sz="1200" dirty="0" smtClean="0">
                <a:solidFill>
                  <a:schemeClr val="tx1"/>
                </a:solidFill>
              </a:rPr>
              <a:t>    κι οργώσουν το κορμί το ποθεινό,                                                 που όλο ξεχνάει τα λόγια του, αγχωμένος,</a:t>
            </a:r>
          </a:p>
          <a:p>
            <a:pPr>
              <a:buNone/>
            </a:pPr>
            <a:r>
              <a:rPr lang="el-GR" sz="1200" dirty="0" smtClean="0">
                <a:solidFill>
                  <a:schemeClr val="tx1"/>
                </a:solidFill>
              </a:rPr>
              <a:t>    της νιότης σου η ντυσιά ,η που’ χες πάντα                                   και σαν το άγριο, λυσσασμένο χτήνος,</a:t>
            </a:r>
          </a:p>
          <a:p>
            <a:pPr>
              <a:buNone/>
            </a:pPr>
            <a:r>
              <a:rPr lang="el-GR" sz="1200" dirty="0" smtClean="0">
                <a:solidFill>
                  <a:schemeClr val="tx1"/>
                </a:solidFill>
              </a:rPr>
              <a:t>    θε να’ ναι πια σκουπίδι ελεεινό.                                                       που την καρδιά του τρώει περίσσιο μένος,</a:t>
            </a:r>
          </a:p>
          <a:p>
            <a:pPr>
              <a:buNone/>
            </a:pPr>
            <a:endParaRPr lang="el-GR" sz="1200" dirty="0" smtClean="0">
              <a:solidFill>
                <a:schemeClr val="tx1"/>
              </a:solidFill>
            </a:endParaRPr>
          </a:p>
          <a:p>
            <a:pPr>
              <a:buNone/>
            </a:pPr>
            <a:r>
              <a:rPr lang="el-GR" sz="1200" dirty="0" smtClean="0">
                <a:solidFill>
                  <a:schemeClr val="tx1"/>
                </a:solidFill>
              </a:rPr>
              <a:t>    Κι αν σε ρωτήσουν η ομορφιά σου που ‘ναι,                              έτσι κι εγώ, που ν’ ανοιχτώ  φοβάμαι,</a:t>
            </a:r>
          </a:p>
          <a:p>
            <a:pPr>
              <a:buNone/>
            </a:pPr>
            <a:r>
              <a:rPr lang="el-GR" sz="1200" dirty="0" smtClean="0">
                <a:solidFill>
                  <a:schemeClr val="tx1"/>
                </a:solidFill>
              </a:rPr>
              <a:t>    κι ο θησαυρός σου, εκείνο σου το πάθος,                                  ξεχνώ τα λόγια της αγάπης τα’ άγια </a:t>
            </a:r>
          </a:p>
          <a:p>
            <a:pPr>
              <a:buNone/>
            </a:pPr>
            <a:r>
              <a:rPr lang="el-GR" sz="1200" dirty="0" smtClean="0">
                <a:solidFill>
                  <a:schemeClr val="tx1"/>
                </a:solidFill>
              </a:rPr>
              <a:t>    θα ‘ν’ άδεια ξιπασιά, πως κατοικούνε                                          λειωμένος απ’ το εντός μου πάθος, να με,    </a:t>
            </a:r>
          </a:p>
          <a:p>
            <a:pPr>
              <a:buNone/>
            </a:pPr>
            <a:r>
              <a:rPr lang="el-GR" sz="1200" dirty="0" smtClean="0">
                <a:solidFill>
                  <a:schemeClr val="tx1"/>
                </a:solidFill>
              </a:rPr>
              <a:t>    μες στων ματιών σου –αν πεις- τ’ άμετρο βάθος.                      και με λυγούν βαριά του έρωτα μάγια.</a:t>
            </a:r>
          </a:p>
          <a:p>
            <a:pPr>
              <a:buNone/>
            </a:pPr>
            <a:r>
              <a:rPr lang="el-GR" sz="1200" dirty="0" smtClean="0">
                <a:solidFill>
                  <a:schemeClr val="tx1"/>
                </a:solidFill>
              </a:rPr>
              <a:t> </a:t>
            </a:r>
          </a:p>
          <a:p>
            <a:pPr>
              <a:buNone/>
            </a:pPr>
            <a:r>
              <a:rPr lang="el-GR" sz="1200" dirty="0" smtClean="0">
                <a:solidFill>
                  <a:schemeClr val="tx1"/>
                </a:solidFill>
              </a:rPr>
              <a:t>    Πόσην τιμή η δικιά σου θα ‘χε ειδή                                                Άσ’, της καρδιάς μου που φωνάζει, να’ ναι                                         </a:t>
            </a:r>
          </a:p>
          <a:p>
            <a:pPr>
              <a:buNone/>
            </a:pPr>
            <a:r>
              <a:rPr lang="el-GR" sz="1200" dirty="0" smtClean="0">
                <a:solidFill>
                  <a:schemeClr val="tx1"/>
                </a:solidFill>
              </a:rPr>
              <a:t>    αν έλεγες</a:t>
            </a:r>
            <a:r>
              <a:rPr lang="en-US" sz="1200" dirty="0" smtClean="0">
                <a:solidFill>
                  <a:schemeClr val="tx1"/>
                </a:solidFill>
              </a:rPr>
              <a:t>:</a:t>
            </a:r>
            <a:r>
              <a:rPr lang="el-GR" sz="1200" dirty="0" smtClean="0">
                <a:solidFill>
                  <a:schemeClr val="tx1"/>
                </a:solidFill>
              </a:rPr>
              <a:t> ‘Την πρότερη μου χάρη                                                οι στίχοι μου, λοιπόν, βουβοί  αγγέλοι,</a:t>
            </a:r>
          </a:p>
          <a:p>
            <a:pPr>
              <a:buNone/>
            </a:pPr>
            <a:r>
              <a:rPr lang="el-GR" sz="1200" dirty="0" smtClean="0">
                <a:solidFill>
                  <a:schemeClr val="tx1"/>
                </a:solidFill>
              </a:rPr>
              <a:t>    θα φτάσει αυτό μου τ’ όμορφο παιδί’,                                         κι απόκριση κι αγάπη να ζητάνε</a:t>
            </a:r>
          </a:p>
          <a:p>
            <a:pPr>
              <a:buNone/>
            </a:pPr>
            <a:r>
              <a:rPr lang="el-GR" sz="1200" dirty="0" smtClean="0">
                <a:solidFill>
                  <a:schemeClr val="tx1"/>
                </a:solidFill>
              </a:rPr>
              <a:t>    που από την ομορφιά σου θα ‘χει πάρει.                                     πιότερο απ’όσα  η γλώσσα να πει θέλει.    </a:t>
            </a:r>
          </a:p>
          <a:p>
            <a:pPr>
              <a:buNone/>
            </a:pPr>
            <a:r>
              <a:rPr lang="el-GR" sz="1200" dirty="0" smtClean="0">
                <a:solidFill>
                  <a:schemeClr val="tx1"/>
                </a:solidFill>
              </a:rPr>
              <a:t>  </a:t>
            </a:r>
          </a:p>
          <a:p>
            <a:pPr>
              <a:buNone/>
            </a:pPr>
            <a:r>
              <a:rPr lang="el-GR" sz="1200" dirty="0" smtClean="0">
                <a:solidFill>
                  <a:schemeClr val="tx1"/>
                </a:solidFill>
              </a:rPr>
              <a:t>    Γέρος σαν θα ‘σαι, αυτός θα καίει εντός του                              Μάθε όσα ο πόνος μου έχει να σου πει</a:t>
            </a:r>
          </a:p>
          <a:p>
            <a:pPr>
              <a:buNone/>
            </a:pPr>
            <a:r>
              <a:rPr lang="el-GR" sz="1200" dirty="0" smtClean="0">
                <a:solidFill>
                  <a:schemeClr val="tx1"/>
                </a:solidFill>
              </a:rPr>
              <a:t>    το αίμα σου το κρύο, το σαν τ’ αρρώστου.                                Τα μάτια σου θ’ ακούνε στη σιωπή.</a:t>
            </a:r>
            <a:r>
              <a:rPr lang="en-US" sz="1200" dirty="0" smtClean="0">
                <a:solidFill>
                  <a:schemeClr val="tx1"/>
                </a:solidFill>
              </a:rPr>
              <a:t>              </a:t>
            </a:r>
          </a:p>
          <a:p>
            <a:pPr>
              <a:buNone/>
            </a:pPr>
            <a:endParaRPr lang="en-US" sz="1200" dirty="0" smtClean="0">
              <a:solidFill>
                <a:schemeClr val="tx1"/>
              </a:solidFill>
            </a:endParaRPr>
          </a:p>
          <a:p>
            <a:pPr>
              <a:buNone/>
            </a:pPr>
            <a:endParaRPr lang="en-US" sz="1200" dirty="0" smtClean="0">
              <a:solidFill>
                <a:schemeClr val="tx1"/>
              </a:solidFill>
            </a:endParaRPr>
          </a:p>
          <a:p>
            <a:pPr>
              <a:buNone/>
            </a:pPr>
            <a:endParaRPr lang="en-US" sz="1200" dirty="0" smtClean="0">
              <a:solidFill>
                <a:schemeClr val="tx1"/>
              </a:solidFill>
            </a:endParaRPr>
          </a:p>
          <a:p>
            <a:pPr>
              <a:buNone/>
            </a:pPr>
            <a:r>
              <a:rPr lang="en-US" sz="1600" dirty="0" smtClean="0">
                <a:solidFill>
                  <a:schemeClr val="tx1"/>
                </a:solidFill>
              </a:rPr>
              <a:t>                                                                          </a:t>
            </a:r>
            <a:r>
              <a:rPr lang="el-GR" sz="1600" dirty="0" smtClean="0">
                <a:solidFill>
                  <a:schemeClr val="tx1"/>
                </a:solidFill>
              </a:rPr>
              <a:t>                   </a:t>
            </a:r>
            <a:r>
              <a:rPr lang="en-US" sz="1600" dirty="0" smtClean="0">
                <a:solidFill>
                  <a:schemeClr val="tx1"/>
                </a:solidFill>
              </a:rPr>
              <a:t>       </a:t>
            </a:r>
            <a:r>
              <a:rPr lang="el-GR" sz="1100" dirty="0" smtClean="0">
                <a:solidFill>
                  <a:schemeClr val="tx1"/>
                </a:solidFill>
              </a:rPr>
              <a:t>Μετάφραση</a:t>
            </a:r>
            <a:r>
              <a:rPr lang="en-US" sz="1100" dirty="0" smtClean="0">
                <a:solidFill>
                  <a:schemeClr val="tx1"/>
                </a:solidFill>
              </a:rPr>
              <a:t>: </a:t>
            </a:r>
            <a:r>
              <a:rPr lang="el-GR" sz="1100" dirty="0" smtClean="0">
                <a:solidFill>
                  <a:schemeClr val="tx1"/>
                </a:solidFill>
              </a:rPr>
              <a:t>Παναγιώτης Πάκος.</a:t>
            </a:r>
          </a:p>
        </p:txBody>
      </p:sp>
    </p:spTree>
  </p:cSld>
  <p:clrMapOvr>
    <a:masterClrMapping/>
  </p:clrMapOvr>
  <p:transition spd="slow">
    <p:split orient="vert" dir="in"/>
  </p:transition>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Προσαρμοσμένη σχεδίαση">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779</TotalTime>
  <Words>1811</Words>
  <Application>Microsoft Office PowerPoint</Application>
  <PresentationFormat>Προβολή στην οθόνη (4:3)</PresentationFormat>
  <Paragraphs>120</Paragraphs>
  <Slides>11</Slides>
  <Notes>2</Notes>
  <HiddenSlides>0</HiddenSlides>
  <MMClips>0</MMClips>
  <ScaleCrop>false</ScaleCrop>
  <HeadingPairs>
    <vt:vector size="4" baseType="variant">
      <vt:variant>
        <vt:lpstr>Θέμα</vt:lpstr>
      </vt:variant>
      <vt:variant>
        <vt:i4>2</vt:i4>
      </vt:variant>
      <vt:variant>
        <vt:lpstr>Τίτλοι διαφανειών</vt:lpstr>
      </vt:variant>
      <vt:variant>
        <vt:i4>11</vt:i4>
      </vt:variant>
    </vt:vector>
  </HeadingPairs>
  <TitlesOfParts>
    <vt:vector size="13" baseType="lpstr">
      <vt:lpstr>Προσαρμοσμένη σχεδίαση</vt:lpstr>
      <vt:lpstr>Χαρτί</vt:lpstr>
      <vt:lpstr>ΕΡΕΥΝΗΤΙΚΗ ΕΡΓΑΣΙΑ  ΝΑ ΖΕΙ ΚΑΝΕΙΣ Η ΝΑ ΜΗ ΖΕΙ ΣΤΟΝ ΚΟΣΜΟ ΤΟΥ ΣΑΙΞΠΗΡ;                                                                                                                            </vt:lpstr>
      <vt:lpstr>Διαφάνεια 2</vt:lpstr>
      <vt:lpstr>Διαφάνεια 3</vt:lpstr>
      <vt:lpstr> </vt:lpstr>
      <vt:lpstr>Διαφάνεια 5</vt:lpstr>
      <vt:lpstr>Διαφάνεια 6</vt:lpstr>
      <vt:lpstr>Διαφάνεια 7</vt:lpstr>
      <vt:lpstr>Διαφάνεια 8</vt:lpstr>
      <vt:lpstr>Διαφάνεια 9</vt:lpstr>
      <vt:lpstr>Διαφάνεια 10</vt:lpstr>
      <vt:lpstr>Διαφάνεια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ΕΡΕΥΝΗΤΙΚΗ ΕΡΓΑΣΙΑ</dc:title>
  <dc:creator>panos</dc:creator>
  <cp:lastModifiedBy>panos</cp:lastModifiedBy>
  <cp:revision>84</cp:revision>
  <dcterms:created xsi:type="dcterms:W3CDTF">2014-02-28T17:26:15Z</dcterms:created>
  <dcterms:modified xsi:type="dcterms:W3CDTF">2014-04-02T13:59:41Z</dcterms:modified>
</cp:coreProperties>
</file>