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7F49541E-626C-4AB0-9521-0E816CF438E7}" type="datetimeFigureOut">
              <a:rPr lang="el-GR" smtClean="0"/>
              <a:pPr/>
              <a:t>14/5/2014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EA2A2868-9915-4837-AEFF-089596D87DE8}"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F49541E-626C-4AB0-9521-0E816CF438E7}" type="datetimeFigureOut">
              <a:rPr lang="el-GR" smtClean="0"/>
              <a:pPr/>
              <a:t>14/5/2014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EA2A2868-9915-4837-AEFF-089596D87DE8}"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F49541E-626C-4AB0-9521-0E816CF438E7}" type="datetimeFigureOut">
              <a:rPr lang="el-GR" smtClean="0"/>
              <a:pPr/>
              <a:t>14/5/2014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EA2A2868-9915-4837-AEFF-089596D87DE8}"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F49541E-626C-4AB0-9521-0E816CF438E7}" type="datetimeFigureOut">
              <a:rPr lang="el-GR" smtClean="0"/>
              <a:pPr/>
              <a:t>14/5/2014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EA2A2868-9915-4837-AEFF-089596D87DE8}"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F49541E-626C-4AB0-9521-0E816CF438E7}" type="datetimeFigureOut">
              <a:rPr lang="el-GR" smtClean="0"/>
              <a:pPr/>
              <a:t>14/5/2014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EA2A2868-9915-4837-AEFF-089596D87DE8}"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7F49541E-626C-4AB0-9521-0E816CF438E7}" type="datetimeFigureOut">
              <a:rPr lang="el-GR" smtClean="0"/>
              <a:pPr/>
              <a:t>14/5/2014</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EA2A2868-9915-4837-AEFF-089596D87DE8}"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7F49541E-626C-4AB0-9521-0E816CF438E7}" type="datetimeFigureOut">
              <a:rPr lang="el-GR" smtClean="0"/>
              <a:pPr/>
              <a:t>14/5/2014</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EA2A2868-9915-4837-AEFF-089596D87DE8}"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7F49541E-626C-4AB0-9521-0E816CF438E7}" type="datetimeFigureOut">
              <a:rPr lang="el-GR" smtClean="0"/>
              <a:pPr/>
              <a:t>14/5/2014</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EA2A2868-9915-4837-AEFF-089596D87DE8}"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F49541E-626C-4AB0-9521-0E816CF438E7}" type="datetimeFigureOut">
              <a:rPr lang="el-GR" smtClean="0"/>
              <a:pPr/>
              <a:t>14/5/2014</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EA2A2868-9915-4837-AEFF-089596D87DE8}"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F49541E-626C-4AB0-9521-0E816CF438E7}" type="datetimeFigureOut">
              <a:rPr lang="el-GR" smtClean="0"/>
              <a:pPr/>
              <a:t>14/5/2014</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EA2A2868-9915-4837-AEFF-089596D87DE8}"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F49541E-626C-4AB0-9521-0E816CF438E7}" type="datetimeFigureOut">
              <a:rPr lang="el-GR" smtClean="0"/>
              <a:pPr/>
              <a:t>14/5/2014</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EA2A2868-9915-4837-AEFF-089596D87DE8}"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49541E-626C-4AB0-9521-0E816CF438E7}" type="datetimeFigureOut">
              <a:rPr lang="el-GR" smtClean="0"/>
              <a:pPr/>
              <a:t>14/5/2014</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2A2868-9915-4837-AEFF-089596D87DE8}"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poiein.gr/archives/5300" TargetMode="External"/><Relationship Id="rId2" Type="http://schemas.openxmlformats.org/officeDocument/2006/relationships/audio" Target="../media/audio2.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476673"/>
            <a:ext cx="9144000" cy="1656183"/>
          </a:xfrm>
        </p:spPr>
        <p:txBody>
          <a:bodyPr/>
          <a:lstStyle/>
          <a:p>
            <a:r>
              <a:rPr lang="el-GR" dirty="0" smtClean="0"/>
              <a:t>ΕΡΕΥ</a:t>
            </a:r>
            <a:r>
              <a:rPr lang="en-US" dirty="0" smtClean="0"/>
              <a:t>NHTIKH  </a:t>
            </a:r>
            <a:r>
              <a:rPr lang="el-GR" dirty="0" smtClean="0"/>
              <a:t>ΕΡΓΑΣΙΑ</a:t>
            </a:r>
            <a:br>
              <a:rPr lang="el-GR" dirty="0" smtClean="0"/>
            </a:br>
            <a:r>
              <a:rPr lang="el-GR" sz="1400" dirty="0" smtClean="0"/>
              <a:t>Να ζει κανείς ή να μη ζει στον κόσμο του Σαίξπηρ</a:t>
            </a:r>
            <a:r>
              <a:rPr lang="en-US" sz="1400" dirty="0" smtClean="0"/>
              <a:t>;</a:t>
            </a:r>
            <a:endParaRPr lang="el-GR" dirty="0"/>
          </a:p>
        </p:txBody>
      </p:sp>
      <p:sp>
        <p:nvSpPr>
          <p:cNvPr id="3" name="2 - Υπότιτλος"/>
          <p:cNvSpPr>
            <a:spLocks noGrp="1"/>
          </p:cNvSpPr>
          <p:nvPr>
            <p:ph type="subTitle" idx="1"/>
          </p:nvPr>
        </p:nvSpPr>
        <p:spPr>
          <a:xfrm>
            <a:off x="0" y="1988840"/>
            <a:ext cx="9144000" cy="4869160"/>
          </a:xfrm>
        </p:spPr>
        <p:txBody>
          <a:bodyPr>
            <a:normAutofit/>
          </a:bodyPr>
          <a:lstStyle/>
          <a:p>
            <a:endParaRPr lang="el-GR" sz="1400" dirty="0" smtClean="0"/>
          </a:p>
          <a:p>
            <a:endParaRPr lang="el-GR" sz="1400" dirty="0"/>
          </a:p>
          <a:p>
            <a:r>
              <a:rPr lang="el-GR" sz="1400" dirty="0" smtClean="0">
                <a:solidFill>
                  <a:schemeClr val="tx1"/>
                </a:solidFill>
              </a:rPr>
              <a:t>           </a:t>
            </a:r>
            <a:r>
              <a:rPr lang="en-US" sz="1400" dirty="0" smtClean="0">
                <a:solidFill>
                  <a:schemeClr val="tx1"/>
                </a:solidFill>
              </a:rPr>
              <a:t>         </a:t>
            </a:r>
            <a:r>
              <a:rPr lang="el-GR" sz="1400" dirty="0" smtClean="0">
                <a:solidFill>
                  <a:schemeClr val="tx1"/>
                </a:solidFill>
              </a:rPr>
              <a:t>Εργάστηκαν οι μαθήτριες</a:t>
            </a:r>
            <a:r>
              <a:rPr lang="en-US" sz="1400" dirty="0" smtClean="0">
                <a:solidFill>
                  <a:schemeClr val="tx1"/>
                </a:solidFill>
              </a:rPr>
              <a:t>:</a:t>
            </a:r>
            <a:endParaRPr lang="el-GR" sz="1400" dirty="0" smtClean="0">
              <a:solidFill>
                <a:schemeClr val="tx1"/>
              </a:solidFill>
            </a:endParaRPr>
          </a:p>
          <a:p>
            <a:endParaRPr lang="en-US" sz="1400" dirty="0" smtClean="0">
              <a:solidFill>
                <a:schemeClr val="tx1"/>
              </a:solidFill>
            </a:endParaRPr>
          </a:p>
          <a:p>
            <a:r>
              <a:rPr lang="el-GR" sz="1400" dirty="0" smtClean="0">
                <a:solidFill>
                  <a:schemeClr val="tx1"/>
                </a:solidFill>
              </a:rPr>
              <a:t>                                    Σουζάνα  Βαρελά</a:t>
            </a:r>
          </a:p>
          <a:p>
            <a:r>
              <a:rPr lang="el-GR" sz="1400" dirty="0" smtClean="0">
                <a:solidFill>
                  <a:schemeClr val="tx1"/>
                </a:solidFill>
              </a:rPr>
              <a:t>                              Καραλή  Όλγα</a:t>
            </a:r>
          </a:p>
          <a:p>
            <a:r>
              <a:rPr lang="el-GR" sz="1400" dirty="0" smtClean="0">
                <a:solidFill>
                  <a:schemeClr val="tx1"/>
                </a:solidFill>
              </a:rPr>
              <a:t>                                           Σαμσωνίδου  Ελπίδα </a:t>
            </a:r>
          </a:p>
          <a:p>
            <a:r>
              <a:rPr lang="el-GR" sz="1400" dirty="0" smtClean="0">
                <a:solidFill>
                  <a:schemeClr val="tx1"/>
                </a:solidFill>
              </a:rPr>
              <a:t>                                           Χατζησταυρίδη  Έλσα</a:t>
            </a:r>
          </a:p>
          <a:p>
            <a:endParaRPr lang="el-GR" sz="1400" dirty="0">
              <a:solidFill>
                <a:schemeClr val="tx1"/>
              </a:solidFill>
            </a:endParaRPr>
          </a:p>
          <a:p>
            <a:endParaRPr lang="el-GR" sz="1400" dirty="0" smtClean="0">
              <a:solidFill>
                <a:schemeClr val="tx1"/>
              </a:solidFill>
            </a:endParaRPr>
          </a:p>
          <a:p>
            <a:r>
              <a:rPr lang="el-GR" sz="1400" dirty="0" smtClean="0">
                <a:solidFill>
                  <a:schemeClr val="tx1"/>
                </a:solidFill>
              </a:rPr>
              <a:t>                                                                                                                             Υπεύθυνη καθηγήτρια</a:t>
            </a:r>
            <a:r>
              <a:rPr lang="en-US" sz="1400" dirty="0" smtClean="0">
                <a:solidFill>
                  <a:schemeClr val="tx1"/>
                </a:solidFill>
              </a:rPr>
              <a:t>:</a:t>
            </a:r>
            <a:r>
              <a:rPr lang="el-GR" sz="1400" dirty="0" smtClean="0">
                <a:solidFill>
                  <a:schemeClr val="tx1"/>
                </a:solidFill>
              </a:rPr>
              <a:t>Κα. Πεχλιβάνη </a:t>
            </a:r>
          </a:p>
          <a:p>
            <a:r>
              <a:rPr lang="el-GR" sz="1400" dirty="0">
                <a:solidFill>
                  <a:schemeClr val="tx1"/>
                </a:solidFill>
              </a:rPr>
              <a:t> </a:t>
            </a:r>
            <a:r>
              <a:rPr lang="el-GR" sz="1400" dirty="0" smtClean="0">
                <a:solidFill>
                  <a:schemeClr val="tx1"/>
                </a:solidFill>
              </a:rPr>
              <a:t>          </a:t>
            </a:r>
          </a:p>
          <a:p>
            <a:endParaRPr lang="el-GR" sz="1400" dirty="0">
              <a:solidFill>
                <a:schemeClr val="tx1"/>
              </a:solidFill>
            </a:endParaRPr>
          </a:p>
          <a:p>
            <a:endParaRPr lang="el-GR" sz="1400" dirty="0" smtClean="0">
              <a:solidFill>
                <a:schemeClr val="tx1"/>
              </a:solidFill>
            </a:endParaRPr>
          </a:p>
          <a:p>
            <a:endParaRPr lang="el-GR" sz="1400" dirty="0">
              <a:solidFill>
                <a:schemeClr val="tx1"/>
              </a:solidFill>
            </a:endParaRPr>
          </a:p>
          <a:p>
            <a:r>
              <a:rPr lang="el-GR" sz="1400" dirty="0" smtClean="0">
                <a:solidFill>
                  <a:schemeClr val="tx1"/>
                </a:solidFill>
              </a:rPr>
              <a:t>                                                                                                                                                                              Σχολικό έτος</a:t>
            </a:r>
            <a:r>
              <a:rPr lang="en-US" sz="1400" dirty="0" smtClean="0">
                <a:solidFill>
                  <a:schemeClr val="tx1"/>
                </a:solidFill>
              </a:rPr>
              <a:t>:</a:t>
            </a:r>
            <a:r>
              <a:rPr lang="el-GR" sz="1400" dirty="0" smtClean="0">
                <a:solidFill>
                  <a:schemeClr val="tx1"/>
                </a:solidFill>
              </a:rPr>
              <a:t> 2013-2014</a:t>
            </a:r>
            <a:endParaRPr lang="en-US" sz="1400" dirty="0">
              <a:solidFill>
                <a:schemeClr val="tx1"/>
              </a:solidFill>
            </a:endParaRPr>
          </a:p>
        </p:txBody>
      </p:sp>
      <p:pic>
        <p:nvPicPr>
          <p:cNvPr id="4" name="Picture 5" descr="300px-CHANDOS3"/>
          <p:cNvPicPr>
            <a:picLocks noChangeAspect="1" noChangeArrowheads="1"/>
          </p:cNvPicPr>
          <p:nvPr/>
        </p:nvPicPr>
        <p:blipFill>
          <a:blip r:embed="rId3" cstate="print"/>
          <a:srcRect/>
          <a:stretch>
            <a:fillRect/>
          </a:stretch>
        </p:blipFill>
        <p:spPr bwMode="auto">
          <a:xfrm>
            <a:off x="467544" y="2276872"/>
            <a:ext cx="3384550" cy="3816350"/>
          </a:xfrm>
          <a:prstGeom prst="rect">
            <a:avLst/>
          </a:prstGeom>
          <a:noFill/>
          <a:ln w="9525">
            <a:noFill/>
            <a:miter lim="800000"/>
            <a:headEnd/>
            <a:tailEnd/>
          </a:ln>
        </p:spPr>
      </p:pic>
    </p:spTree>
  </p:cSld>
  <p:clrMapOvr>
    <a:masterClrMapping/>
  </p:clrMapOvr>
  <p:transition spd="med">
    <p:split/>
    <p:sndAc>
      <p:stSnd>
        <p:snd r:embed="rId2" name="drumroll.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a:bodyPr>
          <a:lstStyle/>
          <a:p>
            <a:pPr>
              <a:lnSpc>
                <a:spcPct val="80000"/>
              </a:lnSpc>
              <a:buNone/>
            </a:pPr>
            <a:r>
              <a:rPr lang="el-GR" sz="4400" dirty="0" smtClean="0"/>
              <a:t> </a:t>
            </a:r>
            <a:r>
              <a:rPr lang="el-GR" sz="1400" u="sng" dirty="0"/>
              <a:t> </a:t>
            </a:r>
            <a:r>
              <a:rPr lang="el-GR" sz="1400" u="sng" dirty="0" smtClean="0"/>
              <a:t>              ΒΙΟΣ</a:t>
            </a:r>
            <a:endParaRPr lang="en-US" sz="1400" u="sng" dirty="0" smtClean="0"/>
          </a:p>
          <a:p>
            <a:pPr>
              <a:lnSpc>
                <a:spcPct val="80000"/>
              </a:lnSpc>
              <a:buNone/>
            </a:pPr>
            <a:r>
              <a:rPr lang="en-US" sz="1400" u="sng" dirty="0"/>
              <a:t> </a:t>
            </a:r>
            <a:r>
              <a:rPr lang="el-GR" sz="1400" dirty="0" smtClean="0"/>
              <a:t>                                                                                                                                             </a:t>
            </a:r>
          </a:p>
          <a:p>
            <a:pPr>
              <a:lnSpc>
                <a:spcPct val="80000"/>
              </a:lnSpc>
              <a:buNone/>
            </a:pPr>
            <a:r>
              <a:rPr lang="el-GR" sz="1400" dirty="0"/>
              <a:t> </a:t>
            </a:r>
            <a:r>
              <a:rPr lang="el-GR" sz="1400" dirty="0" smtClean="0"/>
              <a:t>        </a:t>
            </a:r>
            <a:r>
              <a:rPr lang="en-US" sz="1400" dirty="0" smtClean="0"/>
              <a:t> </a:t>
            </a:r>
            <a:r>
              <a:rPr lang="el-GR" sz="1400" dirty="0" smtClean="0"/>
              <a:t>Ο Σαίξπηρ γεννήθηκε στο χωριό </a:t>
            </a:r>
            <a:r>
              <a:rPr lang="el-GR" sz="1400" i="1" dirty="0" smtClean="0"/>
              <a:t>Στράτφορντ-απόν-</a:t>
            </a:r>
            <a:r>
              <a:rPr lang="el-GR" sz="1400" i="1" dirty="0" smtClean="0"/>
              <a:t>Έιβοντ</a:t>
            </a:r>
            <a:r>
              <a:rPr lang="el-GR" sz="1400" dirty="0" smtClean="0"/>
              <a:t> </a:t>
            </a:r>
            <a:r>
              <a:rPr lang="el-GR" sz="1400" dirty="0" smtClean="0"/>
              <a:t>(Απρίλιος 1564 - </a:t>
            </a:r>
            <a:r>
              <a:rPr lang="el-GR" sz="1400" dirty="0" smtClean="0"/>
              <a:t>Απρίλιος </a:t>
            </a:r>
            <a:r>
              <a:rPr lang="el-GR" sz="1400" dirty="0" smtClean="0"/>
              <a:t>1616). Θεωρείται ευρέως ως ο σημαντικότερος συγγραφέας που έγραψε στην αγγλική γλώσσα. Ο Ουίλλιαμ Σαίξπηρ ήταν το τρίτο από τα οκτώ παιδιά του Τζων Σαίξπηρ και της Μαίρης Άρντεν. Σαν μέλος  μίας  εξέχουσας οικογένειας ο Ουίλλιαμ  έμαθε από πολύ μικρός να γράφει και να διαβάζει και πιθανότατα εκπαιδεύτηκε στο Νέο Σχολείο του Στράτφορντ. </a:t>
            </a:r>
          </a:p>
          <a:p>
            <a:pPr>
              <a:lnSpc>
                <a:spcPct val="80000"/>
              </a:lnSpc>
              <a:buNone/>
            </a:pPr>
            <a:r>
              <a:rPr lang="el-GR" sz="1400" dirty="0" smtClean="0"/>
              <a:t>                                                                                                                                                                                                                                </a:t>
            </a:r>
            <a:r>
              <a:rPr lang="en-US" sz="1400" dirty="0" smtClean="0"/>
              <a:t>      </a:t>
            </a:r>
            <a:r>
              <a:rPr lang="el-GR" sz="1400" dirty="0" smtClean="0"/>
              <a:t>Το Νοέμβριο του 1582 ο Σαίξπηρ παντρεύτηκε την κατά οκτώ χρόνια μεγαλύτερή του, Άννα Χάθαγουεϊ. Έξι μήνες αργότερα απέκτησαν μία κόρη, τη Σουζάνα, η οποία βαπτίστηκε στις 26 Μαΐου του 1583, ενώ σχεδόν δύο χρόνια αργότερα, στις 2 Φεβρουαρίου του 1585, καταγράφεται η βάπτιση των δύο δίδυμων παιδιών τους, του Χάμνετ και της Τζούντιθ. Ο Χάμνετ πέθανε από άγνωστα αίτια σε ηλικία 11 ετών και τάφηκε στις 11 Αυγούστου του 1596.</a:t>
            </a:r>
          </a:p>
          <a:p>
            <a:pPr>
              <a:lnSpc>
                <a:spcPct val="80000"/>
              </a:lnSpc>
              <a:buNone/>
            </a:pPr>
            <a:r>
              <a:rPr lang="el-GR" sz="1400" dirty="0" smtClean="0"/>
              <a:t>                                                                                                                                                                                                                            Μετά τη γέννηση των διδύμων, ο Σαίξπηρ άφησε ελάχιστα ιστορικά ίχνη μέχρι που το 1592 αναφέρεται ως μέλος της θεατρικής σκηνής του Λονδίνου. Οι μελετητές αναφέρονται στα χρόνια μεταξύ του 1585 και του 1592 ως τα "χαμένα χρόνια" του Σαίξπηρ. Μία ιστορία του 18ου αιώνα φέρει τον Σαίξπηρ να ξεκινά τη θεατρική του καριέρα ως ιπποκόμος που κέρδιζε τα προς το ζην φυλάγοντας τα άλογα των πλούσιων θεατών και των αφεντικών των θεάτρων. Αντιθέτως, στα 28 του χρόνια ήταν πλέον ένας φτασμένος ηθοποιός. Και ως τα 52 του, που πέθανε, ήταν πάντα δημοφιλής και περιζήτητος.</a:t>
            </a:r>
          </a:p>
          <a:p>
            <a:pPr>
              <a:lnSpc>
                <a:spcPct val="80000"/>
              </a:lnSpc>
              <a:buNone/>
            </a:pPr>
            <a:endParaRPr lang="el-GR" sz="1400" dirty="0" smtClean="0"/>
          </a:p>
          <a:p>
            <a:pPr>
              <a:lnSpc>
                <a:spcPct val="80000"/>
              </a:lnSpc>
              <a:buNone/>
            </a:pPr>
            <a:endParaRPr lang="el-GR" sz="1400" dirty="0"/>
          </a:p>
          <a:p>
            <a:pPr>
              <a:lnSpc>
                <a:spcPct val="80000"/>
              </a:lnSpc>
              <a:buNone/>
            </a:pPr>
            <a:r>
              <a:rPr lang="el-GR" sz="1400" dirty="0" smtClean="0"/>
              <a:t>    </a:t>
            </a:r>
            <a:r>
              <a:rPr lang="el-GR" sz="1400" u="sng" dirty="0" smtClean="0"/>
              <a:t>             ΣΥΓΓΡΑΦΙΚΟ ΕΡΓΟ</a:t>
            </a:r>
            <a:endParaRPr lang="el-GR" sz="1400" dirty="0"/>
          </a:p>
          <a:p>
            <a:pPr>
              <a:lnSpc>
                <a:spcPct val="80000"/>
              </a:lnSpc>
              <a:buNone/>
            </a:pPr>
            <a:r>
              <a:rPr lang="el-GR" sz="1400" dirty="0" smtClean="0">
                <a:solidFill>
                  <a:schemeClr val="tx1"/>
                </a:solidFill>
              </a:rPr>
              <a:t>      </a:t>
            </a:r>
            <a:r>
              <a:rPr lang="el-GR" dirty="0" smtClean="0">
                <a:solidFill>
                  <a:schemeClr val="tx1"/>
                </a:solidFill>
              </a:rPr>
              <a:t> </a:t>
            </a:r>
            <a:r>
              <a:rPr lang="el-GR" sz="1400" dirty="0" smtClean="0">
                <a:solidFill>
                  <a:schemeClr val="tx1"/>
                </a:solidFill>
              </a:rPr>
              <a:t>Ο μεγαλύτερος δραματουργός μετά τους αρχαίους  Έλληνες τραγικούς, θα σηκώσει με το έργο του μια πνευματική θύελλα στα τέλη του 16</a:t>
            </a:r>
            <a:r>
              <a:rPr lang="el-GR" sz="1400" baseline="30000" dirty="0" smtClean="0">
                <a:solidFill>
                  <a:schemeClr val="tx1"/>
                </a:solidFill>
              </a:rPr>
              <a:t>ου</a:t>
            </a:r>
            <a:r>
              <a:rPr lang="el-GR" sz="1400" dirty="0" smtClean="0">
                <a:solidFill>
                  <a:schemeClr val="tx1"/>
                </a:solidFill>
              </a:rPr>
              <a:t>  και τις αρχές του 17</a:t>
            </a:r>
            <a:r>
              <a:rPr lang="el-GR" sz="1400" baseline="30000" dirty="0" smtClean="0">
                <a:solidFill>
                  <a:schemeClr val="tx1"/>
                </a:solidFill>
              </a:rPr>
              <a:t>ου</a:t>
            </a:r>
            <a:r>
              <a:rPr lang="el-GR" sz="1400" dirty="0" smtClean="0">
                <a:solidFill>
                  <a:schemeClr val="tx1"/>
                </a:solidFill>
              </a:rPr>
              <a:t> αιώνα. Με το μύθο και τη συνεκτική πλοκή των έργων του, θα αιχμαλωτίσει τον  αδαή  και μέσο θεατή και, με τη φιλοσοφία,</a:t>
            </a:r>
            <a:r>
              <a:rPr lang="en-US" sz="1400" dirty="0" smtClean="0">
                <a:solidFill>
                  <a:schemeClr val="tx1"/>
                </a:solidFill>
              </a:rPr>
              <a:t> </a:t>
            </a:r>
            <a:r>
              <a:rPr lang="el-GR" sz="1400" dirty="0" smtClean="0">
                <a:solidFill>
                  <a:schemeClr val="tx1"/>
                </a:solidFill>
              </a:rPr>
              <a:t>τις ιδέες και το ρητορικό σχεδιασμό τους, θα κερδίσει τους διανοούμενους. Οι ήρωες του, στο έλεος των παθών τους, θα ζήσουν το άγριο, αιμοσταγές παιχνίδι της μοίρας. Τα αισθήματα τους οδηγούνται στα όρια της αντοχής τους</a:t>
            </a:r>
            <a:r>
              <a:rPr lang="en-US" sz="1400" dirty="0" smtClean="0">
                <a:solidFill>
                  <a:schemeClr val="tx1"/>
                </a:solidFill>
              </a:rPr>
              <a:t>: </a:t>
            </a:r>
            <a:r>
              <a:rPr lang="el-GR" sz="1400" dirty="0" smtClean="0">
                <a:solidFill>
                  <a:schemeClr val="tx1"/>
                </a:solidFill>
              </a:rPr>
              <a:t>ο έρωτας, το μίσος, η εκδίκηση αποκαλύπτουν μέσα από μία οδυνηρή  &lt;&lt;ανατομία&gt;&gt;  τα σπλάχνα της ύπαρξης.  </a:t>
            </a:r>
          </a:p>
          <a:p>
            <a:pPr>
              <a:buNone/>
            </a:pPr>
            <a:r>
              <a:rPr lang="el-GR" sz="1800" dirty="0" smtClean="0">
                <a:solidFill>
                  <a:schemeClr val="tx1"/>
                </a:solidFill>
              </a:rPr>
              <a:t> </a:t>
            </a:r>
            <a:endParaRPr lang="el-GR" sz="1800" dirty="0"/>
          </a:p>
        </p:txBody>
      </p:sp>
    </p:spTree>
  </p:cSld>
  <p:clrMapOvr>
    <a:masterClrMapping/>
  </p:clrMapOvr>
  <p:transition spd="med">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a:bodyPr>
          <a:lstStyle/>
          <a:p>
            <a:pPr marL="548640" indent="-411480">
              <a:lnSpc>
                <a:spcPct val="80000"/>
              </a:lnSpc>
              <a:buClr>
                <a:schemeClr val="tx1">
                  <a:shade val="95000"/>
                </a:schemeClr>
              </a:buClr>
              <a:buNone/>
              <a:defRPr/>
            </a:pPr>
            <a:endParaRPr lang="el-GR" sz="1400" dirty="0"/>
          </a:p>
          <a:p>
            <a:pPr marL="548640" indent="-411480">
              <a:lnSpc>
                <a:spcPct val="80000"/>
              </a:lnSpc>
              <a:buClr>
                <a:schemeClr val="tx1">
                  <a:shade val="95000"/>
                </a:schemeClr>
              </a:buClr>
              <a:buNone/>
              <a:defRPr/>
            </a:pPr>
            <a:endParaRPr lang="el-GR" sz="1400" dirty="0" smtClean="0"/>
          </a:p>
          <a:p>
            <a:pPr marL="548640" indent="-411480">
              <a:lnSpc>
                <a:spcPct val="80000"/>
              </a:lnSpc>
              <a:buClr>
                <a:schemeClr val="tx1">
                  <a:shade val="95000"/>
                </a:schemeClr>
              </a:buClr>
              <a:buNone/>
              <a:defRPr/>
            </a:pPr>
            <a:r>
              <a:rPr lang="el-GR" sz="1400" dirty="0"/>
              <a:t> </a:t>
            </a:r>
            <a:r>
              <a:rPr lang="el-GR" sz="1400" dirty="0" smtClean="0"/>
              <a:t>         </a:t>
            </a:r>
            <a:r>
              <a:rPr lang="en-US" sz="1400" dirty="0" smtClean="0"/>
              <a:t>  </a:t>
            </a:r>
            <a:r>
              <a:rPr lang="el-GR" sz="1400" dirty="0" smtClean="0"/>
              <a:t>Δεν </a:t>
            </a:r>
            <a:r>
              <a:rPr lang="el-GR" sz="1400" dirty="0"/>
              <a:t>είναι γνωστό πότε ακριβώς άρχισε να γράφει ο Σαίξπηρ αλλά αναφορές της εποχής του και </a:t>
            </a:r>
            <a:r>
              <a:rPr lang="el-GR" sz="1400" dirty="0" smtClean="0"/>
              <a:t>αρχεία</a:t>
            </a:r>
            <a:r>
              <a:rPr lang="en-US" sz="1400" dirty="0" smtClean="0"/>
              <a:t> </a:t>
            </a:r>
            <a:r>
              <a:rPr lang="el-GR" sz="1400" dirty="0" smtClean="0"/>
              <a:t>παραστάσεων </a:t>
            </a:r>
            <a:r>
              <a:rPr lang="el-GR" sz="1400" dirty="0"/>
              <a:t>δείχνουν ότι κάποια από τα έργα του είχαν ανέβει στη λονδρέζικη σκηνή από το 1592. Οι βιογράφοι θεωρούν ότι η καριέρα του πρέπει να άρχισε μετά τα μέσα της δεκαετίας του 1580. Αργότερα ο Σαίξπηρ καθώς και όλη η θεατρική ομάδα στην οποία ανήκε, τελούσε υπό την εύνοια της βασίλισσας </a:t>
            </a:r>
            <a:r>
              <a:rPr lang="el-GR" sz="1400" i="1" dirty="0"/>
              <a:t>Ελισάβετ Α' της Αγγλίας</a:t>
            </a:r>
            <a:r>
              <a:rPr lang="el-GR" sz="1400" dirty="0"/>
              <a:t>. Τα έργα του Σαίξπηρ εκτελούνταν μόνο από τους Lord Chamberlain's Men, οι οποίοι ήταν πλέον η κορυφαία θεατρική ομάδα του </a:t>
            </a:r>
            <a:r>
              <a:rPr lang="el-GR" sz="1400" dirty="0" smtClean="0"/>
              <a:t>Λονδίνου. Το </a:t>
            </a:r>
            <a:r>
              <a:rPr lang="el-GR" sz="1400" dirty="0"/>
              <a:t>1599, ο Σαίξπηρ και άλλα μέλη του θιάσου έχτισαν το δικό τους θέατρο στη νότια όχθη του ποταμού Τάμεση και το ονόμασαν </a:t>
            </a:r>
            <a:r>
              <a:rPr lang="el-GR" sz="1400" dirty="0" smtClean="0"/>
              <a:t>Γκλόουμπ </a:t>
            </a:r>
            <a:r>
              <a:rPr lang="el-GR" sz="1400" dirty="0"/>
              <a:t>(Globe). Το 1608 ανέλαβαν επίσης το θέατρο Μπλακφράιαρς (</a:t>
            </a:r>
            <a:r>
              <a:rPr lang="el-GR" sz="1400" dirty="0" smtClean="0"/>
              <a:t>Blackf</a:t>
            </a:r>
            <a:r>
              <a:rPr lang="en-US" sz="1400" dirty="0" smtClean="0"/>
              <a:t>riars).</a:t>
            </a:r>
            <a:r>
              <a:rPr lang="el-GR" sz="1400" dirty="0" smtClean="0"/>
              <a:t>Το </a:t>
            </a:r>
            <a:r>
              <a:rPr lang="el-GR" sz="1400" dirty="0"/>
              <a:t>γεγονός ότι ο Σαίξπηρ εκτός από το ότι έγραφε τα έργα του τα έπαιζε κιόλας, τον έκανε ασυναγώνιστο μεταξύ των άλλων συγγραφέων.  Όπως οι θεατές παρακολουθούσαν, </a:t>
            </a:r>
            <a:r>
              <a:rPr lang="el-GR" sz="1400" dirty="0" smtClean="0"/>
              <a:t>έτσι </a:t>
            </a:r>
            <a:r>
              <a:rPr lang="el-GR" sz="1400" dirty="0"/>
              <a:t>κι εκείνος παρατηρούσε τους θεατές και </a:t>
            </a:r>
            <a:r>
              <a:rPr lang="el-GR" sz="1400" dirty="0" smtClean="0"/>
              <a:t>παρακολουθ</a:t>
            </a:r>
            <a:r>
              <a:rPr lang="el-GR" sz="1400" dirty="0" smtClean="0"/>
              <a:t>ούσε</a:t>
            </a:r>
            <a:r>
              <a:rPr lang="el-GR" sz="1400" dirty="0" smtClean="0"/>
              <a:t> τις αντιδράσεις τους. Είχε τέτοια ικανότητα ν’ ανταποκρίνεται στις απαιτήσεις του κοινού, ώστε ακόμα και </a:t>
            </a:r>
            <a:r>
              <a:rPr lang="el-GR" sz="1400" dirty="0"/>
              <a:t>σήμερα τα έργα του εξακολουθούν να γοητεύουν το θεατή με τη ζωντάνια τους</a:t>
            </a:r>
            <a:r>
              <a:rPr lang="el-GR" sz="1400" dirty="0" smtClean="0"/>
              <a:t>.</a:t>
            </a:r>
          </a:p>
          <a:p>
            <a:pPr marL="548640" indent="-411480">
              <a:lnSpc>
                <a:spcPct val="80000"/>
              </a:lnSpc>
              <a:buClr>
                <a:schemeClr val="tx1">
                  <a:shade val="95000"/>
                </a:schemeClr>
              </a:buClr>
              <a:buNone/>
              <a:defRPr/>
            </a:pPr>
            <a:r>
              <a:rPr lang="el-GR" sz="1400" dirty="0" smtClean="0"/>
              <a:t>         Εργογραφία</a:t>
            </a:r>
            <a:endParaRPr lang="en-US" sz="1400" dirty="0" smtClean="0"/>
          </a:p>
          <a:p>
            <a:pPr marL="548640" indent="-411480">
              <a:lnSpc>
                <a:spcPct val="80000"/>
              </a:lnSpc>
              <a:buClr>
                <a:schemeClr val="tx1">
                  <a:shade val="95000"/>
                </a:schemeClr>
              </a:buClr>
              <a:buNone/>
              <a:defRPr/>
            </a:pPr>
            <a:r>
              <a:rPr lang="el-GR" sz="1400" dirty="0" smtClean="0"/>
              <a:t>       </a:t>
            </a:r>
            <a:endParaRPr lang="en-US" sz="1400" dirty="0"/>
          </a:p>
          <a:p>
            <a:pPr marL="548640" indent="-411480">
              <a:lnSpc>
                <a:spcPct val="80000"/>
              </a:lnSpc>
              <a:buClr>
                <a:schemeClr val="tx1">
                  <a:shade val="95000"/>
                </a:schemeClr>
              </a:buClr>
              <a:buNone/>
              <a:defRPr/>
            </a:pPr>
            <a:r>
              <a:rPr lang="el-GR" sz="1400" dirty="0"/>
              <a:t> </a:t>
            </a:r>
            <a:r>
              <a:rPr lang="el-GR" sz="1400" dirty="0" smtClean="0"/>
              <a:t>                      Κωμωδίες                                                 Ιστορικά έργα                 Τραγωδίες                                Ποιήματα</a:t>
            </a:r>
          </a:p>
          <a:p>
            <a:pPr marL="548640" indent="-411480">
              <a:lnSpc>
                <a:spcPct val="80000"/>
              </a:lnSpc>
              <a:buClr>
                <a:schemeClr val="tx1">
                  <a:shade val="95000"/>
                </a:schemeClr>
              </a:buClr>
              <a:buNone/>
              <a:defRPr/>
            </a:pPr>
            <a:r>
              <a:rPr lang="el-GR" sz="1400" dirty="0"/>
              <a:t> </a:t>
            </a:r>
            <a:r>
              <a:rPr lang="el-GR" sz="1400" dirty="0" smtClean="0"/>
              <a:t>      Η κωμωδία των παρεξηγήσεων                  Ερρίκος Δ’, 1</a:t>
            </a:r>
            <a:r>
              <a:rPr lang="el-GR" sz="1400" baseline="30000" dirty="0" smtClean="0"/>
              <a:t>Ο</a:t>
            </a:r>
            <a:r>
              <a:rPr lang="el-GR" sz="1400" dirty="0" smtClean="0"/>
              <a:t> μέρος         Τίτος Ανδρόνικος                    154 σονέτα</a:t>
            </a:r>
          </a:p>
          <a:p>
            <a:pPr marL="548640" indent="-411480">
              <a:lnSpc>
                <a:spcPct val="80000"/>
              </a:lnSpc>
              <a:buClr>
                <a:schemeClr val="tx1">
                  <a:shade val="95000"/>
                </a:schemeClr>
              </a:buClr>
              <a:buNone/>
              <a:defRPr/>
            </a:pPr>
            <a:r>
              <a:rPr lang="el-GR" sz="1400" dirty="0"/>
              <a:t> </a:t>
            </a:r>
            <a:r>
              <a:rPr lang="el-GR" sz="1400" dirty="0" smtClean="0"/>
              <a:t>      Το ημέρωμα της στρίγγλας                          Ερρίκος Δ’, 2</a:t>
            </a:r>
            <a:r>
              <a:rPr lang="el-GR" sz="1400" baseline="30000" dirty="0" smtClean="0"/>
              <a:t>Ο</a:t>
            </a:r>
            <a:r>
              <a:rPr lang="el-GR" sz="1400" dirty="0" smtClean="0"/>
              <a:t> μέρος         Ρωμαίος και Ιουλιέτα           Αφροδίτη και Άδωνης</a:t>
            </a:r>
          </a:p>
          <a:p>
            <a:pPr marL="548640" indent="-411480">
              <a:lnSpc>
                <a:spcPct val="80000"/>
              </a:lnSpc>
              <a:buClr>
                <a:schemeClr val="tx1">
                  <a:shade val="95000"/>
                </a:schemeClr>
              </a:buClr>
              <a:buNone/>
              <a:defRPr/>
            </a:pPr>
            <a:r>
              <a:rPr lang="el-GR" sz="1400" dirty="0"/>
              <a:t> </a:t>
            </a:r>
            <a:r>
              <a:rPr lang="el-GR" sz="1400" dirty="0" smtClean="0"/>
              <a:t>      Οι δύο άρχοντες από τη Βερόνα                Ερρίκος Ε’                            Ιούλιος Καίσαρ                 Ο βιασμός της Λουκρητίας</a:t>
            </a:r>
          </a:p>
          <a:p>
            <a:pPr marL="548640" indent="-411480">
              <a:lnSpc>
                <a:spcPct val="80000"/>
              </a:lnSpc>
              <a:buClr>
                <a:schemeClr val="tx1">
                  <a:shade val="95000"/>
                </a:schemeClr>
              </a:buClr>
              <a:buNone/>
              <a:defRPr/>
            </a:pPr>
            <a:r>
              <a:rPr lang="el-GR" sz="1400" dirty="0"/>
              <a:t> </a:t>
            </a:r>
            <a:r>
              <a:rPr lang="el-GR" sz="1400" dirty="0" smtClean="0"/>
              <a:t>      Αγάπης αγώνας άγονος(χαμένο)               Ερρίκος ΣΤ’, 1</a:t>
            </a:r>
            <a:r>
              <a:rPr lang="el-GR" sz="1400" baseline="30000" dirty="0" smtClean="0"/>
              <a:t>ο</a:t>
            </a:r>
            <a:r>
              <a:rPr lang="el-GR" sz="1400" dirty="0" smtClean="0"/>
              <a:t> μέρος        Άμλετ                                   Ο φοίνικας και η τρυγόνα</a:t>
            </a:r>
          </a:p>
          <a:p>
            <a:pPr marL="548640" indent="-411480">
              <a:lnSpc>
                <a:spcPct val="80000"/>
              </a:lnSpc>
              <a:buClr>
                <a:schemeClr val="tx1">
                  <a:shade val="95000"/>
                </a:schemeClr>
              </a:buClr>
              <a:buNone/>
              <a:defRPr/>
            </a:pPr>
            <a:r>
              <a:rPr lang="el-GR" sz="1400" dirty="0"/>
              <a:t> </a:t>
            </a:r>
            <a:r>
              <a:rPr lang="el-GR" sz="1400" dirty="0" smtClean="0"/>
              <a:t>      Όνειρο θερινής νυκτός                                 Ερρίκος ΣΤ’,2</a:t>
            </a:r>
            <a:r>
              <a:rPr lang="el-GR" sz="1400" baseline="30000" dirty="0" smtClean="0"/>
              <a:t>ο</a:t>
            </a:r>
            <a:r>
              <a:rPr lang="el-GR" sz="1400" dirty="0" smtClean="0"/>
              <a:t> μέρος        Τρωίλος και Χρυσηίδα      Το παράπονο ενός εραστή</a:t>
            </a:r>
          </a:p>
          <a:p>
            <a:pPr marL="548640" indent="-411480">
              <a:lnSpc>
                <a:spcPct val="80000"/>
              </a:lnSpc>
              <a:buClr>
                <a:schemeClr val="tx1">
                  <a:shade val="95000"/>
                </a:schemeClr>
              </a:buClr>
              <a:buNone/>
              <a:defRPr/>
            </a:pPr>
            <a:r>
              <a:rPr lang="el-GR" sz="1400" dirty="0"/>
              <a:t> </a:t>
            </a:r>
            <a:r>
              <a:rPr lang="el-GR" sz="1400" dirty="0" smtClean="0"/>
              <a:t>      Ο έμπορος της Βενετίας                              Ερρίκος ΣΤ’, 3</a:t>
            </a:r>
            <a:r>
              <a:rPr lang="el-GR" sz="1400" baseline="30000" dirty="0" smtClean="0"/>
              <a:t>ο</a:t>
            </a:r>
            <a:r>
              <a:rPr lang="el-GR" sz="1400" dirty="0" smtClean="0"/>
              <a:t> μέρος        Οθέλος                                Ο περιπαθής προσκυνητής                         </a:t>
            </a:r>
          </a:p>
          <a:p>
            <a:pPr marL="548640" indent="-411480">
              <a:lnSpc>
                <a:spcPct val="80000"/>
              </a:lnSpc>
              <a:buClr>
                <a:schemeClr val="tx1">
                  <a:shade val="95000"/>
                </a:schemeClr>
              </a:buClr>
              <a:buNone/>
              <a:defRPr/>
            </a:pPr>
            <a:r>
              <a:rPr lang="el-GR" sz="1400" dirty="0"/>
              <a:t> </a:t>
            </a:r>
            <a:r>
              <a:rPr lang="el-GR" sz="1400" dirty="0" smtClean="0"/>
              <a:t>      Οι εύθυμες κυράδες του Ουίνδσορ          Βασιλιάς Ιωάννης              Μάκβεθ</a:t>
            </a:r>
          </a:p>
          <a:p>
            <a:pPr marL="548640" indent="-411480">
              <a:lnSpc>
                <a:spcPct val="80000"/>
              </a:lnSpc>
              <a:buClr>
                <a:schemeClr val="tx1">
                  <a:shade val="95000"/>
                </a:schemeClr>
              </a:buClr>
              <a:buNone/>
              <a:defRPr/>
            </a:pPr>
            <a:r>
              <a:rPr lang="el-GR" sz="1400" dirty="0"/>
              <a:t> </a:t>
            </a:r>
            <a:r>
              <a:rPr lang="el-GR" sz="1400" dirty="0" smtClean="0"/>
              <a:t>      Πολύ κακό για το τίποτα                              Ριχάρδος Β’                        Βασιλιάς Ληρ</a:t>
            </a:r>
          </a:p>
          <a:p>
            <a:pPr marL="548640" indent="-411480">
              <a:lnSpc>
                <a:spcPct val="80000"/>
              </a:lnSpc>
              <a:buClr>
                <a:schemeClr val="tx1">
                  <a:shade val="95000"/>
                </a:schemeClr>
              </a:buClr>
              <a:buNone/>
              <a:defRPr/>
            </a:pPr>
            <a:r>
              <a:rPr lang="el-GR" sz="1400" dirty="0"/>
              <a:t> </a:t>
            </a:r>
            <a:r>
              <a:rPr lang="el-GR" sz="1400" dirty="0" smtClean="0"/>
              <a:t>      Όπως αγαπάτε                                               Ριχάρδος Γ’                       Αντώνιος και Κλεοπάτρα</a:t>
            </a:r>
          </a:p>
          <a:p>
            <a:pPr marL="548640" indent="-411480">
              <a:lnSpc>
                <a:spcPct val="80000"/>
              </a:lnSpc>
              <a:buClr>
                <a:schemeClr val="tx1">
                  <a:shade val="95000"/>
                </a:schemeClr>
              </a:buClr>
              <a:buNone/>
              <a:defRPr/>
            </a:pPr>
            <a:r>
              <a:rPr lang="el-GR" sz="1400" dirty="0"/>
              <a:t> </a:t>
            </a:r>
            <a:r>
              <a:rPr lang="el-GR" sz="1400" dirty="0" smtClean="0"/>
              <a:t>      Δωδέκατη  νύχτα                                                                                        Κοριολανός</a:t>
            </a:r>
          </a:p>
          <a:p>
            <a:pPr marL="548640" indent="-411480">
              <a:lnSpc>
                <a:spcPct val="80000"/>
              </a:lnSpc>
              <a:buClr>
                <a:schemeClr val="tx1">
                  <a:shade val="95000"/>
                </a:schemeClr>
              </a:buClr>
              <a:buNone/>
              <a:defRPr/>
            </a:pPr>
            <a:r>
              <a:rPr lang="el-GR" sz="1400" dirty="0"/>
              <a:t> </a:t>
            </a:r>
            <a:r>
              <a:rPr lang="el-GR" sz="1400" dirty="0" smtClean="0"/>
              <a:t>      Τέλος καλό όλα καλά                                                                                Τίμων ο Αθηναίος</a:t>
            </a:r>
          </a:p>
          <a:p>
            <a:pPr marL="548640" indent="-411480">
              <a:lnSpc>
                <a:spcPct val="80000"/>
              </a:lnSpc>
              <a:buClr>
                <a:schemeClr val="tx1">
                  <a:shade val="95000"/>
                </a:schemeClr>
              </a:buClr>
              <a:buNone/>
              <a:defRPr/>
            </a:pPr>
            <a:r>
              <a:rPr lang="el-GR" sz="1400" dirty="0"/>
              <a:t> </a:t>
            </a:r>
            <a:r>
              <a:rPr lang="el-GR" sz="1400" dirty="0" smtClean="0"/>
              <a:t>      Με το ίδιο μέτρο                                                                                       Κυμβελινός</a:t>
            </a:r>
          </a:p>
          <a:p>
            <a:pPr marL="548640" indent="-411480">
              <a:lnSpc>
                <a:spcPct val="80000"/>
              </a:lnSpc>
              <a:buClr>
                <a:schemeClr val="tx1">
                  <a:shade val="95000"/>
                </a:schemeClr>
              </a:buClr>
              <a:buNone/>
              <a:defRPr/>
            </a:pPr>
            <a:r>
              <a:rPr lang="el-GR" sz="1400" dirty="0"/>
              <a:t> </a:t>
            </a:r>
            <a:r>
              <a:rPr lang="el-GR" sz="1400" dirty="0" smtClean="0"/>
              <a:t>      Περικλής</a:t>
            </a:r>
          </a:p>
          <a:p>
            <a:pPr marL="548640" indent="-411480">
              <a:lnSpc>
                <a:spcPct val="80000"/>
              </a:lnSpc>
              <a:buClr>
                <a:schemeClr val="tx1">
                  <a:shade val="95000"/>
                </a:schemeClr>
              </a:buClr>
              <a:buNone/>
              <a:defRPr/>
            </a:pPr>
            <a:r>
              <a:rPr lang="el-GR" sz="1400" dirty="0"/>
              <a:t> </a:t>
            </a:r>
            <a:r>
              <a:rPr lang="el-GR" sz="1400" dirty="0" smtClean="0"/>
              <a:t>      Το χειμωνιάτικο παραμύθι</a:t>
            </a:r>
            <a:endParaRPr lang="en-US" sz="1400" dirty="0" smtClean="0"/>
          </a:p>
          <a:p>
            <a:pPr marL="548640" indent="-411480">
              <a:lnSpc>
                <a:spcPct val="80000"/>
              </a:lnSpc>
              <a:buClr>
                <a:schemeClr val="tx1">
                  <a:shade val="95000"/>
                </a:schemeClr>
              </a:buClr>
              <a:buNone/>
              <a:defRPr/>
            </a:pPr>
            <a:r>
              <a:rPr lang="en-US" sz="1400" dirty="0"/>
              <a:t> </a:t>
            </a:r>
            <a:r>
              <a:rPr lang="en-US" sz="1400" dirty="0" smtClean="0"/>
              <a:t>      </a:t>
            </a:r>
            <a:r>
              <a:rPr lang="el-GR" sz="1400" dirty="0" smtClean="0"/>
              <a:t>Η τρικυμία</a:t>
            </a:r>
          </a:p>
          <a:p>
            <a:pPr marL="548640" indent="-411480">
              <a:lnSpc>
                <a:spcPct val="80000"/>
              </a:lnSpc>
              <a:buClr>
                <a:schemeClr val="tx1">
                  <a:shade val="95000"/>
                </a:schemeClr>
              </a:buClr>
              <a:buNone/>
              <a:defRPr/>
            </a:pPr>
            <a:endParaRPr lang="el-GR" sz="1400" dirty="0"/>
          </a:p>
          <a:p>
            <a:pPr marL="548640" indent="-411480">
              <a:lnSpc>
                <a:spcPct val="80000"/>
              </a:lnSpc>
              <a:buClr>
                <a:schemeClr val="tx1">
                  <a:shade val="95000"/>
                </a:schemeClr>
              </a:buClr>
              <a:buNone/>
              <a:defRPr/>
            </a:pPr>
            <a:endParaRPr lang="el-GR" sz="1400" dirty="0" smtClean="0"/>
          </a:p>
          <a:p>
            <a:pPr marL="548640" indent="-411480">
              <a:lnSpc>
                <a:spcPct val="80000"/>
              </a:lnSpc>
              <a:buClr>
                <a:schemeClr val="tx1">
                  <a:shade val="95000"/>
                </a:schemeClr>
              </a:buClr>
              <a:buNone/>
              <a:defRPr/>
            </a:pPr>
            <a:endParaRPr lang="el-GR" sz="1400" dirty="0"/>
          </a:p>
          <a:p>
            <a:pPr marL="548640" indent="-411480">
              <a:lnSpc>
                <a:spcPct val="80000"/>
              </a:lnSpc>
              <a:buClr>
                <a:schemeClr val="tx1">
                  <a:shade val="95000"/>
                </a:schemeClr>
              </a:buClr>
              <a:buNone/>
              <a:defRPr/>
            </a:pPr>
            <a:endParaRPr lang="el-GR" sz="1400" dirty="0"/>
          </a:p>
        </p:txBody>
      </p:sp>
      <p:cxnSp>
        <p:nvCxnSpPr>
          <p:cNvPr id="11" name="10 - Ευθεία γραμμή σύνδεσης"/>
          <p:cNvCxnSpPr/>
          <p:nvPr/>
        </p:nvCxnSpPr>
        <p:spPr>
          <a:xfrm>
            <a:off x="3203848" y="2636912"/>
            <a:ext cx="0" cy="3456384"/>
          </a:xfrm>
          <a:prstGeom prst="line">
            <a:avLst/>
          </a:prstGeom>
        </p:spPr>
        <p:style>
          <a:lnRef idx="1">
            <a:schemeClr val="dk1"/>
          </a:lnRef>
          <a:fillRef idx="0">
            <a:schemeClr val="dk1"/>
          </a:fillRef>
          <a:effectRef idx="0">
            <a:schemeClr val="dk1"/>
          </a:effectRef>
          <a:fontRef idx="minor">
            <a:schemeClr val="tx1"/>
          </a:fontRef>
        </p:style>
      </p:cxnSp>
      <p:cxnSp>
        <p:nvCxnSpPr>
          <p:cNvPr id="18" name="17 - Ευθεία γραμμή σύνδεσης"/>
          <p:cNvCxnSpPr/>
          <p:nvPr/>
        </p:nvCxnSpPr>
        <p:spPr>
          <a:xfrm>
            <a:off x="5076056" y="2636912"/>
            <a:ext cx="0" cy="3384376"/>
          </a:xfrm>
          <a:prstGeom prst="line">
            <a:avLst/>
          </a:prstGeom>
        </p:spPr>
        <p:style>
          <a:lnRef idx="1">
            <a:schemeClr val="dk1"/>
          </a:lnRef>
          <a:fillRef idx="0">
            <a:schemeClr val="dk1"/>
          </a:fillRef>
          <a:effectRef idx="0">
            <a:schemeClr val="dk1"/>
          </a:effectRef>
          <a:fontRef idx="minor">
            <a:schemeClr val="tx1"/>
          </a:fontRef>
        </p:style>
      </p:cxnSp>
      <p:cxnSp>
        <p:nvCxnSpPr>
          <p:cNvPr id="20" name="19 - Ευθεία γραμμή σύνδεσης"/>
          <p:cNvCxnSpPr/>
          <p:nvPr/>
        </p:nvCxnSpPr>
        <p:spPr>
          <a:xfrm>
            <a:off x="7020272" y="2636912"/>
            <a:ext cx="0" cy="3456384"/>
          </a:xfrm>
          <a:prstGeom prst="line">
            <a:avLst/>
          </a:prstGeom>
        </p:spPr>
        <p:style>
          <a:lnRef idx="1">
            <a:schemeClr val="dk1"/>
          </a:lnRef>
          <a:fillRef idx="0">
            <a:schemeClr val="dk1"/>
          </a:fillRef>
          <a:effectRef idx="0">
            <a:schemeClr val="dk1"/>
          </a:effectRef>
          <a:fontRef idx="minor">
            <a:schemeClr val="tx1"/>
          </a:fontRef>
        </p:style>
      </p:cxnSp>
      <p:cxnSp>
        <p:nvCxnSpPr>
          <p:cNvPr id="22" name="21 - Ευθεία γραμμή σύνδεσης"/>
          <p:cNvCxnSpPr/>
          <p:nvPr/>
        </p:nvCxnSpPr>
        <p:spPr>
          <a:xfrm>
            <a:off x="539552" y="2564904"/>
            <a:ext cx="8424936" cy="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spd="med">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a:bodyPr>
          <a:lstStyle/>
          <a:p>
            <a:pPr>
              <a:buNone/>
            </a:pPr>
            <a:r>
              <a:rPr lang="el-GR" sz="1400" dirty="0" smtClean="0"/>
              <a:t> </a:t>
            </a:r>
          </a:p>
          <a:p>
            <a:pPr>
              <a:buNone/>
            </a:pPr>
            <a:r>
              <a:rPr lang="el-GR" sz="1400" dirty="0" smtClean="0"/>
              <a:t>Δωδέκατη νύχτα</a:t>
            </a:r>
          </a:p>
          <a:p>
            <a:pPr>
              <a:buNone/>
            </a:pPr>
            <a:r>
              <a:rPr lang="el-GR" sz="1400" dirty="0"/>
              <a:t> </a:t>
            </a:r>
            <a:r>
              <a:rPr lang="el-GR" sz="1400" dirty="0" smtClean="0"/>
              <a:t>        Περίληψη</a:t>
            </a:r>
            <a:r>
              <a:rPr lang="en-US" sz="1400" dirty="0" smtClean="0"/>
              <a:t>:</a:t>
            </a:r>
            <a:endParaRPr lang="el-GR" sz="1400" dirty="0"/>
          </a:p>
          <a:p>
            <a:pPr>
              <a:buNone/>
            </a:pPr>
            <a:r>
              <a:rPr lang="el-GR" sz="1400" dirty="0" smtClean="0"/>
              <a:t>         </a:t>
            </a:r>
            <a:r>
              <a:rPr lang="en-US" sz="1400" dirty="0" smtClean="0"/>
              <a:t> </a:t>
            </a:r>
            <a:r>
              <a:rPr lang="el-GR" sz="1400" dirty="0" smtClean="0"/>
              <a:t>Ο θεματικός άξονας του εύθυμου τούτου θεατρικού έργου περιστρέφεται γύρω από την εκκεντρική κόμισσα Ολίβια, τον δούκα της Ιλλυρίας, την φανταστική χώρα που διαδραματίζεται το έργο, και πλήθος άλλων κοντινών τους προσώπων.  </a:t>
            </a:r>
          </a:p>
          <a:p>
            <a:pPr>
              <a:buNone/>
            </a:pPr>
            <a:r>
              <a:rPr lang="el-GR" sz="1400" dirty="0" smtClean="0"/>
              <a:t>         </a:t>
            </a:r>
            <a:r>
              <a:rPr lang="en-US" sz="1400" dirty="0" smtClean="0"/>
              <a:t> </a:t>
            </a:r>
            <a:r>
              <a:rPr lang="el-GR" sz="1400" dirty="0" smtClean="0"/>
              <a:t>Η νεαρή Βιόλα ξεβράζεται από τα κύματα στις ακτές της μυθικής Ιλλυρίας έπειτα από ναυάγιο, όπου πιστεύει ότι ο δίδυμος αδερφός της, Σεμπάστιαν, έχει σκοτωθεί. Εκεί, εισέρχεται στην υπηρεσία του δούκα Ορσίνο, μεταμφιεσμένη σε άνδρα ονόματι Σεζάριο. Ο Ορσίνο, ο οποίος είναι ερωτευμένος με την κόμισσα Ολίβια, της οποίας ο πατέρας και ο αδελφός μόλις έχουν πεθάνει, αποφασίζει να χρησιμοποιήσει το Σεζάριο για να πλησιάσει την κόμισσα και να κατακτήσει την καρδιά της. Η Ολίβια όμως ξεγελιέται από το νεανικό παρουσιαστικό της Βιόλα, την οποία θεωρεί ως άντρα και ερωτεύεται σφόδρα. Η Βιόλα ερωτεύεται τον γοητευτικό δούκα, ο οποίος την εκλαμβάνει ως έμπιστη φίλη. Η υπόθεση περιπλέκεται ακόμη περισσότερο όταν η παρέα των ευγενών αποφασίζει να διασκεδάσει με τον αλαζονικό χαρακτήρα του Μαλβόλιο, κάνοντάς τον να πιστέψει πως η λαίδη του Ολίβια θέλει να τον παντρευτεί. Ο Σερ Τόμπυ και ο Σερ Άντριου, ο αφελής υποψήφιος γαμπρός, διαταράσσουν την ησυχία της λαίδης τραγουδώντας συνέχεια μεθυσμένοι κατά τη διάρκεια της νύχτας, επομένως δίνοντας στο Μαλβόλιο τοιουτοτρόπως την αφορμή να τους μεμφθεί.</a:t>
            </a:r>
          </a:p>
          <a:p>
            <a:pPr>
              <a:buNone/>
            </a:pPr>
            <a:r>
              <a:rPr lang="el-GR" sz="1400" dirty="0" smtClean="0"/>
              <a:t>        </a:t>
            </a:r>
            <a:r>
              <a:rPr lang="en-US" sz="1400" dirty="0" smtClean="0"/>
              <a:t>  </a:t>
            </a:r>
            <a:r>
              <a:rPr lang="el-GR" sz="1400" dirty="0" smtClean="0"/>
              <a:t>Η ταραχοποιός συνάθροιση πείθει τον Μαλβόλιο πως η Ολίβια είναι κρυφά ερωτευμένη μαζί του, εξωθώντας τον σε αλλοπρόσαλλη συμπεριφορά και δίνοντας την εντύπωση στην κόμισσα πως εκείνος έχει τρελαθεί, επιστρατεύοντας ακόμη και τον Φέστε, το θείο της κόμισσας Ολίβια, για να παραστήσει τον εξορκιστή. Ο Μαλβόλιο όμως πληροφορείται σχετικά με την απάτη τους από την Ολίβια και υπόσχεται να τους εκδικηθεί. Ο Δούκας ωστόσο αναθέτει στο Φάμπιαν να τον ηρεμήσει. Εν τω μεταξύ, ο Σεμπάστιαν, ο δίδυμος αδελφός της Βιόλα ο οποίος θεωρείτο νεκρός, μπαίνει στη σκηνή περιπλέκοντας ακόμη περισσότερο την υπόθεση. Συγχέοντάς τον για το νεαρό που γνώρισε ως Σεζάριο, η Ολίβια του ζητά να την παντρευτεί. Όταν όμως τα δυο αδέλφια συναντώνται μπροστά στα έκπληκτα μάτια των υπολοίπων, η Βιόλα αναγκάζεται να αποκαλύψει την πραγματική της ταυτότητα, αφού πρώτα σφιχταγκαλιάζει τον λατρεμένο της αδελφό τον οποίο θεωρούσε πνιγμένο. Η υπόθεση κλείνει με ένα χαρούμενο φινάλε, με την Ολίβια να παντρεύεται τον αγαπημένο της Σεμπάστιαν, αλλά και με το δούκα να υποκύπτει στον έρωτα της Βιόλα, ενώ γνωστοποιείται πως και ο Τόμπυ έχει παντρευτεί τη Μαρία. </a:t>
            </a:r>
            <a:endParaRPr lang="el-GR" sz="1400" dirty="0"/>
          </a:p>
        </p:txBody>
      </p:sp>
    </p:spTree>
  </p:cSld>
  <p:clrMapOvr>
    <a:masterClrMapping/>
  </p:clrMapOvr>
  <p:transition spd="med">
    <p:check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lstStyle/>
          <a:p>
            <a:pPr>
              <a:buNone/>
            </a:pPr>
            <a:r>
              <a:rPr lang="el-GR" dirty="0" smtClean="0"/>
              <a:t>   </a:t>
            </a:r>
            <a:r>
              <a:rPr lang="el-GR" sz="1400" dirty="0" smtClean="0"/>
              <a:t>Χαρακτηρισμός Μαλβόλιο</a:t>
            </a:r>
            <a:r>
              <a:rPr lang="en-US" sz="1400" dirty="0" smtClean="0"/>
              <a:t>:</a:t>
            </a:r>
            <a:endParaRPr lang="el-GR" sz="1400" dirty="0" smtClean="0"/>
          </a:p>
          <a:p>
            <a:pPr>
              <a:buNone/>
            </a:pPr>
            <a:r>
              <a:rPr lang="el-GR" sz="1400" dirty="0"/>
              <a:t> </a:t>
            </a:r>
            <a:r>
              <a:rPr lang="el-GR" sz="1400" dirty="0" smtClean="0"/>
              <a:t>      </a:t>
            </a:r>
            <a:r>
              <a:rPr lang="en-US" sz="1400" dirty="0" smtClean="0"/>
              <a:t>   </a:t>
            </a:r>
            <a:r>
              <a:rPr lang="el-GR" sz="1400" dirty="0" smtClean="0"/>
              <a:t>Ο Μαλβόλιο, ο “στριμμένος” της κωμωδίας αυτής του Σαίξπηρ είναι ένας       παραδοσιακός “κακός χαρακτήρας” που με αυτήν του την ιδιότητα, προκαλεί άφθονο γέλιο υποτιμώντας τους κατώτερους υπηρέτες και φιλοφρονώντας συνεχώς την κόμισα. Γενικά, ο Μαλβόλιο αντιπροσωπεύει έναν υπηρέτη με εξουσία, πάσχων από κυριαρχικές εμμονές σε σχέση με την κατάληψη της εξουσίας από τον αφέντη του. Δεν είναι περίεργο που ο Μαλβόλιο έλκεται ερωτικά από την κόμισα, γεγονός που αντικατοπτρίζει ακριβώς την λανθάνουσα εξωτερίκευση των ενδόμυχων πόθων του για κυριαρχία. Είναι επίσης πρόδηλο πως πάσχει από σύνδρομο ανωτερότητας-κατωτερότητας, καθώς συμπεριφέρεται αλαζονικά στους κατώτερους και δουλικά στους ανώτερους, ενώ υποφώσκει και μία ενδεχόμενη διπολική διαταραχή, ειδικά όσο ο μύθος εξελίσσεται.</a:t>
            </a:r>
          </a:p>
          <a:p>
            <a:pPr>
              <a:buNone/>
            </a:pPr>
            <a:r>
              <a:rPr lang="el-GR" sz="1400" dirty="0" smtClean="0"/>
              <a:t>        </a:t>
            </a:r>
            <a:r>
              <a:rPr lang="en-US" sz="1400" dirty="0" smtClean="0"/>
              <a:t>  </a:t>
            </a:r>
            <a:r>
              <a:rPr lang="el-GR" sz="1400" dirty="0" smtClean="0"/>
              <a:t>Πέραν  τούτων, ο Μαλβόλιο φαίνεται να είναι κακεντρεχής, εφόσον ορκίζεται να εκδικηθεί για την απάτη που στήθηκε εις βάρος του, σχετικά επιρρεπής στον έρωτα – αρκεί μόνο να θυμηθούμε πώς συμπεριφέρθηκε μετά την ανάγνωση του γράμματος που υποτίθεται ότι έγραψε η Ολίβια – γεγονός που φανερώνει ίσως και κάποια σεξουαλικά του απωθημένα, ενώ αρκετά αφελής για να πιστέψει ότι το γράμμα πράγματι γράφηκε από την κόμισα δίχως καν να το επιβεβαιώσει με δική της μαρτυρία και μάλιστα παραδομένο από μία κατώτερή του, την υπηρέτρια Μαρία. Εδώ ο Μαλβόλιο ενεργεί ναι μεν εξουσιαστικά, αλλά και με παντελή έλλειψη της αυτοεπίγνωσης της κοινωνικής του θέσης, καθώς εμπιστεύεται μία γυναίκα που θεωρεί κατώτερη.</a:t>
            </a:r>
          </a:p>
          <a:p>
            <a:pPr>
              <a:buNone/>
            </a:pPr>
            <a:r>
              <a:rPr lang="el-GR" sz="1400" dirty="0" smtClean="0"/>
              <a:t>    </a:t>
            </a:r>
          </a:p>
          <a:p>
            <a:pPr>
              <a:buNone/>
            </a:pPr>
            <a:r>
              <a:rPr lang="el-GR" sz="1400" dirty="0" smtClean="0"/>
              <a:t> Οθέλος</a:t>
            </a:r>
          </a:p>
          <a:p>
            <a:pPr>
              <a:buNone/>
            </a:pPr>
            <a:r>
              <a:rPr lang="el-GR" sz="1400" dirty="0"/>
              <a:t> </a:t>
            </a:r>
            <a:r>
              <a:rPr lang="el-GR" sz="1400" dirty="0" smtClean="0"/>
              <a:t>        Περίληψη</a:t>
            </a:r>
            <a:r>
              <a:rPr lang="en-US" sz="1400" dirty="0" smtClean="0"/>
              <a:t>:</a:t>
            </a:r>
            <a:endParaRPr lang="el-GR" sz="1400" dirty="0" smtClean="0"/>
          </a:p>
          <a:p>
            <a:pPr>
              <a:buNone/>
            </a:pPr>
            <a:r>
              <a:rPr lang="el-GR" sz="1400" dirty="0"/>
              <a:t> </a:t>
            </a:r>
            <a:r>
              <a:rPr lang="el-GR" sz="1400" dirty="0" smtClean="0"/>
              <a:t>        </a:t>
            </a:r>
            <a:r>
              <a:rPr lang="en-US" sz="1400" dirty="0" smtClean="0"/>
              <a:t> </a:t>
            </a:r>
            <a:r>
              <a:rPr lang="el-GR" sz="1400" dirty="0" smtClean="0"/>
              <a:t>Ο Οθέλος είναι ένα τραγικό έργο που ασχολείται με τη διάβρωση του ήρωα από τη ζήλια, προϊόν διαβολικής          δολοπλοκίας. Ο Οθέλος ευγενής μαύρος στη υπηρεσία της Βενετικής Πολιτείας, έχει μόλις νυμφευθεί με την πολυαγαπημένη του Δυσδαιμόνα. Ο σημαιοφόρος του Ιάγος ένας ζηλόφθων και απαίσιος χαρακτήρας, προσπαθεί αδιάκοπα με φαύλα επιχειρήματα να πείσει τον Οθέλο ότι η γυναίκα του Δυσδαιμόνα τον απατάει με τον υπασπιστή του Κάσσιο. Ο Ιάγος τελικά τα καταφέρνει, κάτι που φέρει ως αποτέλεσμα ο Οθέλος να δολοφονήσει την νεαρή και νεόνυμφη γυναίκα του. </a:t>
            </a:r>
          </a:p>
        </p:txBody>
      </p:sp>
    </p:spTree>
  </p:cSld>
  <p:clrMapOvr>
    <a:masterClrMapping/>
  </p:clrMapOvr>
  <p:transition spd="med">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a:bodyPr>
          <a:lstStyle/>
          <a:p>
            <a:pPr>
              <a:buNone/>
            </a:pPr>
            <a:endParaRPr lang="en-US" sz="1600" dirty="0" smtClean="0"/>
          </a:p>
          <a:p>
            <a:pPr>
              <a:buNone/>
            </a:pPr>
            <a:r>
              <a:rPr lang="el-GR" sz="1400" dirty="0" smtClean="0"/>
              <a:t>     Χαρακτηρισμός Ιάγου</a:t>
            </a:r>
            <a:r>
              <a:rPr lang="en-US" sz="1400" dirty="0" smtClean="0"/>
              <a:t>:</a:t>
            </a:r>
            <a:endParaRPr lang="en-US" sz="1400" dirty="0"/>
          </a:p>
          <a:p>
            <a:pPr>
              <a:buNone/>
            </a:pPr>
            <a:r>
              <a:rPr lang="en-US" sz="1600" dirty="0"/>
              <a:t> </a:t>
            </a:r>
            <a:r>
              <a:rPr lang="en-US" sz="1600" dirty="0" smtClean="0"/>
              <a:t>     </a:t>
            </a:r>
            <a:r>
              <a:rPr lang="el-GR" sz="1600" dirty="0" smtClean="0"/>
              <a:t>   </a:t>
            </a:r>
            <a:r>
              <a:rPr lang="el-GR" sz="1400" dirty="0" smtClean="0"/>
              <a:t>Ο Ιάγος αποτελεί τον ζηλόφθων του έργου κάτι που γνωρίζει ο ίδιος (σ.85 στ.3-5). Μισεί σφόδρα τον μαύρο Οθέλο (σ.43 στ.1-2) και τον ζηλεύει για την αξία του, το αξίωμα του και για την τύχη που τον αγάπησε η Δυσδαιμόνα. Μάλιστα ποθεί να μπορούσε να τη χαιρόταν ο ίδιος (σ.57 στ. 9). Γενικότερα ζηλεύει κάθε τι ανώτερο και προσπαθεί να το φτάσει. Κάτι τέτοιο προσπαθεί να το καταφέρει καταπατώντας κάθε ηθική και κοιτάζοντας μονάχα το προσωπικό του κέρδος. Είναι εξυπνάκιας και συκοφάντης, δόλιος (σ.53 στ.5-6 από το τέλος) και άνανδρος, άτιμος και υποκριτής. Θεωρεί ότι όλος ο περίγυρος του σκέφτεται και λειτουργεί όπως αυτός. Πιστεύει ότι όλοι ψάχνουν τρόπους να εκμεταλλευτούν και να εξαπατήσουν (σ.54 στ.1-10 από το τέλος &amp; σ.55 στ.1-22). </a:t>
            </a:r>
          </a:p>
          <a:p>
            <a:pPr>
              <a:buNone/>
            </a:pPr>
            <a:r>
              <a:rPr lang="el-GR" sz="1400" dirty="0" smtClean="0"/>
              <a:t>          Αναμενόμενο λοιπόν είναι ένας τέτοιος άνθρωπος, ψεύτης και χωρίς ηθικές αξίες, να λέει λόγια τα οποία απέχουν σε μεγάλο βαθμό από τις πράξεις του αλλά και από την πραγματικότητα (σ.127 στ.12-14). Τέλος, φτάνει σε σημείο να διακινδυνεύσει τη ζωή του ίδιου του συνεργού αλλά και «φίλου», Ροδρίγου, αποσκοπώντας για ακόμη μία φορά στο δικό του όφελος (σ.136 στ.1-6).</a:t>
            </a:r>
          </a:p>
          <a:p>
            <a:pPr>
              <a:buNone/>
            </a:pPr>
            <a:r>
              <a:rPr lang="el-GR" sz="1400" dirty="0"/>
              <a:t> </a:t>
            </a:r>
            <a:r>
              <a:rPr lang="el-GR" sz="1400" dirty="0" smtClean="0"/>
              <a:t>       </a:t>
            </a:r>
          </a:p>
          <a:p>
            <a:pPr>
              <a:buNone/>
            </a:pPr>
            <a:r>
              <a:rPr lang="el-GR" sz="1400" dirty="0" smtClean="0"/>
              <a:t>      Ποιήματα</a:t>
            </a:r>
            <a:r>
              <a:rPr lang="en-US" sz="1400" dirty="0" smtClean="0"/>
              <a:t>:</a:t>
            </a:r>
            <a:endParaRPr lang="el-GR" sz="1400" dirty="0" smtClean="0"/>
          </a:p>
          <a:p>
            <a:pPr>
              <a:buNone/>
            </a:pPr>
            <a:r>
              <a:rPr lang="el-GR" sz="1400" dirty="0" smtClean="0"/>
              <a:t>        </a:t>
            </a:r>
            <a:r>
              <a:rPr lang="el-GR" sz="1400" dirty="0" smtClean="0">
                <a:solidFill>
                  <a:schemeClr val="tx1"/>
                </a:solidFill>
              </a:rPr>
              <a:t>Το κορυφαίο λυρικό δημιούργημα του Σαίξπηρ είναι τα εκατόν πενήντα τέσσερα Σονέτα του, μία από τις περιφημότερες συλλογές σονέτων που τυπώθηκε</a:t>
            </a:r>
            <a:r>
              <a:rPr lang="el-GR" sz="1400" dirty="0" smtClean="0"/>
              <a:t> και δημοσιεύτηκε το 1609 και που αποτέλεσε τα τελευταία μη δραματικά έργα του Σαίξπηρ που εκδόθηκαν. Οι μελετητές δεν είναι βέβαιοι για το πότε γράφτηκε το καθένα από τα 154 σονέτα, αλλά τα στοιχεία δείχνουν ότι ο Σαίξπηρ έγραφε σονέτα σε όλη τη διάρκεια της καριέρας του για ένα ιδιωτικό αναγνωστικό κοινό. </a:t>
            </a:r>
            <a:r>
              <a:rPr lang="el-GR" sz="1400" dirty="0" smtClean="0">
                <a:solidFill>
                  <a:schemeClr val="tx1"/>
                </a:solidFill>
              </a:rPr>
              <a:t>Ο απαισιόδοξος τόνος τους εκφράζει αισθήματα που περιγράφονται με αντικειμενικότερο τρόπο στον Άμλετ και στις μεταγενέστερες τραγωδίες του συγγραφέα αποκαλύπτοντας έναν Σαίξπηρ αρκετά διαφορετικό από τον επιτυχή άνθρωπο του θεάτρου, ο οποίος αναδύεται  μέσα από τις σωζόμενες βιογραφικές του μαρτυρίες. Μοτίβα κοινότοπα, από εκείνα που αφθονούν στους πολυάριθμους Ευρωπαίους λυρικούς ποιητές της εποχής, υπάρχουν στα σαιξπηρικά σονέτα. </a:t>
            </a:r>
            <a:r>
              <a:rPr lang="el-GR" sz="1400" dirty="0" smtClean="0"/>
              <a:t>Σύμφωνα με κάποιους αναλυτές ο Σαίξπηρ σχεδίαζε να εκδώσει δύο αντίθετες σειρές: μία για την ανεξέλεγκτη επιθυμία για μία παντρεμένη γυναίκα και μία για την πολύπλοκη αγάπη για ένα νεαρό άντρα. Παραμένει ασαφές αν τα στοιχεία αυτά αντιπροσωπεύουν πραγματικά άτομα ή αν το συγγραφικό "εγώ" με το οποίο απευθύνεται σ' αυτούς αντιπροσωπεύει τον ίδιο τον Σαίξπηρ. Οι κριτικοί επαινούν τα Σονέτα ως μία βαθιά περισυλλογή σχετικά με τη φύση του έρωτα, το ερωτικό πάθος, το θάνατο και το χρόνο.</a:t>
            </a:r>
          </a:p>
          <a:p>
            <a:pPr>
              <a:buNone/>
            </a:pPr>
            <a:endParaRPr lang="el-GR" dirty="0"/>
          </a:p>
        </p:txBody>
      </p:sp>
    </p:spTree>
  </p:cSld>
  <p:clrMapOvr>
    <a:masterClrMapping/>
  </p:clrMapOvr>
  <p:transition spd="med">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a:bodyPr>
          <a:lstStyle/>
          <a:p>
            <a:pPr>
              <a:buNone/>
            </a:pPr>
            <a:endParaRPr lang="el-GR" sz="1100" dirty="0" smtClean="0">
              <a:solidFill>
                <a:schemeClr val="tx1"/>
              </a:solidFill>
            </a:endParaRPr>
          </a:p>
          <a:p>
            <a:pPr>
              <a:buNone/>
            </a:pPr>
            <a:endParaRPr lang="el-GR" sz="1100" dirty="0"/>
          </a:p>
          <a:p>
            <a:pPr>
              <a:buNone/>
            </a:pPr>
            <a:endParaRPr lang="el-GR" sz="1100" dirty="0" smtClean="0">
              <a:solidFill>
                <a:schemeClr val="tx1"/>
              </a:solidFill>
            </a:endParaRPr>
          </a:p>
          <a:p>
            <a:pPr>
              <a:buNone/>
            </a:pPr>
            <a:endParaRPr lang="el-GR" sz="1100" dirty="0"/>
          </a:p>
          <a:p>
            <a:pPr>
              <a:buNone/>
            </a:pPr>
            <a:endParaRPr lang="el-GR" sz="1100" dirty="0" smtClean="0">
              <a:solidFill>
                <a:schemeClr val="tx1"/>
              </a:solidFill>
            </a:endParaRPr>
          </a:p>
          <a:p>
            <a:pPr>
              <a:buNone/>
            </a:pPr>
            <a:r>
              <a:rPr lang="el-GR" sz="1100" dirty="0" smtClean="0"/>
              <a:t>            </a:t>
            </a:r>
            <a:r>
              <a:rPr lang="el-GR" sz="1400" u="sng" dirty="0" smtClean="0"/>
              <a:t>Λίγα λόγια για τη μαύρη πανώλη</a:t>
            </a:r>
            <a:r>
              <a:rPr lang="el-GR" sz="1100" dirty="0" smtClean="0"/>
              <a:t>    </a:t>
            </a:r>
            <a:endParaRPr lang="el-GR" sz="1100" dirty="0"/>
          </a:p>
          <a:p>
            <a:pPr>
              <a:buNone/>
            </a:pPr>
            <a:endParaRPr lang="el-GR" sz="1100" dirty="0" smtClean="0">
              <a:solidFill>
                <a:schemeClr val="tx1"/>
              </a:solidFill>
            </a:endParaRPr>
          </a:p>
          <a:p>
            <a:pPr>
              <a:buNone/>
            </a:pPr>
            <a:r>
              <a:rPr lang="el-GR" sz="1400" dirty="0" smtClean="0">
                <a:solidFill>
                  <a:schemeClr val="tx1"/>
                </a:solidFill>
              </a:rPr>
              <a:t>         Τον Οκτώβριο του 1347, γενοβέζικα εμπορικά πλοία από το λιμάνι της Κάφας στην Μαύρη θάλασσα που προσέγγισαν  το λιμάνι της Μεσσήνης στη Σικελία, γεμάτα ετοιμοθάνατους και νεκρούς, μετέφεραν στην Ευρώπη την ασθένεια της πανώλης. Η ασθένεια αυτή είχε δύο μορφές τη βουβωνική (ή σηψαιμική) και την πνευμονική. Μεταδιδόταν ακαριαία και βοηθούμενη από τις κακές συνθήκες υγιεινής, την έλλειψη ιατρικών γνώσεων της εποχής και τις επακόλουθες δεισιδαιμονικές προλήψεις. Στις αρχές του 1348 είχε ήδη διαδοθεί από την Ιταλία, σε όλη την κεντρική Γαλλία. Μέχρι το χειμώνα του ίδιου έτους στη Νότια Αγγλία και στη συνέχεια στις κάτω χώρες. Συνέπεια της επιδημίας ήταν να χαθεί το ένα τρίτο του πληθυσμού της Ευρώπης. Η επιδημία ξαναχτύπησε και στα επόμενα χρόνια του 14</a:t>
            </a:r>
            <a:r>
              <a:rPr lang="el-GR" sz="1400" baseline="30000" dirty="0" smtClean="0">
                <a:solidFill>
                  <a:schemeClr val="tx1"/>
                </a:solidFill>
              </a:rPr>
              <a:t>ου</a:t>
            </a:r>
            <a:r>
              <a:rPr lang="el-GR" sz="1400" dirty="0" smtClean="0">
                <a:solidFill>
                  <a:schemeClr val="tx1"/>
                </a:solidFill>
              </a:rPr>
              <a:t> αιώνα, με μικρά χρονικά διαλείμματα, αναιρώντας έτσι ολοκληρωτικά τη δημογραφική αύξηση που είχε σημειωθεί στα μέσα του 13</a:t>
            </a:r>
            <a:r>
              <a:rPr lang="el-GR" sz="1400" baseline="30000" dirty="0" smtClean="0">
                <a:solidFill>
                  <a:schemeClr val="tx1"/>
                </a:solidFill>
              </a:rPr>
              <a:t>ου</a:t>
            </a:r>
            <a:r>
              <a:rPr lang="el-GR" sz="1400" dirty="0" smtClean="0">
                <a:solidFill>
                  <a:schemeClr val="tx1"/>
                </a:solidFill>
              </a:rPr>
              <a:t> αιώνα. </a:t>
            </a:r>
            <a:endParaRPr lang="el-GR" sz="1400" dirty="0"/>
          </a:p>
        </p:txBody>
      </p:sp>
    </p:spTree>
  </p:cSld>
  <p:clrMapOvr>
    <a:masterClrMapping/>
  </p:clrMapOvr>
  <p:transition spd="med">
    <p:blind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a:bodyPr>
          <a:lstStyle/>
          <a:p>
            <a:pPr>
              <a:buNone/>
            </a:pPr>
            <a:endParaRPr lang="el-GR" sz="1400" dirty="0" smtClean="0"/>
          </a:p>
          <a:p>
            <a:pPr>
              <a:buNone/>
            </a:pPr>
            <a:endParaRPr lang="el-GR" sz="1400" dirty="0"/>
          </a:p>
          <a:p>
            <a:pPr>
              <a:buNone/>
            </a:pPr>
            <a:endParaRPr lang="el-GR" sz="1400" dirty="0" smtClean="0"/>
          </a:p>
          <a:p>
            <a:pPr>
              <a:buNone/>
            </a:pPr>
            <a:r>
              <a:rPr lang="el-GR" sz="1400" u="sng" dirty="0" smtClean="0"/>
              <a:t>                ΠΗΓΕΣ</a:t>
            </a:r>
          </a:p>
          <a:p>
            <a:pPr>
              <a:buNone/>
            </a:pPr>
            <a:endParaRPr lang="el-GR" sz="1400" u="sng" dirty="0"/>
          </a:p>
          <a:p>
            <a:pPr>
              <a:buNone/>
            </a:pPr>
            <a:endParaRPr lang="el-GR" sz="1400" u="sng" dirty="0" smtClean="0"/>
          </a:p>
          <a:p>
            <a:pPr>
              <a:buNone/>
            </a:pPr>
            <a:r>
              <a:rPr lang="el-GR" sz="1400" dirty="0" smtClean="0"/>
              <a:t>              Βιβλιογραφία</a:t>
            </a:r>
            <a:r>
              <a:rPr lang="en-US" sz="1400" dirty="0" smtClean="0"/>
              <a:t>: </a:t>
            </a:r>
            <a:r>
              <a:rPr lang="el-GR" sz="1400" dirty="0" smtClean="0"/>
              <a:t>Νεότερη Ευρωπαϊκή Λογοτεχνία (Ανθολόγιο Μεταφράσεων).                                                                                                              </a:t>
            </a:r>
          </a:p>
          <a:p>
            <a:pPr>
              <a:buNone/>
            </a:pPr>
            <a:r>
              <a:rPr lang="el-GR" sz="1400" dirty="0" smtClean="0"/>
              <a:t>                                        Στοιχεία Θεατρολογίας  Α’ Λυκείου.</a:t>
            </a:r>
          </a:p>
          <a:p>
            <a:pPr>
              <a:buNone/>
            </a:pPr>
            <a:r>
              <a:rPr lang="el-GR" sz="1400" dirty="0" smtClean="0"/>
              <a:t>                                        Οθέλος του Ουίλλιαμ Σαίξπηρ (Μετάφραση Βασίλη Ρώτα).</a:t>
            </a:r>
          </a:p>
          <a:p>
            <a:pPr>
              <a:buNone/>
            </a:pPr>
            <a:r>
              <a:rPr lang="el-GR" sz="1400" dirty="0" smtClean="0"/>
              <a:t>                                        Δωδέκατη νύχτα του Ουίλλιαμ Σαίξπηρ(Μετάφραση Βασίλη Ρώτα).</a:t>
            </a:r>
          </a:p>
          <a:p>
            <a:pPr>
              <a:buNone/>
            </a:pPr>
            <a:r>
              <a:rPr lang="el-GR" sz="1400" dirty="0" smtClean="0"/>
              <a:t>                                        Γεωργοβασίλης Δημοσθένης, «Η Φιλοσοφία του τραγικού στον Ουίλιαμ Σαίξπηρ»,   Ελληνική                                                                                                                                                    Φιλοσοφική Επιθεώρηση 6 (1989), 50-65. </a:t>
            </a:r>
          </a:p>
          <a:p>
            <a:pPr>
              <a:buNone/>
            </a:pPr>
            <a:r>
              <a:rPr lang="el-GR" sz="1400" dirty="0" smtClean="0"/>
              <a:t>                                      Clemen, Wolfgang, «Το θεατρικὸ ἔργο τοῦ Shakespeare » , Ἐποχές [τεύχη 36-48], 38 (1966), σσ. 526- </a:t>
            </a:r>
          </a:p>
          <a:p>
            <a:pPr>
              <a:buNone/>
            </a:pPr>
            <a:r>
              <a:rPr lang="el-GR" sz="1400" dirty="0"/>
              <a:t> </a:t>
            </a:r>
            <a:r>
              <a:rPr lang="el-GR" sz="1400" dirty="0" smtClean="0"/>
              <a:t>                                      533. </a:t>
            </a:r>
          </a:p>
          <a:p>
            <a:pPr>
              <a:buNone/>
            </a:pPr>
            <a:r>
              <a:rPr lang="el-GR" sz="1400" dirty="0" smtClean="0"/>
              <a:t>                                      Clemen, Wolfgang, «Ὁ Σαίξπηρ καὶ ὁ σύγχρονος κόσμος » , Ἐποχές [τεύχη 1-14], 12 (1964), σσ. 17-21 </a:t>
            </a:r>
          </a:p>
          <a:p>
            <a:pPr>
              <a:buNone/>
            </a:pPr>
            <a:r>
              <a:rPr lang="el-GR" sz="1200" dirty="0" smtClean="0"/>
              <a:t>             </a:t>
            </a:r>
          </a:p>
          <a:p>
            <a:pPr>
              <a:buNone/>
            </a:pPr>
            <a:r>
              <a:rPr lang="el-GR" sz="1400" dirty="0" smtClean="0"/>
              <a:t>              Δικτυογραφία</a:t>
            </a:r>
            <a:r>
              <a:rPr lang="en-US" sz="1400" dirty="0" smtClean="0"/>
              <a:t>:</a:t>
            </a:r>
            <a:r>
              <a:rPr lang="el-GR" sz="1400" dirty="0" smtClean="0"/>
              <a:t> </a:t>
            </a:r>
            <a:r>
              <a:rPr lang="en-US" sz="1400" dirty="0" smtClean="0"/>
              <a:t>el.wikipedia.org/wiki/</a:t>
            </a:r>
            <a:r>
              <a:rPr lang="el-GR" sz="1400" dirty="0" smtClean="0"/>
              <a:t>Ουίλλιαμ</a:t>
            </a:r>
            <a:r>
              <a:rPr lang="en-US" sz="1400" dirty="0" smtClean="0"/>
              <a:t>_</a:t>
            </a:r>
            <a:r>
              <a:rPr lang="el-GR" sz="1400" dirty="0" smtClean="0"/>
              <a:t>Σαίξπηρ#.</a:t>
            </a:r>
            <a:r>
              <a:rPr lang="en-US" sz="1400" dirty="0" smtClean="0"/>
              <a:t>CE.A4.CE.B1_.CE.AD.CF.81.CE.B3.CE.B1</a:t>
            </a:r>
          </a:p>
          <a:p>
            <a:pPr>
              <a:buNone/>
            </a:pPr>
            <a:r>
              <a:rPr lang="en-US" sz="1400" dirty="0" smtClean="0"/>
              <a:t>     </a:t>
            </a:r>
            <a:r>
              <a:rPr lang="el-GR" sz="1400" dirty="0" smtClean="0"/>
              <a:t>                                   </a:t>
            </a:r>
            <a:r>
              <a:rPr lang="en-US" sz="1400" dirty="0" smtClean="0"/>
              <a:t>Wikipedia.qwika.com/en2el/Great Plague</a:t>
            </a:r>
          </a:p>
          <a:p>
            <a:pPr>
              <a:buNone/>
            </a:pPr>
            <a:r>
              <a:rPr lang="en-US" sz="1400" dirty="0" smtClean="0"/>
              <a:t>    </a:t>
            </a:r>
            <a:r>
              <a:rPr lang="en-US" sz="1400" dirty="0" smtClean="0">
                <a:solidFill>
                  <a:schemeClr val="accent1">
                    <a:lumMod val="60000"/>
                    <a:lumOff val="40000"/>
                  </a:schemeClr>
                </a:solidFill>
              </a:rPr>
              <a:t> </a:t>
            </a:r>
            <a:r>
              <a:rPr lang="el-GR" sz="1400" dirty="0" smtClean="0">
                <a:solidFill>
                  <a:schemeClr val="accent1">
                    <a:lumMod val="60000"/>
                    <a:lumOff val="40000"/>
                  </a:schemeClr>
                </a:solidFill>
              </a:rPr>
              <a:t>                                   </a:t>
            </a:r>
            <a:r>
              <a:rPr lang="en-US" sz="1400" dirty="0" smtClean="0">
                <a:solidFill>
                  <a:schemeClr val="accent1">
                    <a:lumMod val="75000"/>
                  </a:schemeClr>
                </a:solidFill>
                <a:hlinkClick r:id="rId3"/>
              </a:rPr>
              <a:t>www.poiein.gr/archives/5300</a:t>
            </a:r>
            <a:endParaRPr lang="en-US" sz="1400" dirty="0" smtClean="0">
              <a:solidFill>
                <a:schemeClr val="accent1">
                  <a:lumMod val="75000"/>
                </a:schemeClr>
              </a:solidFill>
            </a:endParaRPr>
          </a:p>
          <a:p>
            <a:pPr>
              <a:buNone/>
            </a:pPr>
            <a:endParaRPr lang="el-GR" dirty="0" smtClean="0"/>
          </a:p>
          <a:p>
            <a:pPr>
              <a:buNone/>
            </a:pPr>
            <a:endParaRPr lang="el-GR" dirty="0" smtClean="0"/>
          </a:p>
          <a:p>
            <a:pPr>
              <a:buNone/>
            </a:pPr>
            <a:r>
              <a:rPr lang="el-GR" sz="1100" dirty="0" smtClean="0"/>
              <a:t>                                                                                                                                       </a:t>
            </a:r>
            <a:endParaRPr lang="el-GR" sz="1100" dirty="0"/>
          </a:p>
        </p:txBody>
      </p:sp>
    </p:spTree>
  </p:cSld>
  <p:clrMapOvr>
    <a:masterClrMapping/>
  </p:clrMapOvr>
  <p:transition spd="slow">
    <p:wedge/>
    <p:sndAc>
      <p:stSnd>
        <p:snd r:embed="rId2" name="applause.wav"/>
      </p:stSnd>
    </p:sndAc>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Διαβάθμιση του γκρι">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260</TotalTime>
  <Words>2246</Words>
  <Application>Microsoft Office PowerPoint</Application>
  <PresentationFormat>Προβολή στην οθόνη (4:3)</PresentationFormat>
  <Paragraphs>99</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Θέμα του Office</vt:lpstr>
      <vt:lpstr>ΕΡΕΥNHTIKH  ΕΡΓΑΣΙΑ Να ζει κανείς ή να μη ζει στον κόσμο του Σαίξπηρ;</vt:lpstr>
      <vt:lpstr>Διαφάνεια 2</vt:lpstr>
      <vt:lpstr>Διαφάνεια 3</vt:lpstr>
      <vt:lpstr>Διαφάνεια 4</vt:lpstr>
      <vt:lpstr>Διαφάνεια 5</vt:lpstr>
      <vt:lpstr>Διαφάνεια 6</vt:lpstr>
      <vt:lpstr>Διαφάνεια 7</vt:lpstr>
      <vt:lpstr>Διαφάνεια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ΕΡΕΥNHTIKH  ΕΡΓΑΣΙΑ Να ζει κανείς ή να μη ζει στον κόσμο του Σαίξπηρ;</dc:title>
  <dc:creator>panos</dc:creator>
  <cp:lastModifiedBy>panos</cp:lastModifiedBy>
  <cp:revision>28</cp:revision>
  <dcterms:created xsi:type="dcterms:W3CDTF">2014-05-13T13:23:24Z</dcterms:created>
  <dcterms:modified xsi:type="dcterms:W3CDTF">2014-05-14T18:16:43Z</dcterms:modified>
</cp:coreProperties>
</file>