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 id="263" r:id="rId3"/>
    <p:sldId id="307" r:id="rId4"/>
    <p:sldId id="257" r:id="rId5"/>
    <p:sldId id="269" r:id="rId6"/>
    <p:sldId id="288" r:id="rId7"/>
    <p:sldId id="271" r:id="rId8"/>
    <p:sldId id="259" r:id="rId9"/>
    <p:sldId id="275" r:id="rId10"/>
    <p:sldId id="260" r:id="rId11"/>
    <p:sldId id="277" r:id="rId12"/>
    <p:sldId id="272" r:id="rId13"/>
    <p:sldId id="291" r:id="rId14"/>
    <p:sldId id="273" r:id="rId15"/>
    <p:sldId id="287" r:id="rId16"/>
    <p:sldId id="290" r:id="rId17"/>
    <p:sldId id="280" r:id="rId18"/>
    <p:sldId id="262" r:id="rId19"/>
    <p:sldId id="276" r:id="rId20"/>
    <p:sldId id="266" r:id="rId21"/>
    <p:sldId id="278" r:id="rId22"/>
    <p:sldId id="292" r:id="rId23"/>
    <p:sldId id="289" r:id="rId24"/>
    <p:sldId id="281" r:id="rId25"/>
    <p:sldId id="270" r:id="rId26"/>
    <p:sldId id="279" r:id="rId27"/>
    <p:sldId id="282" r:id="rId28"/>
    <p:sldId id="283" r:id="rId29"/>
    <p:sldId id="285" r:id="rId30"/>
    <p:sldId id="284" r:id="rId31"/>
    <p:sldId id="286" r:id="rId32"/>
    <p:sldId id="258" r:id="rId33"/>
    <p:sldId id="294" r:id="rId34"/>
    <p:sldId id="295" r:id="rId35"/>
    <p:sldId id="296" r:id="rId36"/>
    <p:sldId id="305" r:id="rId37"/>
    <p:sldId id="304" r:id="rId38"/>
    <p:sldId id="303" r:id="rId39"/>
    <p:sldId id="302" r:id="rId40"/>
    <p:sldId id="301" r:id="rId41"/>
    <p:sldId id="300" r:id="rId42"/>
    <p:sldId id="306" r:id="rId43"/>
    <p:sldId id="298" r:id="rId44"/>
  </p:sldIdLst>
  <p:sldSz cx="9144000" cy="6858000" type="screen4x3"/>
  <p:notesSz cx="6858000" cy="9144000"/>
  <p:defaultTextStyle>
    <a:defPPr>
      <a:defRPr lang="el-GR"/>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efeli\Desktop\&#931;&#964;&#945;&#964;&#953;&#963;&#964;&#953;&#954;&#945;%20&#913;&#960;&#959;&#964;&#949;&#955;&#949;&#963;&#956;&#945;&#964;&#945;%20&#917;&#957;&#948;&#959;&#963;&#967;&#959;&#955;&#953;&#954;&#951;&#962;%20&#914;&#953;&#945;&#962;%20(&#913;&#965;&#964;&#972;&#956;&#945;&#964;&#945;%20&#913;&#960;&#959;&#952;&#951;&#954;&#949;&#965;&#956;&#941;&#957;&#95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efeli\Desktop\&#931;&#964;&#945;&#964;&#953;&#963;&#964;&#953;&#954;&#945;%20&#913;&#960;&#959;&#964;&#949;&#955;&#949;&#963;&#956;&#945;&#964;&#945;%20&#917;&#957;&#948;&#959;&#963;&#967;&#959;&#955;&#953;&#954;&#951;&#962;%20&#914;&#953;&#945;&#962;%20(&#913;&#965;&#964;&#972;&#956;&#945;&#964;&#945;%20&#913;&#960;&#959;&#952;&#951;&#954;&#949;&#965;&#956;&#941;&#957;&#95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efeli\Desktop\&#931;&#964;&#945;&#964;&#953;&#963;&#964;&#953;&#954;&#945;%20&#913;&#960;&#959;&#964;&#949;&#955;&#949;&#963;&#956;&#945;&#964;&#945;%20&#917;&#957;&#948;&#959;&#963;&#967;&#959;&#955;&#953;&#954;&#951;&#962;%20&#914;&#953;&#945;&#962;%20(&#913;&#965;&#964;&#972;&#956;&#945;&#964;&#945;%20&#913;&#960;&#959;&#952;&#951;&#954;&#949;&#965;&#956;&#941;&#957;&#95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Nefeli\Desktop\&#931;&#964;&#945;&#964;&#953;&#963;&#964;&#953;&#954;&#945;%20&#913;&#960;&#959;&#964;&#949;&#955;&#949;&#963;&#956;&#945;&#964;&#945;%20&#917;&#957;&#948;&#959;&#963;&#967;&#959;&#955;&#953;&#954;&#951;&#962;%20&#914;&#953;&#945;&#962;%20(&#913;&#965;&#964;&#972;&#956;&#945;&#964;&#945;%20&#913;&#960;&#959;&#952;&#951;&#954;&#949;&#965;&#956;&#941;&#957;&#95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Nefeli\Desktop\&#931;&#964;&#945;&#964;&#953;&#963;&#964;&#953;&#954;&#945;%20&#913;&#960;&#959;&#964;&#949;&#955;&#949;&#963;&#956;&#945;&#964;&#945;%20&#917;&#957;&#948;&#959;&#963;&#967;&#959;&#955;&#953;&#954;&#951;&#962;%20&#914;&#953;&#945;&#962;%20(&#913;&#965;&#964;&#972;&#956;&#945;&#964;&#945;%20&#913;&#960;&#959;&#952;&#951;&#954;&#949;&#965;&#956;&#941;&#957;&#95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Nefeli\Desktop\&#931;&#964;&#945;&#964;&#953;&#963;&#964;&#953;&#954;&#945;%20&#913;&#960;&#959;&#964;&#949;&#955;&#949;&#963;&#956;&#945;&#964;&#945;%20&#917;&#957;&#948;&#959;&#963;&#967;&#959;&#955;&#953;&#954;&#951;&#962;%20&#914;&#953;&#945;&#962;%20(&#913;&#965;&#964;&#972;&#956;&#945;&#964;&#945;%20&#913;&#960;&#959;&#952;&#951;&#954;&#949;&#965;&#956;&#941;&#957;&#95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l-GR"/>
  <c:style val="42"/>
  <c:chart>
    <c:title>
      <c:tx>
        <c:rich>
          <a:bodyPr/>
          <a:lstStyle/>
          <a:p>
            <a:pPr>
              <a:defRPr/>
            </a:pPr>
            <a:r>
              <a:rPr lang="el-GR"/>
              <a:t>Α' ΤΑΞΗ ΚΟΡΙΤΣΙΑ</a:t>
            </a:r>
          </a:p>
        </c:rich>
      </c:tx>
      <c:layout>
        <c:manualLayout>
          <c:xMode val="edge"/>
          <c:yMode val="edge"/>
          <c:x val="0.39878659931230775"/>
          <c:y val="0"/>
        </c:manualLayout>
      </c:layout>
    </c:title>
    <c:plotArea>
      <c:layout>
        <c:manualLayout>
          <c:layoutTarget val="inner"/>
          <c:xMode val="edge"/>
          <c:yMode val="edge"/>
          <c:x val="2.5373253493014065E-2"/>
          <c:y val="2.4294463192100987E-2"/>
          <c:w val="0.94116170807990318"/>
          <c:h val="0.93696458995257159"/>
        </c:manualLayout>
      </c:layout>
      <c:barChart>
        <c:barDir val="bar"/>
        <c:grouping val="clustered"/>
        <c:ser>
          <c:idx val="0"/>
          <c:order val="0"/>
          <c:tx>
            <c:strRef>
              <c:f>ΕΡΩΤΗΜΑΤΟΛΟΓΙΟ!$A$8</c:f>
              <c:strCache>
                <c:ptCount val="1"/>
                <c:pt idx="0">
                  <c:v>Ναι</c:v>
                </c:pt>
              </c:strCache>
            </c:strRef>
          </c:tx>
          <c:dLbls>
            <c:txPr>
              <a:bodyPr/>
              <a:lstStyle/>
              <a:p>
                <a:pPr>
                  <a:defRPr sz="900"/>
                </a:pPr>
                <a:endParaRPr lang="el-GR"/>
              </a:p>
            </c:txPr>
            <c:showVal val="1"/>
            <c:showSerName val="1"/>
            <c:separator> </c:separator>
          </c:dLbls>
          <c:val>
            <c:numRef>
              <c:f>ΕΡΩΤΗΜΑΤΟΛΟΓΙΟ!$C$8</c:f>
              <c:numCache>
                <c:formatCode>0.0%</c:formatCode>
                <c:ptCount val="1"/>
                <c:pt idx="0">
                  <c:v>0.30232558139535026</c:v>
                </c:pt>
              </c:numCache>
            </c:numRef>
          </c:val>
        </c:ser>
        <c:ser>
          <c:idx val="1"/>
          <c:order val="1"/>
          <c:tx>
            <c:strRef>
              <c:f>ΕΡΩΤΗΜΑΤΟΛΟΓΙΟ!$A$9</c:f>
              <c:strCache>
                <c:ptCount val="1"/>
                <c:pt idx="0">
                  <c:v>Όχι</c:v>
                </c:pt>
              </c:strCache>
            </c:strRef>
          </c:tx>
          <c:dLbls>
            <c:dLbl>
              <c:idx val="0"/>
              <c:layout/>
              <c:showVal val="1"/>
              <c:showSerName val="1"/>
              <c:separator> </c:separator>
            </c:dLbl>
            <c:txPr>
              <a:bodyPr/>
              <a:lstStyle/>
              <a:p>
                <a:pPr>
                  <a:defRPr sz="900"/>
                </a:pPr>
                <a:endParaRPr lang="el-GR"/>
              </a:p>
            </c:txPr>
            <c:showVal val="1"/>
          </c:dLbls>
          <c:trendline>
            <c:trendlineType val="linear"/>
          </c:trendline>
          <c:val>
            <c:numRef>
              <c:f>ΕΡΩΤΗΜΑΤΟΛΟΓΙΟ!$C$9</c:f>
              <c:numCache>
                <c:formatCode>0.0%</c:formatCode>
                <c:ptCount val="1"/>
                <c:pt idx="0">
                  <c:v>0.69767441860465385</c:v>
                </c:pt>
              </c:numCache>
            </c:numRef>
          </c:val>
        </c:ser>
        <c:ser>
          <c:idx val="2"/>
          <c:order val="2"/>
          <c:val>
            <c:numRef>
              <c:f>ΕΡΩΤΗΜΑΤΟΛΟΓΙΟ!$C$10</c:f>
              <c:numCache>
                <c:formatCode>General</c:formatCode>
                <c:ptCount val="1"/>
              </c:numCache>
            </c:numRef>
          </c:val>
        </c:ser>
        <c:ser>
          <c:idx val="3"/>
          <c:order val="3"/>
          <c:val>
            <c:numRef>
              <c:f>ΕΡΩΤΗΜΑΤΟΛΟΓΙΟ!$C$11</c:f>
              <c:numCache>
                <c:formatCode>General</c:formatCode>
                <c:ptCount val="1"/>
              </c:numCache>
            </c:numRef>
          </c:val>
        </c:ser>
        <c:ser>
          <c:idx val="4"/>
          <c:order val="4"/>
          <c:tx>
            <c:strRef>
              <c:f>ΕΡΩΤΗΜΑΤΟΛΟΓΙΟ!$A$12</c:f>
              <c:strCache>
                <c:ptCount val="1"/>
                <c:pt idx="0">
                  <c:v>ΔΗΜΟΤΙΚΟ</c:v>
                </c:pt>
              </c:strCache>
            </c:strRef>
          </c:tx>
          <c:dLbls>
            <c:txPr>
              <a:bodyPr/>
              <a:lstStyle/>
              <a:p>
                <a:pPr>
                  <a:defRPr sz="900"/>
                </a:pPr>
                <a:endParaRPr lang="el-GR"/>
              </a:p>
            </c:txPr>
            <c:showVal val="1"/>
            <c:showSerName val="1"/>
            <c:separator> </c:separator>
          </c:dLbls>
          <c:val>
            <c:numRef>
              <c:f>ΕΡΩΤΗΜΑΤΟΛΟΓΙΟ!$C$12</c:f>
              <c:numCache>
                <c:formatCode>0.0%</c:formatCode>
                <c:ptCount val="1"/>
                <c:pt idx="0">
                  <c:v>0.46153846153846212</c:v>
                </c:pt>
              </c:numCache>
            </c:numRef>
          </c:val>
        </c:ser>
        <c:ser>
          <c:idx val="5"/>
          <c:order val="5"/>
          <c:tx>
            <c:strRef>
              <c:f>ΕΡΩΤΗΜΑΤΟΛΟΓΙΟ!$A$13</c:f>
              <c:strCache>
                <c:ptCount val="1"/>
                <c:pt idx="0">
                  <c:v>ΓΥΜΝΑΣΙΟ</c:v>
                </c:pt>
              </c:strCache>
            </c:strRef>
          </c:tx>
          <c:dLbls>
            <c:txPr>
              <a:bodyPr/>
              <a:lstStyle/>
              <a:p>
                <a:pPr>
                  <a:defRPr sz="900"/>
                </a:pPr>
                <a:endParaRPr lang="el-GR"/>
              </a:p>
            </c:txPr>
            <c:showVal val="1"/>
            <c:showSerName val="1"/>
            <c:separator> </c:separator>
          </c:dLbls>
          <c:val>
            <c:numRef>
              <c:f>ΕΡΩΤΗΜΑΤΟΛΟΓΙΟ!$C$13</c:f>
              <c:numCache>
                <c:formatCode>0.0%</c:formatCode>
                <c:ptCount val="1"/>
                <c:pt idx="0">
                  <c:v>0.30769230769230782</c:v>
                </c:pt>
              </c:numCache>
            </c:numRef>
          </c:val>
        </c:ser>
        <c:ser>
          <c:idx val="6"/>
          <c:order val="6"/>
          <c:tx>
            <c:strRef>
              <c:f>ΕΡΩΤΗΜΑΤΟΛΟΓΙΟ!$A$14</c:f>
              <c:strCache>
                <c:ptCount val="1"/>
                <c:pt idx="0">
                  <c:v>ΛΥΚΕΙΟ</c:v>
                </c:pt>
              </c:strCache>
            </c:strRef>
          </c:tx>
          <c:dLbls>
            <c:txPr>
              <a:bodyPr/>
              <a:lstStyle/>
              <a:p>
                <a:pPr>
                  <a:defRPr sz="900"/>
                </a:pPr>
                <a:endParaRPr lang="el-GR"/>
              </a:p>
            </c:txPr>
            <c:showVal val="1"/>
            <c:showSerName val="1"/>
            <c:separator> </c:separator>
          </c:dLbls>
          <c:val>
            <c:numRef>
              <c:f>ΕΡΩΤΗΜΑΤΟΛΟΓΙΟ!$C$14</c:f>
              <c:numCache>
                <c:formatCode>0.0%</c:formatCode>
                <c:ptCount val="1"/>
                <c:pt idx="0">
                  <c:v>0.23076923076923131</c:v>
                </c:pt>
              </c:numCache>
            </c:numRef>
          </c:val>
        </c:ser>
        <c:ser>
          <c:idx val="7"/>
          <c:order val="7"/>
          <c:val>
            <c:numRef>
              <c:f>ΕΡΩΤΗΜΑΤΟΛΟΓΙΟ!$C$15</c:f>
              <c:numCache>
                <c:formatCode>General</c:formatCode>
                <c:ptCount val="1"/>
              </c:numCache>
            </c:numRef>
          </c:val>
        </c:ser>
        <c:ser>
          <c:idx val="8"/>
          <c:order val="8"/>
          <c:val>
            <c:numRef>
              <c:f>ΕΡΩΤΗΜΑΤΟΛΟΓΙΟ!$C$16</c:f>
              <c:numCache>
                <c:formatCode>General</c:formatCode>
                <c:ptCount val="1"/>
              </c:numCache>
            </c:numRef>
          </c:val>
        </c:ser>
        <c:ser>
          <c:idx val="9"/>
          <c:order val="9"/>
          <c:tx>
            <c:strRef>
              <c:f>ΕΡΩΤΗΜΑΤΟΛΟΓΙΟ!$A$17</c:f>
              <c:strCache>
                <c:ptCount val="1"/>
                <c:pt idx="0">
                  <c:v>Ναι </c:v>
                </c:pt>
              </c:strCache>
            </c:strRef>
          </c:tx>
          <c:dLbls>
            <c:txPr>
              <a:bodyPr/>
              <a:lstStyle/>
              <a:p>
                <a:pPr>
                  <a:defRPr sz="900"/>
                </a:pPr>
                <a:endParaRPr lang="el-GR"/>
              </a:p>
            </c:txPr>
            <c:showVal val="1"/>
            <c:showSerName val="1"/>
            <c:separator> </c:separator>
          </c:dLbls>
          <c:val>
            <c:numRef>
              <c:f>ΕΡΩΤΗΜΑΤΟΛΟΓΙΟ!$C$17</c:f>
              <c:numCache>
                <c:formatCode>0.0%</c:formatCode>
                <c:ptCount val="1"/>
                <c:pt idx="0">
                  <c:v>0.3720930232558145</c:v>
                </c:pt>
              </c:numCache>
            </c:numRef>
          </c:val>
        </c:ser>
        <c:ser>
          <c:idx val="10"/>
          <c:order val="10"/>
          <c:tx>
            <c:strRef>
              <c:f>ΕΡΩΤΗΜΑΤΟΛΟΓΙΟ!$A$18</c:f>
              <c:strCache>
                <c:ptCount val="1"/>
                <c:pt idx="0">
                  <c:v>Όχι</c:v>
                </c:pt>
              </c:strCache>
            </c:strRef>
          </c:tx>
          <c:dLbls>
            <c:txPr>
              <a:bodyPr/>
              <a:lstStyle/>
              <a:p>
                <a:pPr>
                  <a:defRPr sz="900"/>
                </a:pPr>
                <a:endParaRPr lang="el-GR"/>
              </a:p>
            </c:txPr>
            <c:showVal val="1"/>
            <c:showSerName val="1"/>
            <c:separator> </c:separator>
          </c:dLbls>
          <c:val>
            <c:numRef>
              <c:f>ΕΡΩΤΗΜΑΤΟΛΟΓΙΟ!$C$18</c:f>
              <c:numCache>
                <c:formatCode>0.0%</c:formatCode>
                <c:ptCount val="1"/>
                <c:pt idx="0">
                  <c:v>0.62790697674418738</c:v>
                </c:pt>
              </c:numCache>
            </c:numRef>
          </c:val>
        </c:ser>
        <c:ser>
          <c:idx val="11"/>
          <c:order val="11"/>
          <c:val>
            <c:numRef>
              <c:f>ΕΡΩΤΗΜΑΤΟΛΟΓΙΟ!$C$19</c:f>
              <c:numCache>
                <c:formatCode>General</c:formatCode>
                <c:ptCount val="1"/>
              </c:numCache>
            </c:numRef>
          </c:val>
        </c:ser>
        <c:ser>
          <c:idx val="12"/>
          <c:order val="12"/>
          <c:val>
            <c:numRef>
              <c:f>ΕΡΩΤΗΜΑΤΟΛΟΓΙΟ!$C$20</c:f>
              <c:numCache>
                <c:formatCode>General</c:formatCode>
                <c:ptCount val="1"/>
              </c:numCache>
            </c:numRef>
          </c:val>
        </c:ser>
        <c:ser>
          <c:idx val="13"/>
          <c:order val="13"/>
          <c:tx>
            <c:strRef>
              <c:f>ΕΡΩΤΗΜΑΤΟΛΟΓΙΟ!$A$21</c:f>
              <c:strCache>
                <c:ptCount val="1"/>
                <c:pt idx="0">
                  <c:v>ΔΗΜΟΤΙΚΟ</c:v>
                </c:pt>
              </c:strCache>
            </c:strRef>
          </c:tx>
          <c:dLbls>
            <c:txPr>
              <a:bodyPr/>
              <a:lstStyle/>
              <a:p>
                <a:pPr>
                  <a:defRPr sz="900"/>
                </a:pPr>
                <a:endParaRPr lang="el-GR"/>
              </a:p>
            </c:txPr>
            <c:showVal val="1"/>
            <c:showSerName val="1"/>
            <c:separator> </c:separator>
          </c:dLbls>
          <c:val>
            <c:numRef>
              <c:f>ΕΡΩΤΗΜΑΤΟΛΟΓΙΟ!$C$21</c:f>
              <c:numCache>
                <c:formatCode>0.0%</c:formatCode>
                <c:ptCount val="1"/>
                <c:pt idx="0">
                  <c:v>0.3750000000000005</c:v>
                </c:pt>
              </c:numCache>
            </c:numRef>
          </c:val>
        </c:ser>
        <c:ser>
          <c:idx val="14"/>
          <c:order val="14"/>
          <c:tx>
            <c:strRef>
              <c:f>ΕΡΩΤΗΜΑΤΟΛΟΓΙΟ!$A$22</c:f>
              <c:strCache>
                <c:ptCount val="1"/>
                <c:pt idx="0">
                  <c:v>ΓΥΜΝΑΣΙΟ</c:v>
                </c:pt>
              </c:strCache>
            </c:strRef>
          </c:tx>
          <c:dLbls>
            <c:txPr>
              <a:bodyPr/>
              <a:lstStyle/>
              <a:p>
                <a:pPr>
                  <a:defRPr sz="900"/>
                </a:pPr>
                <a:endParaRPr lang="el-GR"/>
              </a:p>
            </c:txPr>
            <c:showVal val="1"/>
            <c:showSerName val="1"/>
            <c:separator> </c:separator>
          </c:dLbls>
          <c:val>
            <c:numRef>
              <c:f>ΕΡΩΤΗΜΑΤΟΛΟΓΙΟ!$C$22</c:f>
              <c:numCache>
                <c:formatCode>0.0%</c:formatCode>
                <c:ptCount val="1"/>
                <c:pt idx="0">
                  <c:v>0.5</c:v>
                </c:pt>
              </c:numCache>
            </c:numRef>
          </c:val>
        </c:ser>
        <c:ser>
          <c:idx val="15"/>
          <c:order val="15"/>
          <c:tx>
            <c:strRef>
              <c:f>ΕΡΩΤΗΜΑΤΟΛΟΓΙΟ!$A$23</c:f>
              <c:strCache>
                <c:ptCount val="1"/>
                <c:pt idx="0">
                  <c:v>ΛΥΚΕΙΟ</c:v>
                </c:pt>
              </c:strCache>
            </c:strRef>
          </c:tx>
          <c:dLbls>
            <c:txPr>
              <a:bodyPr/>
              <a:lstStyle/>
              <a:p>
                <a:pPr>
                  <a:defRPr sz="900"/>
                </a:pPr>
                <a:endParaRPr lang="el-GR"/>
              </a:p>
            </c:txPr>
            <c:showVal val="1"/>
            <c:showSerName val="1"/>
            <c:separator> </c:separator>
          </c:dLbls>
          <c:val>
            <c:numRef>
              <c:f>ΕΡΩΤΗΜΑΤΟΛΟΓΙΟ!$C$23</c:f>
              <c:numCache>
                <c:formatCode>0.0%</c:formatCode>
                <c:ptCount val="1"/>
                <c:pt idx="0">
                  <c:v>0.125</c:v>
                </c:pt>
              </c:numCache>
            </c:numRef>
          </c:val>
        </c:ser>
        <c:ser>
          <c:idx val="16"/>
          <c:order val="16"/>
          <c:val>
            <c:numRef>
              <c:f>ΕΡΩΤΗΜΑΤΟΛΟΓΙΟ!$C$24</c:f>
              <c:numCache>
                <c:formatCode>General</c:formatCode>
                <c:ptCount val="1"/>
              </c:numCache>
            </c:numRef>
          </c:val>
        </c:ser>
        <c:ser>
          <c:idx val="17"/>
          <c:order val="17"/>
          <c:val>
            <c:numRef>
              <c:f>ΕΡΩΤΗΜΑΤΟΛΟΓΙΟ!$C$25</c:f>
              <c:numCache>
                <c:formatCode>General</c:formatCode>
                <c:ptCount val="1"/>
              </c:numCache>
            </c:numRef>
          </c:val>
        </c:ser>
        <c:ser>
          <c:idx val="18"/>
          <c:order val="18"/>
          <c:tx>
            <c:strRef>
              <c:f>ΕΡΩΤΗΜΑΤΟΛΟΓΙΟ!$A$26</c:f>
              <c:strCache>
                <c:ptCount val="1"/>
                <c:pt idx="0">
                  <c:v>Το ειπα σε φιλο</c:v>
                </c:pt>
              </c:strCache>
            </c:strRef>
          </c:tx>
          <c:dLbls>
            <c:txPr>
              <a:bodyPr/>
              <a:lstStyle/>
              <a:p>
                <a:pPr>
                  <a:defRPr sz="900"/>
                </a:pPr>
                <a:endParaRPr lang="el-GR"/>
              </a:p>
            </c:txPr>
            <c:showVal val="1"/>
            <c:showSerName val="1"/>
            <c:separator> </c:separator>
          </c:dLbls>
          <c:val>
            <c:numRef>
              <c:f>ΕΡΩΤΗΜΑΤΟΛΟΓΙΟ!$C$26</c:f>
              <c:numCache>
                <c:formatCode>0.0%</c:formatCode>
                <c:ptCount val="1"/>
                <c:pt idx="0">
                  <c:v>0.18750000000000028</c:v>
                </c:pt>
              </c:numCache>
            </c:numRef>
          </c:val>
        </c:ser>
        <c:ser>
          <c:idx val="19"/>
          <c:order val="19"/>
          <c:tx>
            <c:strRef>
              <c:f>ΕΡΩΤΗΜΑΤΟΛΟΓΙΟ!$A$27</c:f>
              <c:strCache>
                <c:ptCount val="1"/>
                <c:pt idx="0">
                  <c:v>Το ειπα στους γονεις</c:v>
                </c:pt>
              </c:strCache>
            </c:strRef>
          </c:tx>
          <c:dLbls>
            <c:dLbl>
              <c:idx val="0"/>
              <c:layout/>
              <c:tx>
                <c:rich>
                  <a:bodyPr/>
                  <a:lstStyle/>
                  <a:p>
                    <a:r>
                      <a:rPr lang="el-GR" sz="900"/>
                      <a:t>Τ</a:t>
                    </a:r>
                    <a:r>
                      <a:rPr lang="el-GR" sz="850"/>
                      <a:t>ο ειπα στους γονεις 18,8%</a:t>
                    </a:r>
                  </a:p>
                </c:rich>
              </c:tx>
              <c:showVal val="1"/>
              <c:showSerName val="1"/>
              <c:separator> </c:separator>
            </c:dLbl>
            <c:txPr>
              <a:bodyPr/>
              <a:lstStyle/>
              <a:p>
                <a:pPr>
                  <a:defRPr sz="900"/>
                </a:pPr>
                <a:endParaRPr lang="el-GR"/>
              </a:p>
            </c:txPr>
            <c:showVal val="1"/>
            <c:showSerName val="1"/>
            <c:separator> </c:separator>
          </c:dLbls>
          <c:val>
            <c:numRef>
              <c:f>ΕΡΩΤΗΜΑΤΟΛΟΓΙΟ!$C$27</c:f>
              <c:numCache>
                <c:formatCode>0.0%</c:formatCode>
                <c:ptCount val="1"/>
                <c:pt idx="0">
                  <c:v>0.18750000000000028</c:v>
                </c:pt>
              </c:numCache>
            </c:numRef>
          </c:val>
        </c:ser>
        <c:ser>
          <c:idx val="20"/>
          <c:order val="20"/>
          <c:tx>
            <c:strRef>
              <c:f>ΕΡΩΤΗΜΑΤΟΛΟΓΙΟ!$A$28</c:f>
              <c:strCache>
                <c:ptCount val="1"/>
                <c:pt idx="0">
                  <c:v>Το ειπα σε καθηγητη</c:v>
                </c:pt>
              </c:strCache>
            </c:strRef>
          </c:tx>
          <c:dLbls>
            <c:dLbl>
              <c:idx val="0"/>
              <c:layout/>
              <c:tx>
                <c:rich>
                  <a:bodyPr/>
                  <a:lstStyle/>
                  <a:p>
                    <a:r>
                      <a:rPr lang="el-GR" sz="900"/>
                      <a:t>Το ειπα σε καθηγητη 12,5%</a:t>
                    </a:r>
                  </a:p>
                </c:rich>
              </c:tx>
              <c:showVal val="1"/>
              <c:showSerName val="1"/>
              <c:separator> </c:separator>
            </c:dLbl>
            <c:txPr>
              <a:bodyPr/>
              <a:lstStyle/>
              <a:p>
                <a:pPr>
                  <a:defRPr sz="900"/>
                </a:pPr>
                <a:endParaRPr lang="el-GR"/>
              </a:p>
            </c:txPr>
            <c:showVal val="1"/>
            <c:showSerName val="1"/>
            <c:separator> </c:separator>
          </c:dLbls>
          <c:val>
            <c:numRef>
              <c:f>ΕΡΩΤΗΜΑΤΟΛΟΓΙΟ!$C$28</c:f>
              <c:numCache>
                <c:formatCode>0.0%</c:formatCode>
                <c:ptCount val="1"/>
                <c:pt idx="0">
                  <c:v>0.125</c:v>
                </c:pt>
              </c:numCache>
            </c:numRef>
          </c:val>
        </c:ser>
        <c:ser>
          <c:idx val="21"/>
          <c:order val="21"/>
          <c:tx>
            <c:strRef>
              <c:f>ΕΡΩΤΗΜΑΤΟΛΟΓΙΟ!$A$29</c:f>
              <c:strCache>
                <c:ptCount val="1"/>
                <c:pt idx="0">
                  <c:v>Δεν εκανα τιποτα</c:v>
                </c:pt>
              </c:strCache>
            </c:strRef>
          </c:tx>
          <c:dLbls>
            <c:txPr>
              <a:bodyPr/>
              <a:lstStyle/>
              <a:p>
                <a:pPr>
                  <a:defRPr sz="900"/>
                </a:pPr>
                <a:endParaRPr lang="el-GR"/>
              </a:p>
            </c:txPr>
            <c:showVal val="1"/>
            <c:showSerName val="1"/>
            <c:separator> </c:separator>
          </c:dLbls>
          <c:val>
            <c:numRef>
              <c:f>ΕΡΩΤΗΜΑΤΟΛΟΓΙΟ!$C$29</c:f>
              <c:numCache>
                <c:formatCode>0.0%</c:formatCode>
                <c:ptCount val="1"/>
                <c:pt idx="0">
                  <c:v>0.5</c:v>
                </c:pt>
              </c:numCache>
            </c:numRef>
          </c:val>
        </c:ser>
        <c:ser>
          <c:idx val="22"/>
          <c:order val="22"/>
          <c:val>
            <c:numRef>
              <c:f>ΕΡΩΤΗΜΑΤΟΛΟΓΙΟ!$C$30</c:f>
              <c:numCache>
                <c:formatCode>General</c:formatCode>
                <c:ptCount val="1"/>
              </c:numCache>
            </c:numRef>
          </c:val>
        </c:ser>
        <c:ser>
          <c:idx val="23"/>
          <c:order val="23"/>
          <c:val>
            <c:numRef>
              <c:f>ΕΡΩΤΗΜΑΤΟΛΟΓΙΟ!$C$31</c:f>
              <c:numCache>
                <c:formatCode>General</c:formatCode>
                <c:ptCount val="1"/>
              </c:numCache>
            </c:numRef>
          </c:val>
        </c:ser>
        <c:ser>
          <c:idx val="24"/>
          <c:order val="24"/>
          <c:tx>
            <c:strRef>
              <c:f>ΕΡΩΤΗΜΑΤΟΛΟΓΙΟ!$A$32</c:f>
              <c:strCache>
                <c:ptCount val="1"/>
                <c:pt idx="0">
                  <c:v>Ναι</c:v>
                </c:pt>
              </c:strCache>
            </c:strRef>
          </c:tx>
          <c:dLbls>
            <c:txPr>
              <a:bodyPr/>
              <a:lstStyle/>
              <a:p>
                <a:pPr>
                  <a:defRPr sz="900"/>
                </a:pPr>
                <a:endParaRPr lang="el-GR"/>
              </a:p>
            </c:txPr>
            <c:showVal val="1"/>
            <c:showSerName val="1"/>
            <c:separator> </c:separator>
          </c:dLbls>
          <c:val>
            <c:numRef>
              <c:f>ΕΡΩΤΗΜΑΤΟΛΟΓΙΟ!$C$32</c:f>
              <c:numCache>
                <c:formatCode>0.0%</c:formatCode>
                <c:ptCount val="1"/>
                <c:pt idx="0">
                  <c:v>0.86046511627906974</c:v>
                </c:pt>
              </c:numCache>
            </c:numRef>
          </c:val>
        </c:ser>
        <c:ser>
          <c:idx val="25"/>
          <c:order val="25"/>
          <c:tx>
            <c:strRef>
              <c:f>ΕΡΩΤΗΜΑΤΟΛΟΓΙΟ!$A$33</c:f>
              <c:strCache>
                <c:ptCount val="1"/>
                <c:pt idx="0">
                  <c:v>Όχι</c:v>
                </c:pt>
              </c:strCache>
            </c:strRef>
          </c:tx>
          <c:dLbls>
            <c:txPr>
              <a:bodyPr/>
              <a:lstStyle/>
              <a:p>
                <a:pPr>
                  <a:defRPr sz="900"/>
                </a:pPr>
                <a:endParaRPr lang="el-GR"/>
              </a:p>
            </c:txPr>
            <c:showVal val="1"/>
            <c:showSerName val="1"/>
            <c:separator> </c:separator>
          </c:dLbls>
          <c:val>
            <c:numRef>
              <c:f>ΕΡΩΤΗΜΑΤΟΛΟΓΙΟ!$C$33</c:f>
              <c:numCache>
                <c:formatCode>0.0%</c:formatCode>
                <c:ptCount val="1"/>
                <c:pt idx="0">
                  <c:v>0.13953488372093051</c:v>
                </c:pt>
              </c:numCache>
            </c:numRef>
          </c:val>
        </c:ser>
        <c:ser>
          <c:idx val="26"/>
          <c:order val="26"/>
          <c:val>
            <c:numRef>
              <c:f>ΕΡΩΤΗΜΑΤΟΛΟΓΙΟ!$C$34</c:f>
              <c:numCache>
                <c:formatCode>General</c:formatCode>
                <c:ptCount val="1"/>
              </c:numCache>
            </c:numRef>
          </c:val>
        </c:ser>
        <c:ser>
          <c:idx val="27"/>
          <c:order val="27"/>
          <c:val>
            <c:numRef>
              <c:f>ΕΡΩΤΗΜΑΤΟΛΟΓΙΟ!$C$35</c:f>
              <c:numCache>
                <c:formatCode>General</c:formatCode>
                <c:ptCount val="1"/>
              </c:numCache>
            </c:numRef>
          </c:val>
        </c:ser>
        <c:ser>
          <c:idx val="28"/>
          <c:order val="28"/>
          <c:tx>
            <c:strRef>
              <c:f>ΕΡΩΤΗΜΑΤΟΛΟΓΙΟ!$A$36</c:f>
              <c:strCache>
                <c:ptCount val="1"/>
                <c:pt idx="0">
                  <c:v>Αδιαφορησες</c:v>
                </c:pt>
              </c:strCache>
            </c:strRef>
          </c:tx>
          <c:dLbls>
            <c:txPr>
              <a:bodyPr/>
              <a:lstStyle/>
              <a:p>
                <a:pPr>
                  <a:defRPr sz="900"/>
                </a:pPr>
                <a:endParaRPr lang="el-GR"/>
              </a:p>
            </c:txPr>
            <c:showVal val="1"/>
            <c:showSerName val="1"/>
            <c:separator> </c:separator>
          </c:dLbls>
          <c:val>
            <c:numRef>
              <c:f>ΕΡΩΤΗΜΑΤΟΛΟΓΙΟ!$C$36</c:f>
              <c:numCache>
                <c:formatCode>0.0%</c:formatCode>
                <c:ptCount val="1"/>
                <c:pt idx="0">
                  <c:v>0.35135135135135137</c:v>
                </c:pt>
              </c:numCache>
            </c:numRef>
          </c:val>
        </c:ser>
        <c:ser>
          <c:idx val="29"/>
          <c:order val="29"/>
          <c:tx>
            <c:strRef>
              <c:f>ΕΡΩΤΗΜΑΤΟΛΟΓΙΟ!$A$37</c:f>
              <c:strCache>
                <c:ptCount val="1"/>
                <c:pt idx="0">
                  <c:v>Μιλησες σε καθηγητη</c:v>
                </c:pt>
              </c:strCache>
            </c:strRef>
          </c:tx>
          <c:dLbls>
            <c:txPr>
              <a:bodyPr/>
              <a:lstStyle/>
              <a:p>
                <a:pPr>
                  <a:defRPr sz="900"/>
                </a:pPr>
                <a:endParaRPr lang="el-GR"/>
              </a:p>
            </c:txPr>
            <c:showVal val="1"/>
            <c:showSerName val="1"/>
            <c:separator> </c:separator>
          </c:dLbls>
          <c:val>
            <c:numRef>
              <c:f>ΕΡΩΤΗΜΑΤΟΛΟΓΙΟ!$C$37</c:f>
              <c:numCache>
                <c:formatCode>0.0%</c:formatCode>
                <c:ptCount val="1"/>
                <c:pt idx="0">
                  <c:v>8.1081081081081086E-2</c:v>
                </c:pt>
              </c:numCache>
            </c:numRef>
          </c:val>
        </c:ser>
        <c:ser>
          <c:idx val="30"/>
          <c:order val="30"/>
          <c:tx>
            <c:strRef>
              <c:f>ΕΡΩΤΗΜΑΤΟΛΟΓΙΟ!$A$38</c:f>
              <c:strCache>
                <c:ptCount val="1"/>
                <c:pt idx="0">
                  <c:v>Πηρες το μερος του θυτη</c:v>
                </c:pt>
              </c:strCache>
            </c:strRef>
          </c:tx>
          <c:dLbls>
            <c:dLbl>
              <c:idx val="0"/>
              <c:layout>
                <c:manualLayout>
                  <c:x val="-4.4458452292755104E-3"/>
                  <c:y val="0"/>
                </c:manualLayout>
              </c:layout>
              <c:showVal val="1"/>
              <c:showSerName val="1"/>
              <c:separator> </c:separator>
            </c:dLbl>
            <c:txPr>
              <a:bodyPr/>
              <a:lstStyle/>
              <a:p>
                <a:pPr>
                  <a:defRPr sz="900"/>
                </a:pPr>
                <a:endParaRPr lang="el-GR"/>
              </a:p>
            </c:txPr>
            <c:showVal val="1"/>
            <c:showSerName val="1"/>
            <c:separator> </c:separator>
          </c:dLbls>
          <c:val>
            <c:numRef>
              <c:f>ΕΡΩΤΗΜΑΤΟΛΟΓΙΟ!$C$38</c:f>
              <c:numCache>
                <c:formatCode>0.0%</c:formatCode>
                <c:ptCount val="1"/>
                <c:pt idx="0">
                  <c:v>0.10810810810810811</c:v>
                </c:pt>
              </c:numCache>
            </c:numRef>
          </c:val>
        </c:ser>
        <c:ser>
          <c:idx val="31"/>
          <c:order val="31"/>
          <c:tx>
            <c:strRef>
              <c:f>ΕΡΩΤΗΜΑΤΟΛΟΓΙΟ!$A$39</c:f>
              <c:strCache>
                <c:ptCount val="1"/>
                <c:pt idx="0">
                  <c:v>Πηρες το μερος του θυματος</c:v>
                </c:pt>
              </c:strCache>
            </c:strRef>
          </c:tx>
          <c:dLbls>
            <c:dLbl>
              <c:idx val="0"/>
              <c:layout>
                <c:manualLayout>
                  <c:x val="0"/>
                  <c:y val="5.8173345943971101E-3"/>
                </c:manualLayout>
              </c:layout>
              <c:tx>
                <c:rich>
                  <a:bodyPr/>
                  <a:lstStyle/>
                  <a:p>
                    <a:r>
                      <a:rPr lang="el-GR" sz="900"/>
                      <a:t>Π</a:t>
                    </a:r>
                    <a:r>
                      <a:rPr lang="el-GR"/>
                      <a:t>ηρες το μερος του θυματος</a:t>
                    </a:r>
                    <a:r>
                      <a:rPr lang="el-GR" baseline="0"/>
                      <a:t> </a:t>
                    </a:r>
                    <a:r>
                      <a:rPr lang="el-GR"/>
                      <a:t>45,9%</a:t>
                    </a:r>
                  </a:p>
                </c:rich>
              </c:tx>
              <c:showVal val="1"/>
              <c:showSerName val="1"/>
              <c:separator> </c:separator>
            </c:dLbl>
            <c:txPr>
              <a:bodyPr/>
              <a:lstStyle/>
              <a:p>
                <a:pPr>
                  <a:defRPr sz="900"/>
                </a:pPr>
                <a:endParaRPr lang="el-GR"/>
              </a:p>
            </c:txPr>
            <c:showVal val="1"/>
            <c:showSerName val="1"/>
            <c:separator> </c:separator>
          </c:dLbls>
          <c:val>
            <c:numRef>
              <c:f>ΕΡΩΤΗΜΑΤΟΛΟΓΙΟ!$C$39</c:f>
              <c:numCache>
                <c:formatCode>0.0%</c:formatCode>
                <c:ptCount val="1"/>
                <c:pt idx="0">
                  <c:v>0.45945945945945948</c:v>
                </c:pt>
              </c:numCache>
            </c:numRef>
          </c:val>
        </c:ser>
        <c:ser>
          <c:idx val="32"/>
          <c:order val="32"/>
          <c:val>
            <c:numRef>
              <c:f>ΕΡΩΤΗΜΑΤΟΛΟΓΙΟ!$C$40</c:f>
              <c:numCache>
                <c:formatCode>General</c:formatCode>
                <c:ptCount val="1"/>
              </c:numCache>
            </c:numRef>
          </c:val>
        </c:ser>
        <c:ser>
          <c:idx val="33"/>
          <c:order val="33"/>
          <c:val>
            <c:numRef>
              <c:f>ΕΡΩΤΗΜΑΤΟΛΟΓΙΟ!$C$41</c:f>
              <c:numCache>
                <c:formatCode>General</c:formatCode>
                <c:ptCount val="1"/>
              </c:numCache>
            </c:numRef>
          </c:val>
        </c:ser>
        <c:ser>
          <c:idx val="34"/>
          <c:order val="34"/>
          <c:tx>
            <c:strRef>
              <c:f>ΕΡΩΤΗΜΑΤΟΛΟΓΙΟ!$A$42</c:f>
              <c:strCache>
                <c:ptCount val="1"/>
                <c:pt idx="0">
                  <c:v>Φοβηθηκα τις συνεπειες</c:v>
                </c:pt>
              </c:strCache>
            </c:strRef>
          </c:tx>
          <c:dLbls>
            <c:dLbl>
              <c:idx val="0"/>
              <c:layout>
                <c:manualLayout>
                  <c:x val="-1.1494258423628351E-2"/>
                  <c:y val="4.6538676755176981E-3"/>
                </c:manualLayout>
              </c:layout>
              <c:showLegendKey val="1"/>
              <c:showVal val="1"/>
              <c:showSerName val="1"/>
              <c:separator> </c:separator>
            </c:dLbl>
            <c:txPr>
              <a:bodyPr/>
              <a:lstStyle/>
              <a:p>
                <a:pPr>
                  <a:defRPr sz="900"/>
                </a:pPr>
                <a:endParaRPr lang="el-GR"/>
              </a:p>
            </c:txPr>
            <c:showLegendKey val="1"/>
            <c:showVal val="1"/>
            <c:showSerName val="1"/>
            <c:separator> </c:separator>
          </c:dLbls>
          <c:val>
            <c:numRef>
              <c:f>ΕΡΩΤΗΜΑΤΟΛΟΓΙΟ!$C$42</c:f>
              <c:numCache>
                <c:formatCode>0.0%</c:formatCode>
                <c:ptCount val="1"/>
                <c:pt idx="0">
                  <c:v>0.30769230769230782</c:v>
                </c:pt>
              </c:numCache>
            </c:numRef>
          </c:val>
        </c:ser>
        <c:ser>
          <c:idx val="35"/>
          <c:order val="35"/>
          <c:tx>
            <c:strRef>
              <c:f>ΕΡΩΤΗΜΑΤΟΛΟΓΙΟ!$A$43</c:f>
              <c:strCache>
                <c:ptCount val="1"/>
                <c:pt idx="0">
                  <c:v>Δεν ηξερα πώς να βοηθησω</c:v>
                </c:pt>
              </c:strCache>
            </c:strRef>
          </c:tx>
          <c:dLbls>
            <c:dLbl>
              <c:idx val="0"/>
              <c:layout>
                <c:manualLayout>
                  <c:x val="-7.6653117447497881E-3"/>
                  <c:y val="-5.7207695876928897E-3"/>
                </c:manualLayout>
              </c:layout>
              <c:tx>
                <c:rich>
                  <a:bodyPr/>
                  <a:lstStyle/>
                  <a:p>
                    <a:r>
                      <a:rPr lang="el-GR" sz="900"/>
                      <a:t>Δεν ηξερα πώς να βοηθησω 15,4%</a:t>
                    </a:r>
                  </a:p>
                </c:rich>
              </c:tx>
              <c:showLegendKey val="1"/>
              <c:showVal val="1"/>
              <c:showSerName val="1"/>
              <c:separator> </c:separator>
            </c:dLbl>
            <c:txPr>
              <a:bodyPr/>
              <a:lstStyle/>
              <a:p>
                <a:pPr>
                  <a:defRPr sz="900"/>
                </a:pPr>
                <a:endParaRPr lang="el-GR"/>
              </a:p>
            </c:txPr>
            <c:showVal val="1"/>
            <c:showSerName val="1"/>
            <c:separator> </c:separator>
          </c:dLbls>
          <c:val>
            <c:numRef>
              <c:f>ΕΡΩΤΗΜΑΤΟΛΟΓΙΟ!$C$43</c:f>
              <c:numCache>
                <c:formatCode>0.0%</c:formatCode>
                <c:ptCount val="1"/>
                <c:pt idx="0">
                  <c:v>0.15384615384615427</c:v>
                </c:pt>
              </c:numCache>
            </c:numRef>
          </c:val>
        </c:ser>
        <c:ser>
          <c:idx val="36"/>
          <c:order val="36"/>
          <c:tx>
            <c:strRef>
              <c:f>ΕΡΩΤΗΜΑΤΟΛΟΓΙΟ!$A$44</c:f>
              <c:strCache>
                <c:ptCount val="1"/>
                <c:pt idx="0">
                  <c:v>Δεν ηταν δικη μου ευθυνη</c:v>
                </c:pt>
              </c:strCache>
            </c:strRef>
          </c:tx>
          <c:dLbls>
            <c:dLbl>
              <c:idx val="0"/>
              <c:layout>
                <c:manualLayout>
                  <c:x val="0.17317924321959755"/>
                  <c:y val="8.3756197142024385E-4"/>
                </c:manualLayout>
              </c:layout>
              <c:tx>
                <c:rich>
                  <a:bodyPr/>
                  <a:lstStyle/>
                  <a:p>
                    <a:r>
                      <a:rPr lang="el-GR" sz="1000"/>
                      <a:t>Δ</a:t>
                    </a:r>
                    <a:r>
                      <a:rPr lang="el-GR" sz="800"/>
                      <a:t>εν ηταν δικη μου ευθυνη</a:t>
                    </a:r>
                  </a:p>
                  <a:p>
                    <a:r>
                      <a:rPr lang="el-GR" sz="800"/>
                      <a:t> 23,1%</a:t>
                    </a:r>
                  </a:p>
                </c:rich>
              </c:tx>
              <c:showVal val="1"/>
              <c:showSerName val="1"/>
              <c:separator> </c:separator>
            </c:dLbl>
            <c:txPr>
              <a:bodyPr/>
              <a:lstStyle/>
              <a:p>
                <a:pPr>
                  <a:defRPr sz="1000"/>
                </a:pPr>
                <a:endParaRPr lang="el-GR"/>
              </a:p>
            </c:txPr>
            <c:showLegendKey val="1"/>
            <c:showVal val="1"/>
            <c:showSerName val="1"/>
            <c:separator> </c:separator>
          </c:dLbls>
          <c:val>
            <c:numRef>
              <c:f>ΕΡΩΤΗΜΑΤΟΛΟΓΙΟ!$C$44</c:f>
              <c:numCache>
                <c:formatCode>0.0%</c:formatCode>
                <c:ptCount val="1"/>
                <c:pt idx="0">
                  <c:v>0.23076923076923131</c:v>
                </c:pt>
              </c:numCache>
            </c:numRef>
          </c:val>
        </c:ser>
        <c:ser>
          <c:idx val="37"/>
          <c:order val="37"/>
          <c:tx>
            <c:strRef>
              <c:f>ΕΡΩΤΗΜΑΤΟΛΟΓΙΟ!$A$45</c:f>
              <c:strCache>
                <c:ptCount val="1"/>
                <c:pt idx="0">
                  <c:v>Συμφωνουσα με τον θυτη</c:v>
                </c:pt>
              </c:strCache>
            </c:strRef>
          </c:tx>
          <c:dLbls>
            <c:txPr>
              <a:bodyPr/>
              <a:lstStyle/>
              <a:p>
                <a:pPr>
                  <a:defRPr sz="900"/>
                </a:pPr>
                <a:endParaRPr lang="el-GR"/>
              </a:p>
            </c:txPr>
            <c:showVal val="1"/>
            <c:showSerName val="1"/>
            <c:separator> </c:separator>
          </c:dLbls>
          <c:val>
            <c:numRef>
              <c:f>ΕΡΩΤΗΜΑΤΟΛΟΓΙΟ!$C$45</c:f>
              <c:numCache>
                <c:formatCode>0.0%</c:formatCode>
                <c:ptCount val="1"/>
                <c:pt idx="0">
                  <c:v>7.6923076923077024E-2</c:v>
                </c:pt>
              </c:numCache>
            </c:numRef>
          </c:val>
        </c:ser>
        <c:ser>
          <c:idx val="38"/>
          <c:order val="38"/>
          <c:tx>
            <c:strRef>
              <c:f>ΕΡΩΤΗΜΑΤΟΛΟΓΙΟ!$A$46</c:f>
              <c:strCache>
                <c:ptCount val="1"/>
                <c:pt idx="0">
                  <c:v>Δεν θελω να με λενε καρφι</c:v>
                </c:pt>
              </c:strCache>
            </c:strRef>
          </c:tx>
          <c:dLbls>
            <c:dLbl>
              <c:idx val="0"/>
              <c:layout>
                <c:manualLayout>
                  <c:x val="6.1322669626893995E-3"/>
                  <c:y val="-2.3269338377588013E-3"/>
                </c:manualLayout>
              </c:layout>
              <c:tx>
                <c:rich>
                  <a:bodyPr/>
                  <a:lstStyle/>
                  <a:p>
                    <a:r>
                      <a:rPr lang="el-GR" sz="900"/>
                      <a:t>Δεν θελω να με λενε καρφι 23,1%</a:t>
                    </a:r>
                  </a:p>
                </c:rich>
              </c:tx>
              <c:showVal val="1"/>
              <c:showSerName val="1"/>
              <c:separator> </c:separator>
            </c:dLbl>
            <c:txPr>
              <a:bodyPr/>
              <a:lstStyle/>
              <a:p>
                <a:pPr>
                  <a:defRPr sz="900"/>
                </a:pPr>
                <a:endParaRPr lang="el-GR"/>
              </a:p>
            </c:txPr>
            <c:showVal val="1"/>
            <c:showSerName val="1"/>
            <c:separator> </c:separator>
          </c:dLbls>
          <c:val>
            <c:numRef>
              <c:f>ΕΡΩΤΗΜΑΤΟΛΟΓΙΟ!$C$46</c:f>
              <c:numCache>
                <c:formatCode>0.0%</c:formatCode>
                <c:ptCount val="1"/>
                <c:pt idx="0">
                  <c:v>0.23076923076923131</c:v>
                </c:pt>
              </c:numCache>
            </c:numRef>
          </c:val>
        </c:ser>
        <c:ser>
          <c:idx val="39"/>
          <c:order val="39"/>
          <c:val>
            <c:numRef>
              <c:f>ΕΡΩΤΗΜΑΤΟΛΟΓΙΟ!$C$47</c:f>
              <c:numCache>
                <c:formatCode>General</c:formatCode>
                <c:ptCount val="1"/>
              </c:numCache>
            </c:numRef>
          </c:val>
        </c:ser>
        <c:ser>
          <c:idx val="40"/>
          <c:order val="40"/>
          <c:val>
            <c:numRef>
              <c:f>ΕΡΩΤΗΜΑΤΟΛΟΓΙΟ!$C$48</c:f>
              <c:numCache>
                <c:formatCode>General</c:formatCode>
                <c:ptCount val="1"/>
              </c:numCache>
            </c:numRef>
          </c:val>
        </c:ser>
        <c:ser>
          <c:idx val="41"/>
          <c:order val="41"/>
          <c:val>
            <c:numRef>
              <c:f>ΕΡΩΤΗΜΑΤΟΛΟΓΙΟ!$C$49</c:f>
              <c:numCache>
                <c:formatCode>General</c:formatCode>
                <c:ptCount val="1"/>
              </c:numCache>
            </c:numRef>
          </c:val>
        </c:ser>
        <c:ser>
          <c:idx val="42"/>
          <c:order val="42"/>
          <c:tx>
            <c:strRef>
              <c:f>ΕΡΩΤΗΜΑΤΟΛΟΓΙΟ!$A$50</c:f>
              <c:strCache>
                <c:ptCount val="1"/>
                <c:pt idx="0">
                  <c:v>Σωματικη</c:v>
                </c:pt>
              </c:strCache>
            </c:strRef>
          </c:tx>
          <c:dLbls>
            <c:txPr>
              <a:bodyPr/>
              <a:lstStyle/>
              <a:p>
                <a:pPr>
                  <a:defRPr sz="900"/>
                </a:pPr>
                <a:endParaRPr lang="el-GR"/>
              </a:p>
            </c:txPr>
            <c:showVal val="1"/>
            <c:showSerName val="1"/>
            <c:separator> </c:separator>
          </c:dLbls>
          <c:val>
            <c:numRef>
              <c:f>ΕΡΩΤΗΜΑΤΟΛΟΓΙΟ!$C$50</c:f>
              <c:numCache>
                <c:formatCode>0.0%</c:formatCode>
                <c:ptCount val="1"/>
                <c:pt idx="0">
                  <c:v>0.27906976744186107</c:v>
                </c:pt>
              </c:numCache>
            </c:numRef>
          </c:val>
        </c:ser>
        <c:ser>
          <c:idx val="43"/>
          <c:order val="43"/>
          <c:tx>
            <c:strRef>
              <c:f>ΕΡΩΤΗΜΑΤΟΛΟΓΙΟ!$A$51</c:f>
              <c:strCache>
                <c:ptCount val="1"/>
                <c:pt idx="0">
                  <c:v>Ψυχολογικη</c:v>
                </c:pt>
              </c:strCache>
            </c:strRef>
          </c:tx>
          <c:dLbls>
            <c:txPr>
              <a:bodyPr/>
              <a:lstStyle/>
              <a:p>
                <a:pPr>
                  <a:defRPr sz="900"/>
                </a:pPr>
                <a:endParaRPr lang="el-GR"/>
              </a:p>
            </c:txPr>
            <c:showVal val="1"/>
            <c:showSerName val="1"/>
            <c:separator> </c:separator>
          </c:dLbls>
          <c:val>
            <c:numRef>
              <c:f>ΕΡΩΤΗΜΑΤΟΛΟΓΙΟ!$C$51</c:f>
              <c:numCache>
                <c:formatCode>0.0%</c:formatCode>
                <c:ptCount val="1"/>
                <c:pt idx="0">
                  <c:v>0.34883720930232637</c:v>
                </c:pt>
              </c:numCache>
            </c:numRef>
          </c:val>
        </c:ser>
        <c:ser>
          <c:idx val="44"/>
          <c:order val="44"/>
          <c:tx>
            <c:strRef>
              <c:f>ΕΡΩΤΗΜΑΤΟΛΟΓΙΟ!$A$52</c:f>
              <c:strCache>
                <c:ptCount val="1"/>
                <c:pt idx="0">
                  <c:v>Λεκτικη-Σεξουαλικη</c:v>
                </c:pt>
              </c:strCache>
            </c:strRef>
          </c:tx>
          <c:dLbls>
            <c:txPr>
              <a:bodyPr/>
              <a:lstStyle/>
              <a:p>
                <a:pPr>
                  <a:defRPr sz="900"/>
                </a:pPr>
                <a:endParaRPr lang="el-GR"/>
              </a:p>
            </c:txPr>
            <c:showVal val="1"/>
            <c:showSerName val="1"/>
            <c:separator> </c:separator>
          </c:dLbls>
          <c:val>
            <c:numRef>
              <c:f>ΕΡΩΤΗΜΑΤΟΛΟΓΙΟ!$C$52</c:f>
              <c:numCache>
                <c:formatCode>0.0%</c:formatCode>
                <c:ptCount val="1"/>
                <c:pt idx="0">
                  <c:v>9.3023255813953543E-2</c:v>
                </c:pt>
              </c:numCache>
            </c:numRef>
          </c:val>
        </c:ser>
        <c:ser>
          <c:idx val="45"/>
          <c:order val="45"/>
          <c:tx>
            <c:strRef>
              <c:f>ΕΡΩΤΗΜΑΤΟΛΟΓΙΟ!$A$53</c:f>
              <c:strCache>
                <c:ptCount val="1"/>
                <c:pt idx="0">
                  <c:v>Κοινωνικη-Ρατσιστικη</c:v>
                </c:pt>
              </c:strCache>
            </c:strRef>
          </c:tx>
          <c:dLbls>
            <c:txPr>
              <a:bodyPr/>
              <a:lstStyle/>
              <a:p>
                <a:pPr>
                  <a:defRPr sz="900"/>
                </a:pPr>
                <a:endParaRPr lang="el-GR"/>
              </a:p>
            </c:txPr>
            <c:showVal val="1"/>
            <c:showSerName val="1"/>
            <c:separator> </c:separator>
          </c:dLbls>
          <c:val>
            <c:numRef>
              <c:f>ΕΡΩΤΗΜΑΤΟΛΟΓΙΟ!$C$53</c:f>
              <c:numCache>
                <c:formatCode>0.0%</c:formatCode>
                <c:ptCount val="1"/>
                <c:pt idx="0">
                  <c:v>0.23255813953488391</c:v>
                </c:pt>
              </c:numCache>
            </c:numRef>
          </c:val>
        </c:ser>
        <c:ser>
          <c:idx val="46"/>
          <c:order val="46"/>
          <c:tx>
            <c:strRef>
              <c:f>ΕΡΩΤΗΜΑΤΟΛΟΓΙΟ!$A$54</c:f>
              <c:strCache>
                <c:ptCount val="1"/>
                <c:pt idx="0">
                  <c:v>Διαδικτυακη</c:v>
                </c:pt>
              </c:strCache>
            </c:strRef>
          </c:tx>
          <c:dLbls>
            <c:txPr>
              <a:bodyPr/>
              <a:lstStyle/>
              <a:p>
                <a:pPr>
                  <a:defRPr sz="900"/>
                </a:pPr>
                <a:endParaRPr lang="el-GR"/>
              </a:p>
            </c:txPr>
            <c:showVal val="1"/>
            <c:showSerName val="1"/>
            <c:separator> </c:separator>
          </c:dLbls>
          <c:val>
            <c:numRef>
              <c:f>ΕΡΩΤΗΜΑΤΟΛΟΓΙΟ!$C$54</c:f>
              <c:numCache>
                <c:formatCode>0.0%</c:formatCode>
                <c:ptCount val="1"/>
                <c:pt idx="0">
                  <c:v>4.6511627906976924E-2</c:v>
                </c:pt>
              </c:numCache>
            </c:numRef>
          </c:val>
        </c:ser>
        <c:ser>
          <c:idx val="47"/>
          <c:order val="47"/>
          <c:val>
            <c:numRef>
              <c:f>ΕΡΩΤΗΜΑΤΟΛΟΓΙΟ!$C$55</c:f>
              <c:numCache>
                <c:formatCode>General</c:formatCode>
                <c:ptCount val="1"/>
              </c:numCache>
            </c:numRef>
          </c:val>
        </c:ser>
        <c:ser>
          <c:idx val="48"/>
          <c:order val="48"/>
          <c:val>
            <c:numRef>
              <c:f>ΕΡΩΤΗΜΑΤΟΛΟΓΙΟ!$C$56</c:f>
              <c:numCache>
                <c:formatCode>General</c:formatCode>
                <c:ptCount val="1"/>
              </c:numCache>
            </c:numRef>
          </c:val>
        </c:ser>
        <c:ser>
          <c:idx val="49"/>
          <c:order val="49"/>
          <c:tx>
            <c:strRef>
              <c:f>ΕΡΩΤΗΜΑΤΟΛΟΓΙΟ!$A$57</c:f>
              <c:strCache>
                <c:ptCount val="1"/>
                <c:pt idx="0">
                  <c:v>Καθολου</c:v>
                </c:pt>
              </c:strCache>
            </c:strRef>
          </c:tx>
          <c:dLbls>
            <c:txPr>
              <a:bodyPr/>
              <a:lstStyle/>
              <a:p>
                <a:pPr>
                  <a:defRPr sz="900"/>
                </a:pPr>
                <a:endParaRPr lang="el-GR"/>
              </a:p>
            </c:txPr>
            <c:showVal val="1"/>
            <c:showSerName val="1"/>
            <c:separator> </c:separator>
          </c:dLbls>
          <c:val>
            <c:numRef>
              <c:f>ΕΡΩΤΗΜΑΤΟΛΟΓΙΟ!$C$57</c:f>
              <c:numCache>
                <c:formatCode>0.0%</c:formatCode>
                <c:ptCount val="1"/>
                <c:pt idx="0">
                  <c:v>6.9767441860465337E-2</c:v>
                </c:pt>
              </c:numCache>
            </c:numRef>
          </c:val>
        </c:ser>
        <c:ser>
          <c:idx val="50"/>
          <c:order val="50"/>
          <c:tx>
            <c:strRef>
              <c:f>ΕΡΩΤΗΜΑΤΟΛΟΓΙΟ!$A$58</c:f>
              <c:strCache>
                <c:ptCount val="1"/>
                <c:pt idx="0">
                  <c:v>Λιγο</c:v>
                </c:pt>
              </c:strCache>
            </c:strRef>
          </c:tx>
          <c:dLbls>
            <c:txPr>
              <a:bodyPr/>
              <a:lstStyle/>
              <a:p>
                <a:pPr>
                  <a:defRPr sz="900"/>
                </a:pPr>
                <a:endParaRPr lang="el-GR"/>
              </a:p>
            </c:txPr>
            <c:showVal val="1"/>
            <c:showSerName val="1"/>
            <c:separator> </c:separator>
          </c:dLbls>
          <c:val>
            <c:numRef>
              <c:f>ΕΡΩΤΗΜΑΤΟΛΟΓΙΟ!$C$58</c:f>
              <c:numCache>
                <c:formatCode>0.0%</c:formatCode>
                <c:ptCount val="1"/>
                <c:pt idx="0">
                  <c:v>0.18604651162790725</c:v>
                </c:pt>
              </c:numCache>
            </c:numRef>
          </c:val>
        </c:ser>
        <c:ser>
          <c:idx val="51"/>
          <c:order val="51"/>
          <c:tx>
            <c:strRef>
              <c:f>ΕΡΩΤΗΜΑΤΟΛΟΓΙΟ!$A$59</c:f>
              <c:strCache>
                <c:ptCount val="1"/>
                <c:pt idx="0">
                  <c:v>Πολύ</c:v>
                </c:pt>
              </c:strCache>
            </c:strRef>
          </c:tx>
          <c:dLbls>
            <c:txPr>
              <a:bodyPr/>
              <a:lstStyle/>
              <a:p>
                <a:pPr>
                  <a:defRPr sz="900"/>
                </a:pPr>
                <a:endParaRPr lang="el-GR"/>
              </a:p>
            </c:txPr>
            <c:showVal val="1"/>
            <c:showSerName val="1"/>
            <c:separator> </c:separator>
          </c:dLbls>
          <c:val>
            <c:numRef>
              <c:f>ΕΡΩΤΗΜΑΤΟΛΟΓΙΟ!$C$59</c:f>
              <c:numCache>
                <c:formatCode>0.0%</c:formatCode>
                <c:ptCount val="1"/>
                <c:pt idx="0">
                  <c:v>0.46511627906976838</c:v>
                </c:pt>
              </c:numCache>
            </c:numRef>
          </c:val>
        </c:ser>
        <c:ser>
          <c:idx val="52"/>
          <c:order val="52"/>
          <c:tx>
            <c:strRef>
              <c:f>ΕΡΩΤΗΜΑΤΟΛΟΓΙΟ!$A$60</c:f>
              <c:strCache>
                <c:ptCount val="1"/>
                <c:pt idx="0">
                  <c:v>Απολυτα</c:v>
                </c:pt>
              </c:strCache>
            </c:strRef>
          </c:tx>
          <c:dLbls>
            <c:txPr>
              <a:bodyPr/>
              <a:lstStyle/>
              <a:p>
                <a:pPr>
                  <a:defRPr sz="900"/>
                </a:pPr>
                <a:endParaRPr lang="el-GR"/>
              </a:p>
            </c:txPr>
            <c:showVal val="1"/>
            <c:showSerName val="1"/>
            <c:separator> </c:separator>
          </c:dLbls>
          <c:val>
            <c:numRef>
              <c:f>ΕΡΩΤΗΜΑΤΟΛΟΓΙΟ!$C$60</c:f>
              <c:numCache>
                <c:formatCode>0.0%</c:formatCode>
                <c:ptCount val="1"/>
                <c:pt idx="0">
                  <c:v>0.27906976744186107</c:v>
                </c:pt>
              </c:numCache>
            </c:numRef>
          </c:val>
        </c:ser>
        <c:ser>
          <c:idx val="53"/>
          <c:order val="53"/>
          <c:val>
            <c:numRef>
              <c:f>ΕΡΩΤΗΜΑΤΟΛΟΓΙΟ!$C$61</c:f>
              <c:numCache>
                <c:formatCode>General</c:formatCode>
                <c:ptCount val="1"/>
              </c:numCache>
            </c:numRef>
          </c:val>
        </c:ser>
        <c:ser>
          <c:idx val="54"/>
          <c:order val="54"/>
          <c:val>
            <c:numRef>
              <c:f>ΕΡΩΤΗΜΑΤΟΛΟΓΙΟ!$C$62</c:f>
              <c:numCache>
                <c:formatCode>General</c:formatCode>
                <c:ptCount val="1"/>
              </c:numCache>
            </c:numRef>
          </c:val>
        </c:ser>
        <c:ser>
          <c:idx val="55"/>
          <c:order val="55"/>
          <c:tx>
            <c:strRef>
              <c:f>ΕΡΩΤΗΜΑΤΟΛΟΓΙΟ!$A$63</c:f>
              <c:strCache>
                <c:ptCount val="1"/>
                <c:pt idx="0">
                  <c:v>Αδιαφορουν</c:v>
                </c:pt>
              </c:strCache>
            </c:strRef>
          </c:tx>
          <c:dLbls>
            <c:txPr>
              <a:bodyPr/>
              <a:lstStyle/>
              <a:p>
                <a:pPr>
                  <a:defRPr sz="900"/>
                </a:pPr>
                <a:endParaRPr lang="el-GR"/>
              </a:p>
            </c:txPr>
            <c:showVal val="1"/>
            <c:showSerName val="1"/>
            <c:separator> </c:separator>
          </c:dLbls>
          <c:val>
            <c:numRef>
              <c:f>ΕΡΩΤΗΜΑΤΟΛΟΓΙΟ!$C$63</c:f>
              <c:numCache>
                <c:formatCode>0.0%</c:formatCode>
                <c:ptCount val="1"/>
                <c:pt idx="0">
                  <c:v>0.23255813953488391</c:v>
                </c:pt>
              </c:numCache>
            </c:numRef>
          </c:val>
        </c:ser>
        <c:ser>
          <c:idx val="56"/>
          <c:order val="56"/>
          <c:tx>
            <c:strRef>
              <c:f>ΕΡΩΤΗΜΑΤΟΛΟΓΙΟ!$A$64</c:f>
              <c:strCache>
                <c:ptCount val="1"/>
                <c:pt idx="0">
                  <c:v>Παρεμβαινουν</c:v>
                </c:pt>
              </c:strCache>
            </c:strRef>
          </c:tx>
          <c:dLbls>
            <c:txPr>
              <a:bodyPr/>
              <a:lstStyle/>
              <a:p>
                <a:pPr>
                  <a:defRPr sz="900"/>
                </a:pPr>
                <a:endParaRPr lang="el-GR"/>
              </a:p>
            </c:txPr>
            <c:showVal val="1"/>
            <c:showSerName val="1"/>
            <c:separator> </c:separator>
          </c:dLbls>
          <c:val>
            <c:numRef>
              <c:f>ΕΡΩΤΗΜΑΤΟΛΟΓΙΟ!$C$64</c:f>
              <c:numCache>
                <c:formatCode>0.0%</c:formatCode>
                <c:ptCount val="1"/>
                <c:pt idx="0">
                  <c:v>0.30232558139535026</c:v>
                </c:pt>
              </c:numCache>
            </c:numRef>
          </c:val>
        </c:ser>
        <c:ser>
          <c:idx val="57"/>
          <c:order val="57"/>
          <c:tx>
            <c:strRef>
              <c:f>ΕΡΩΤΗΜΑΤΟΛΟΓΙΟ!$A$65</c:f>
              <c:strCache>
                <c:ptCount val="1"/>
                <c:pt idx="0">
                  <c:v>Ανεχονται</c:v>
                </c:pt>
              </c:strCache>
            </c:strRef>
          </c:tx>
          <c:dLbls>
            <c:txPr>
              <a:bodyPr/>
              <a:lstStyle/>
              <a:p>
                <a:pPr>
                  <a:defRPr sz="900"/>
                </a:pPr>
                <a:endParaRPr lang="el-GR"/>
              </a:p>
            </c:txPr>
            <c:showVal val="1"/>
            <c:showSerName val="1"/>
            <c:separator> </c:separator>
          </c:dLbls>
          <c:val>
            <c:numRef>
              <c:f>ΕΡΩΤΗΜΑΤΟΛΟΓΙΟ!$C$65</c:f>
              <c:numCache>
                <c:formatCode>0.0%</c:formatCode>
                <c:ptCount val="1"/>
                <c:pt idx="0">
                  <c:v>0.27906976744186107</c:v>
                </c:pt>
              </c:numCache>
            </c:numRef>
          </c:val>
        </c:ser>
        <c:ser>
          <c:idx val="58"/>
          <c:order val="58"/>
          <c:tx>
            <c:strRef>
              <c:f>ΕΡΩΤΗΜΑΤΟΛΟΓΙΟ!$A$66</c:f>
              <c:strCache>
                <c:ptCount val="1"/>
                <c:pt idx="0">
                  <c:v>Τιμωρουν</c:v>
                </c:pt>
              </c:strCache>
            </c:strRef>
          </c:tx>
          <c:dLbls>
            <c:txPr>
              <a:bodyPr/>
              <a:lstStyle/>
              <a:p>
                <a:pPr>
                  <a:defRPr sz="900"/>
                </a:pPr>
                <a:endParaRPr lang="el-GR"/>
              </a:p>
            </c:txPr>
            <c:showVal val="1"/>
            <c:showSerName val="1"/>
            <c:separator> </c:separator>
          </c:dLbls>
          <c:val>
            <c:numRef>
              <c:f>ΕΡΩΤΗΜΑΤΟΛΟΓΙΟ!$C$66</c:f>
              <c:numCache>
                <c:formatCode>0.0%</c:formatCode>
                <c:ptCount val="1"/>
                <c:pt idx="0">
                  <c:v>0.18604651162790725</c:v>
                </c:pt>
              </c:numCache>
            </c:numRef>
          </c:val>
        </c:ser>
        <c:dLbls>
          <c:showVal val="1"/>
        </c:dLbls>
        <c:axId val="63648128"/>
        <c:axId val="63649664"/>
      </c:barChart>
      <c:catAx>
        <c:axId val="63648128"/>
        <c:scaling>
          <c:orientation val="minMax"/>
        </c:scaling>
        <c:delete val="1"/>
        <c:axPos val="l"/>
        <c:majorTickMark val="none"/>
        <c:tickLblPos val="none"/>
        <c:crossAx val="63649664"/>
        <c:crosses val="autoZero"/>
        <c:auto val="1"/>
        <c:lblAlgn val="ctr"/>
        <c:lblOffset val="100"/>
      </c:catAx>
      <c:valAx>
        <c:axId val="63649664"/>
        <c:scaling>
          <c:orientation val="minMax"/>
        </c:scaling>
        <c:axPos val="b"/>
        <c:majorGridlines/>
        <c:title>
          <c:tx>
            <c:rich>
              <a:bodyPr/>
              <a:lstStyle/>
              <a:p>
                <a:pPr>
                  <a:defRPr/>
                </a:pPr>
                <a:r>
                  <a:rPr lang="el-GR"/>
                  <a:t>ΠΟΣΟΣΤΑ</a:t>
                </a:r>
              </a:p>
            </c:rich>
          </c:tx>
          <c:layout/>
        </c:title>
        <c:numFmt formatCode="0.0%" sourceLinked="1"/>
        <c:majorTickMark val="none"/>
        <c:tickLblPos val="nextTo"/>
        <c:crossAx val="63648128"/>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style val="42"/>
  <c:chart>
    <c:title>
      <c:tx>
        <c:rich>
          <a:bodyPr/>
          <a:lstStyle/>
          <a:p>
            <a:pPr>
              <a:defRPr/>
            </a:pPr>
            <a:r>
              <a:rPr lang="el-GR"/>
              <a:t>Α' ΤΑΞΗ ΑΓΟΡΙΑ</a:t>
            </a:r>
          </a:p>
        </c:rich>
      </c:tx>
      <c:layout>
        <c:manualLayout>
          <c:xMode val="edge"/>
          <c:yMode val="edge"/>
          <c:x val="0.39878659931230803"/>
          <c:y val="0"/>
        </c:manualLayout>
      </c:layout>
    </c:title>
    <c:plotArea>
      <c:layout>
        <c:manualLayout>
          <c:layoutTarget val="inner"/>
          <c:xMode val="edge"/>
          <c:yMode val="edge"/>
          <c:x val="2.5373253493014052E-2"/>
          <c:y val="1.928193186378023E-2"/>
          <c:w val="0.94520565168875004"/>
          <c:h val="0.95283760582558763"/>
        </c:manualLayout>
      </c:layout>
      <c:barChart>
        <c:barDir val="bar"/>
        <c:grouping val="clustered"/>
        <c:ser>
          <c:idx val="0"/>
          <c:order val="0"/>
          <c:tx>
            <c:strRef>
              <c:f>ΕΡΩΤΗΜΑΤΟΛΟΓΙΟ!$A$8</c:f>
              <c:strCache>
                <c:ptCount val="1"/>
                <c:pt idx="0">
                  <c:v>Ναι</c:v>
                </c:pt>
              </c:strCache>
            </c:strRef>
          </c:tx>
          <c:dLbls>
            <c:txPr>
              <a:bodyPr/>
              <a:lstStyle/>
              <a:p>
                <a:pPr>
                  <a:defRPr sz="900"/>
                </a:pPr>
                <a:endParaRPr lang="el-GR"/>
              </a:p>
            </c:txPr>
            <c:showVal val="1"/>
            <c:showSerName val="1"/>
            <c:separator> </c:separator>
          </c:dLbls>
          <c:val>
            <c:numRef>
              <c:f>ΕΡΩΤΗΜΑΤΟΛΟΓΙΟ!$E$8</c:f>
              <c:numCache>
                <c:formatCode>0.0%</c:formatCode>
                <c:ptCount val="1"/>
                <c:pt idx="0">
                  <c:v>0.31707317073170732</c:v>
                </c:pt>
              </c:numCache>
            </c:numRef>
          </c:val>
        </c:ser>
        <c:ser>
          <c:idx val="1"/>
          <c:order val="1"/>
          <c:tx>
            <c:strRef>
              <c:f>ΕΡΩΤΗΜΑΤΟΛΟΓΙΟ!$A$9</c:f>
              <c:strCache>
                <c:ptCount val="1"/>
                <c:pt idx="0">
                  <c:v>Όχι</c:v>
                </c:pt>
              </c:strCache>
            </c:strRef>
          </c:tx>
          <c:dLbls>
            <c:dLbl>
              <c:idx val="0"/>
              <c:layout/>
              <c:showVal val="1"/>
              <c:showSerName val="1"/>
              <c:separator> </c:separator>
            </c:dLbl>
            <c:txPr>
              <a:bodyPr/>
              <a:lstStyle/>
              <a:p>
                <a:pPr>
                  <a:defRPr sz="900"/>
                </a:pPr>
                <a:endParaRPr lang="el-GR"/>
              </a:p>
            </c:txPr>
            <c:showVal val="1"/>
          </c:dLbls>
          <c:trendline>
            <c:trendlineType val="linear"/>
          </c:trendline>
          <c:val>
            <c:numRef>
              <c:f>ΕΡΩΤΗΜΑΤΟΛΟΓΙΟ!$E$9</c:f>
              <c:numCache>
                <c:formatCode>0.0%</c:formatCode>
                <c:ptCount val="1"/>
                <c:pt idx="0">
                  <c:v>0.68292682926829273</c:v>
                </c:pt>
              </c:numCache>
            </c:numRef>
          </c:val>
        </c:ser>
        <c:ser>
          <c:idx val="2"/>
          <c:order val="2"/>
          <c:val>
            <c:numRef>
              <c:f>ΕΡΩΤΗΜΑΤΟΛΟΓΙΟ!$E$10</c:f>
              <c:numCache>
                <c:formatCode>General</c:formatCode>
                <c:ptCount val="1"/>
              </c:numCache>
            </c:numRef>
          </c:val>
        </c:ser>
        <c:ser>
          <c:idx val="3"/>
          <c:order val="3"/>
          <c:val>
            <c:numRef>
              <c:f>ΕΡΩΤΗΜΑΤΟΛΟΓΙΟ!$E$11</c:f>
              <c:numCache>
                <c:formatCode>General</c:formatCode>
                <c:ptCount val="1"/>
              </c:numCache>
            </c:numRef>
          </c:val>
        </c:ser>
        <c:ser>
          <c:idx val="4"/>
          <c:order val="4"/>
          <c:tx>
            <c:strRef>
              <c:f>ΕΡΩΤΗΜΑΤΟΛΟΓΙΟ!$A$12</c:f>
              <c:strCache>
                <c:ptCount val="1"/>
                <c:pt idx="0">
                  <c:v>ΔΗΜΟΤΙΚΟ</c:v>
                </c:pt>
              </c:strCache>
            </c:strRef>
          </c:tx>
          <c:dLbls>
            <c:txPr>
              <a:bodyPr/>
              <a:lstStyle/>
              <a:p>
                <a:pPr>
                  <a:defRPr sz="900"/>
                </a:pPr>
                <a:endParaRPr lang="el-GR"/>
              </a:p>
            </c:txPr>
            <c:showVal val="1"/>
            <c:showSerName val="1"/>
            <c:separator> </c:separator>
          </c:dLbls>
          <c:val>
            <c:numRef>
              <c:f>ΕΡΩΤΗΜΑΤΟΛΟΓΙΟ!$E$12</c:f>
              <c:numCache>
                <c:formatCode>0.0%</c:formatCode>
                <c:ptCount val="1"/>
                <c:pt idx="0">
                  <c:v>0.46153846153846212</c:v>
                </c:pt>
              </c:numCache>
            </c:numRef>
          </c:val>
        </c:ser>
        <c:ser>
          <c:idx val="5"/>
          <c:order val="5"/>
          <c:tx>
            <c:strRef>
              <c:f>ΕΡΩΤΗΜΑΤΟΛΟΓΙΟ!$A$13</c:f>
              <c:strCache>
                <c:ptCount val="1"/>
                <c:pt idx="0">
                  <c:v>ΓΥΜΝΑΣΙΟ</c:v>
                </c:pt>
              </c:strCache>
            </c:strRef>
          </c:tx>
          <c:dLbls>
            <c:txPr>
              <a:bodyPr/>
              <a:lstStyle/>
              <a:p>
                <a:pPr>
                  <a:defRPr sz="900"/>
                </a:pPr>
                <a:endParaRPr lang="el-GR"/>
              </a:p>
            </c:txPr>
            <c:showVal val="1"/>
            <c:showSerName val="1"/>
            <c:separator> </c:separator>
          </c:dLbls>
          <c:val>
            <c:numRef>
              <c:f>ΕΡΩΤΗΜΑΤΟΛΟΓΙΟ!$E$13</c:f>
              <c:numCache>
                <c:formatCode>0.0%</c:formatCode>
                <c:ptCount val="1"/>
                <c:pt idx="0">
                  <c:v>0.3846153846153848</c:v>
                </c:pt>
              </c:numCache>
            </c:numRef>
          </c:val>
        </c:ser>
        <c:ser>
          <c:idx val="6"/>
          <c:order val="6"/>
          <c:tx>
            <c:strRef>
              <c:f>ΕΡΩΤΗΜΑΤΟΛΟΓΙΟ!$A$14</c:f>
              <c:strCache>
                <c:ptCount val="1"/>
                <c:pt idx="0">
                  <c:v>ΛΥΚΕΙΟ</c:v>
                </c:pt>
              </c:strCache>
            </c:strRef>
          </c:tx>
          <c:dLbls>
            <c:txPr>
              <a:bodyPr/>
              <a:lstStyle/>
              <a:p>
                <a:pPr>
                  <a:defRPr sz="900"/>
                </a:pPr>
                <a:endParaRPr lang="el-GR"/>
              </a:p>
            </c:txPr>
            <c:showVal val="1"/>
            <c:showSerName val="1"/>
            <c:separator> </c:separator>
          </c:dLbls>
          <c:val>
            <c:numRef>
              <c:f>ΕΡΩΤΗΜΑΤΟΛΟΓΙΟ!$E$14</c:f>
              <c:numCache>
                <c:formatCode>0.0%</c:formatCode>
                <c:ptCount val="1"/>
                <c:pt idx="0">
                  <c:v>0.15384615384615427</c:v>
                </c:pt>
              </c:numCache>
            </c:numRef>
          </c:val>
        </c:ser>
        <c:ser>
          <c:idx val="7"/>
          <c:order val="7"/>
          <c:val>
            <c:numRef>
              <c:f>ΕΡΩΤΗΜΑΤΟΛΟΓΙΟ!$E$15</c:f>
              <c:numCache>
                <c:formatCode>General</c:formatCode>
                <c:ptCount val="1"/>
              </c:numCache>
            </c:numRef>
          </c:val>
        </c:ser>
        <c:ser>
          <c:idx val="8"/>
          <c:order val="8"/>
          <c:val>
            <c:numRef>
              <c:f>ΕΡΩΤΗΜΑΤΟΛΟΓΙΟ!$E$16</c:f>
              <c:numCache>
                <c:formatCode>General</c:formatCode>
                <c:ptCount val="1"/>
              </c:numCache>
            </c:numRef>
          </c:val>
        </c:ser>
        <c:ser>
          <c:idx val="9"/>
          <c:order val="9"/>
          <c:tx>
            <c:strRef>
              <c:f>ΕΡΩΤΗΜΑΤΟΛΟΓΙΟ!$A$17</c:f>
              <c:strCache>
                <c:ptCount val="1"/>
                <c:pt idx="0">
                  <c:v>Ναι </c:v>
                </c:pt>
              </c:strCache>
            </c:strRef>
          </c:tx>
          <c:dLbls>
            <c:txPr>
              <a:bodyPr/>
              <a:lstStyle/>
              <a:p>
                <a:pPr>
                  <a:defRPr sz="900"/>
                </a:pPr>
                <a:endParaRPr lang="el-GR"/>
              </a:p>
            </c:txPr>
            <c:showVal val="1"/>
            <c:showSerName val="1"/>
            <c:separator> </c:separator>
          </c:dLbls>
          <c:val>
            <c:numRef>
              <c:f>ΕΡΩΤΗΜΑΤΟΛΟΓΙΟ!$E$17</c:f>
              <c:numCache>
                <c:formatCode>0.0%</c:formatCode>
                <c:ptCount val="1"/>
                <c:pt idx="0">
                  <c:v>0.34146341463414637</c:v>
                </c:pt>
              </c:numCache>
            </c:numRef>
          </c:val>
        </c:ser>
        <c:ser>
          <c:idx val="10"/>
          <c:order val="10"/>
          <c:tx>
            <c:strRef>
              <c:f>ΕΡΩΤΗΜΑΤΟΛΟΓΙΟ!$A$18</c:f>
              <c:strCache>
                <c:ptCount val="1"/>
                <c:pt idx="0">
                  <c:v>Όχι</c:v>
                </c:pt>
              </c:strCache>
            </c:strRef>
          </c:tx>
          <c:dLbls>
            <c:txPr>
              <a:bodyPr/>
              <a:lstStyle/>
              <a:p>
                <a:pPr>
                  <a:defRPr sz="900"/>
                </a:pPr>
                <a:endParaRPr lang="el-GR"/>
              </a:p>
            </c:txPr>
            <c:showVal val="1"/>
            <c:showSerName val="1"/>
            <c:separator> </c:separator>
          </c:dLbls>
          <c:val>
            <c:numRef>
              <c:f>ΕΡΩΤΗΜΑΤΟΛΟΓΙΟ!$E$18</c:f>
              <c:numCache>
                <c:formatCode>0.0%</c:formatCode>
                <c:ptCount val="1"/>
                <c:pt idx="0">
                  <c:v>0.65853658536585358</c:v>
                </c:pt>
              </c:numCache>
            </c:numRef>
          </c:val>
        </c:ser>
        <c:ser>
          <c:idx val="11"/>
          <c:order val="11"/>
          <c:val>
            <c:numRef>
              <c:f>ΕΡΩΤΗΜΑΤΟΛΟΓΙΟ!$E$19</c:f>
              <c:numCache>
                <c:formatCode>General</c:formatCode>
                <c:ptCount val="1"/>
              </c:numCache>
            </c:numRef>
          </c:val>
        </c:ser>
        <c:ser>
          <c:idx val="12"/>
          <c:order val="12"/>
          <c:val>
            <c:numRef>
              <c:f>ΕΡΩΤΗΜΑΤΟΛΟΓΙΟ!$E$20</c:f>
              <c:numCache>
                <c:formatCode>General</c:formatCode>
                <c:ptCount val="1"/>
              </c:numCache>
            </c:numRef>
          </c:val>
        </c:ser>
        <c:ser>
          <c:idx val="13"/>
          <c:order val="13"/>
          <c:tx>
            <c:strRef>
              <c:f>ΕΡΩΤΗΜΑΤΟΛΟΓΙΟ!$A$21</c:f>
              <c:strCache>
                <c:ptCount val="1"/>
                <c:pt idx="0">
                  <c:v>ΔΗΜΟΤΙΚΟ</c:v>
                </c:pt>
              </c:strCache>
            </c:strRef>
          </c:tx>
          <c:dLbls>
            <c:txPr>
              <a:bodyPr/>
              <a:lstStyle/>
              <a:p>
                <a:pPr>
                  <a:defRPr sz="900"/>
                </a:pPr>
                <a:endParaRPr lang="el-GR"/>
              </a:p>
            </c:txPr>
            <c:showVal val="1"/>
            <c:showSerName val="1"/>
            <c:separator> </c:separator>
          </c:dLbls>
          <c:val>
            <c:numRef>
              <c:f>ΕΡΩΤΗΜΑΤΟΛΟΓΙΟ!$E$21</c:f>
              <c:numCache>
                <c:formatCode>0.0%</c:formatCode>
                <c:ptCount val="1"/>
                <c:pt idx="0">
                  <c:v>0.35714285714285804</c:v>
                </c:pt>
              </c:numCache>
            </c:numRef>
          </c:val>
        </c:ser>
        <c:ser>
          <c:idx val="14"/>
          <c:order val="14"/>
          <c:tx>
            <c:strRef>
              <c:f>ΕΡΩΤΗΜΑΤΟΛΟΓΙΟ!$A$22</c:f>
              <c:strCache>
                <c:ptCount val="1"/>
                <c:pt idx="0">
                  <c:v>ΓΥΜΝΑΣΙΟ</c:v>
                </c:pt>
              </c:strCache>
            </c:strRef>
          </c:tx>
          <c:dLbls>
            <c:txPr>
              <a:bodyPr/>
              <a:lstStyle/>
              <a:p>
                <a:pPr>
                  <a:defRPr sz="900"/>
                </a:pPr>
                <a:endParaRPr lang="el-GR"/>
              </a:p>
            </c:txPr>
            <c:showVal val="1"/>
            <c:showSerName val="1"/>
            <c:separator> </c:separator>
          </c:dLbls>
          <c:val>
            <c:numRef>
              <c:f>ΕΡΩΤΗΜΑΤΟΛΟΓΙΟ!$E$22</c:f>
              <c:numCache>
                <c:formatCode>0.0%</c:formatCode>
                <c:ptCount val="1"/>
                <c:pt idx="0">
                  <c:v>0.5</c:v>
                </c:pt>
              </c:numCache>
            </c:numRef>
          </c:val>
        </c:ser>
        <c:ser>
          <c:idx val="15"/>
          <c:order val="15"/>
          <c:tx>
            <c:strRef>
              <c:f>ΕΡΩΤΗΜΑΤΟΛΟΓΙΟ!$A$23</c:f>
              <c:strCache>
                <c:ptCount val="1"/>
                <c:pt idx="0">
                  <c:v>ΛΥΚΕΙΟ</c:v>
                </c:pt>
              </c:strCache>
            </c:strRef>
          </c:tx>
          <c:dLbls>
            <c:txPr>
              <a:bodyPr/>
              <a:lstStyle/>
              <a:p>
                <a:pPr>
                  <a:defRPr sz="900"/>
                </a:pPr>
                <a:endParaRPr lang="el-GR"/>
              </a:p>
            </c:txPr>
            <c:showVal val="1"/>
            <c:showSerName val="1"/>
            <c:separator> </c:separator>
          </c:dLbls>
          <c:val>
            <c:numRef>
              <c:f>ΕΡΩΤΗΜΑΤΟΛΟΓΙΟ!$E$23</c:f>
              <c:numCache>
                <c:formatCode>0.0%</c:formatCode>
                <c:ptCount val="1"/>
                <c:pt idx="0">
                  <c:v>0.14285714285714324</c:v>
                </c:pt>
              </c:numCache>
            </c:numRef>
          </c:val>
        </c:ser>
        <c:ser>
          <c:idx val="16"/>
          <c:order val="16"/>
          <c:val>
            <c:numRef>
              <c:f>ΕΡΩΤΗΜΑΤΟΛΟΓΙΟ!$E$24</c:f>
              <c:numCache>
                <c:formatCode>General</c:formatCode>
                <c:ptCount val="1"/>
              </c:numCache>
            </c:numRef>
          </c:val>
        </c:ser>
        <c:ser>
          <c:idx val="17"/>
          <c:order val="17"/>
          <c:val>
            <c:numRef>
              <c:f>ΕΡΩΤΗΜΑΤΟΛΟΓΙΟ!$E$25</c:f>
              <c:numCache>
                <c:formatCode>General</c:formatCode>
                <c:ptCount val="1"/>
              </c:numCache>
            </c:numRef>
          </c:val>
        </c:ser>
        <c:ser>
          <c:idx val="18"/>
          <c:order val="18"/>
          <c:tx>
            <c:strRef>
              <c:f>ΕΡΩΤΗΜΑΤΟΛΟΓΙΟ!$A$26</c:f>
              <c:strCache>
                <c:ptCount val="1"/>
                <c:pt idx="0">
                  <c:v>Το ειπα σε φιλο</c:v>
                </c:pt>
              </c:strCache>
            </c:strRef>
          </c:tx>
          <c:dLbls>
            <c:txPr>
              <a:bodyPr/>
              <a:lstStyle/>
              <a:p>
                <a:pPr>
                  <a:defRPr sz="900"/>
                </a:pPr>
                <a:endParaRPr lang="el-GR"/>
              </a:p>
            </c:txPr>
            <c:showVal val="1"/>
            <c:showSerName val="1"/>
            <c:separator> </c:separator>
          </c:dLbls>
          <c:val>
            <c:numRef>
              <c:f>ΕΡΩΤΗΜΑΤΟΛΟΓΙΟ!$E$26</c:f>
              <c:numCache>
                <c:formatCode>0.0%</c:formatCode>
                <c:ptCount val="1"/>
                <c:pt idx="0">
                  <c:v>0.28571428571428642</c:v>
                </c:pt>
              </c:numCache>
            </c:numRef>
          </c:val>
        </c:ser>
        <c:ser>
          <c:idx val="19"/>
          <c:order val="19"/>
          <c:tx>
            <c:strRef>
              <c:f>ΕΡΩΤΗΜΑΤΟΛΟΓΙΟ!$A$27</c:f>
              <c:strCache>
                <c:ptCount val="1"/>
                <c:pt idx="0">
                  <c:v>Το ειπα στους γονεις</c:v>
                </c:pt>
              </c:strCache>
            </c:strRef>
          </c:tx>
          <c:dLbls>
            <c:txPr>
              <a:bodyPr/>
              <a:lstStyle/>
              <a:p>
                <a:pPr>
                  <a:defRPr sz="900"/>
                </a:pPr>
                <a:endParaRPr lang="el-GR"/>
              </a:p>
            </c:txPr>
            <c:showVal val="1"/>
            <c:showSerName val="1"/>
            <c:separator> </c:separator>
          </c:dLbls>
          <c:val>
            <c:numRef>
              <c:f>ΕΡΩΤΗΜΑΤΟΛΟΓΙΟ!$E$27</c:f>
              <c:numCache>
                <c:formatCode>0.0%</c:formatCode>
                <c:ptCount val="1"/>
                <c:pt idx="0">
                  <c:v>0.14285714285714324</c:v>
                </c:pt>
              </c:numCache>
            </c:numRef>
          </c:val>
        </c:ser>
        <c:ser>
          <c:idx val="20"/>
          <c:order val="20"/>
          <c:tx>
            <c:strRef>
              <c:f>ΕΡΩΤΗΜΑΤΟΛΟΓΙΟ!$A$28</c:f>
              <c:strCache>
                <c:ptCount val="1"/>
                <c:pt idx="0">
                  <c:v>Το ειπα σε καθηγητη</c:v>
                </c:pt>
              </c:strCache>
            </c:strRef>
          </c:tx>
          <c:dLbls>
            <c:txPr>
              <a:bodyPr/>
              <a:lstStyle/>
              <a:p>
                <a:pPr>
                  <a:defRPr sz="900"/>
                </a:pPr>
                <a:endParaRPr lang="el-GR"/>
              </a:p>
            </c:txPr>
            <c:showVal val="1"/>
            <c:showSerName val="1"/>
            <c:separator> </c:separator>
          </c:dLbls>
          <c:val>
            <c:numRef>
              <c:f>ΕΡΩΤΗΜΑΤΟΛΟΓΙΟ!$E$28</c:f>
              <c:numCache>
                <c:formatCode>0.0%</c:formatCode>
                <c:ptCount val="1"/>
                <c:pt idx="0">
                  <c:v>7.1428571428571425E-2</c:v>
                </c:pt>
              </c:numCache>
            </c:numRef>
          </c:val>
        </c:ser>
        <c:ser>
          <c:idx val="21"/>
          <c:order val="21"/>
          <c:tx>
            <c:strRef>
              <c:f>ΕΡΩΤΗΜΑΤΟΛΟΓΙΟ!$A$29</c:f>
              <c:strCache>
                <c:ptCount val="1"/>
                <c:pt idx="0">
                  <c:v>Δεν εκανα τιποτα</c:v>
                </c:pt>
              </c:strCache>
            </c:strRef>
          </c:tx>
          <c:dLbls>
            <c:txPr>
              <a:bodyPr/>
              <a:lstStyle/>
              <a:p>
                <a:pPr>
                  <a:defRPr sz="900"/>
                </a:pPr>
                <a:endParaRPr lang="el-GR"/>
              </a:p>
            </c:txPr>
            <c:showVal val="1"/>
            <c:showSerName val="1"/>
            <c:separator> </c:separator>
          </c:dLbls>
          <c:val>
            <c:numRef>
              <c:f>ΕΡΩΤΗΜΑΤΟΛΟΓΙΟ!$E$29</c:f>
              <c:numCache>
                <c:formatCode>0.0%</c:formatCode>
                <c:ptCount val="1"/>
                <c:pt idx="0">
                  <c:v>0.5</c:v>
                </c:pt>
              </c:numCache>
            </c:numRef>
          </c:val>
        </c:ser>
        <c:ser>
          <c:idx val="22"/>
          <c:order val="22"/>
          <c:val>
            <c:numRef>
              <c:f>ΕΡΩΤΗΜΑΤΟΛΟΓΙΟ!$E$30</c:f>
              <c:numCache>
                <c:formatCode>General</c:formatCode>
                <c:ptCount val="1"/>
              </c:numCache>
            </c:numRef>
          </c:val>
        </c:ser>
        <c:ser>
          <c:idx val="23"/>
          <c:order val="23"/>
          <c:val>
            <c:numRef>
              <c:f>ΕΡΩΤΗΜΑΤΟΛΟΓΙΟ!$E$31</c:f>
              <c:numCache>
                <c:formatCode>General</c:formatCode>
                <c:ptCount val="1"/>
              </c:numCache>
            </c:numRef>
          </c:val>
        </c:ser>
        <c:ser>
          <c:idx val="24"/>
          <c:order val="24"/>
          <c:tx>
            <c:strRef>
              <c:f>ΕΡΩΤΗΜΑΤΟΛΟΓΙΟ!$A$32</c:f>
              <c:strCache>
                <c:ptCount val="1"/>
                <c:pt idx="0">
                  <c:v>Ναι</c:v>
                </c:pt>
              </c:strCache>
            </c:strRef>
          </c:tx>
          <c:dLbls>
            <c:txPr>
              <a:bodyPr/>
              <a:lstStyle/>
              <a:p>
                <a:pPr>
                  <a:defRPr sz="900"/>
                </a:pPr>
                <a:endParaRPr lang="el-GR"/>
              </a:p>
            </c:txPr>
            <c:showVal val="1"/>
            <c:showSerName val="1"/>
            <c:separator> </c:separator>
          </c:dLbls>
          <c:val>
            <c:numRef>
              <c:f>ΕΡΩΤΗΜΑΤΟΛΟΓΙΟ!$E$32</c:f>
              <c:numCache>
                <c:formatCode>0.0%</c:formatCode>
                <c:ptCount val="1"/>
                <c:pt idx="0">
                  <c:v>0.85365853658536728</c:v>
                </c:pt>
              </c:numCache>
            </c:numRef>
          </c:val>
        </c:ser>
        <c:ser>
          <c:idx val="25"/>
          <c:order val="25"/>
          <c:tx>
            <c:strRef>
              <c:f>ΕΡΩΤΗΜΑΤΟΛΟΓΙΟ!$A$33</c:f>
              <c:strCache>
                <c:ptCount val="1"/>
                <c:pt idx="0">
                  <c:v>Όχι</c:v>
                </c:pt>
              </c:strCache>
            </c:strRef>
          </c:tx>
          <c:dLbls>
            <c:txPr>
              <a:bodyPr/>
              <a:lstStyle/>
              <a:p>
                <a:pPr>
                  <a:defRPr sz="900"/>
                </a:pPr>
                <a:endParaRPr lang="el-GR"/>
              </a:p>
            </c:txPr>
            <c:showVal val="1"/>
            <c:showSerName val="1"/>
            <c:separator> </c:separator>
          </c:dLbls>
          <c:val>
            <c:numRef>
              <c:f>ΕΡΩΤΗΜΑΤΟΛΟΓΙΟ!$E$33</c:f>
              <c:numCache>
                <c:formatCode>0.0%</c:formatCode>
                <c:ptCount val="1"/>
                <c:pt idx="0">
                  <c:v>0.14634146341463442</c:v>
                </c:pt>
              </c:numCache>
            </c:numRef>
          </c:val>
        </c:ser>
        <c:ser>
          <c:idx val="26"/>
          <c:order val="26"/>
          <c:val>
            <c:numRef>
              <c:f>ΕΡΩΤΗΜΑΤΟΛΟΓΙΟ!$E$34</c:f>
              <c:numCache>
                <c:formatCode>General</c:formatCode>
                <c:ptCount val="1"/>
              </c:numCache>
            </c:numRef>
          </c:val>
        </c:ser>
        <c:ser>
          <c:idx val="27"/>
          <c:order val="27"/>
          <c:val>
            <c:numRef>
              <c:f>ΕΡΩΤΗΜΑΤΟΛΟΓΙΟ!$E$35</c:f>
              <c:numCache>
                <c:formatCode>General</c:formatCode>
                <c:ptCount val="1"/>
              </c:numCache>
            </c:numRef>
          </c:val>
        </c:ser>
        <c:ser>
          <c:idx val="28"/>
          <c:order val="28"/>
          <c:tx>
            <c:strRef>
              <c:f>ΕΡΩΤΗΜΑΤΟΛΟΓΙΟ!$A$36</c:f>
              <c:strCache>
                <c:ptCount val="1"/>
                <c:pt idx="0">
                  <c:v>Αδιαφορησες</c:v>
                </c:pt>
              </c:strCache>
            </c:strRef>
          </c:tx>
          <c:dLbls>
            <c:txPr>
              <a:bodyPr/>
              <a:lstStyle/>
              <a:p>
                <a:pPr>
                  <a:defRPr sz="900"/>
                </a:pPr>
                <a:endParaRPr lang="el-GR"/>
              </a:p>
            </c:txPr>
            <c:showVal val="1"/>
            <c:showSerName val="1"/>
            <c:separator> </c:separator>
          </c:dLbls>
          <c:val>
            <c:numRef>
              <c:f>ΕΡΩΤΗΜΑΤΟΛΟΓΙΟ!$E$36</c:f>
              <c:numCache>
                <c:formatCode>0.0%</c:formatCode>
                <c:ptCount val="1"/>
                <c:pt idx="0">
                  <c:v>0.31428571428571478</c:v>
                </c:pt>
              </c:numCache>
            </c:numRef>
          </c:val>
        </c:ser>
        <c:ser>
          <c:idx val="29"/>
          <c:order val="29"/>
          <c:tx>
            <c:strRef>
              <c:f>ΕΡΩΤΗΜΑΤΟΛΟΓΙΟ!$A$37</c:f>
              <c:strCache>
                <c:ptCount val="1"/>
                <c:pt idx="0">
                  <c:v>Μιλησες σε καθηγητη</c:v>
                </c:pt>
              </c:strCache>
            </c:strRef>
          </c:tx>
          <c:dLbls>
            <c:txPr>
              <a:bodyPr/>
              <a:lstStyle/>
              <a:p>
                <a:pPr>
                  <a:defRPr sz="900"/>
                </a:pPr>
                <a:endParaRPr lang="el-GR"/>
              </a:p>
            </c:txPr>
            <c:showVal val="1"/>
            <c:showSerName val="1"/>
            <c:separator> </c:separator>
          </c:dLbls>
          <c:val>
            <c:numRef>
              <c:f>ΕΡΩΤΗΜΑΤΟΛΟΓΙΟ!$E$37</c:f>
              <c:numCache>
                <c:formatCode>0.0%</c:formatCode>
                <c:ptCount val="1"/>
                <c:pt idx="0">
                  <c:v>8.5714285714285715E-2</c:v>
                </c:pt>
              </c:numCache>
            </c:numRef>
          </c:val>
        </c:ser>
        <c:ser>
          <c:idx val="30"/>
          <c:order val="30"/>
          <c:tx>
            <c:strRef>
              <c:f>ΕΡΩΤΗΜΑΤΟΛΟΓΙΟ!$A$38</c:f>
              <c:strCache>
                <c:ptCount val="1"/>
                <c:pt idx="0">
                  <c:v>Πηρες το μερος του θυτη</c:v>
                </c:pt>
              </c:strCache>
            </c:strRef>
          </c:tx>
          <c:dLbls>
            <c:dLbl>
              <c:idx val="0"/>
              <c:layout>
                <c:manualLayout>
                  <c:x val="-4.4458452292755061E-3"/>
                  <c:y val="0"/>
                </c:manualLayout>
              </c:layout>
              <c:showVal val="1"/>
              <c:showSerName val="1"/>
              <c:separator> </c:separator>
            </c:dLbl>
            <c:txPr>
              <a:bodyPr/>
              <a:lstStyle/>
              <a:p>
                <a:pPr>
                  <a:defRPr sz="900"/>
                </a:pPr>
                <a:endParaRPr lang="el-GR"/>
              </a:p>
            </c:txPr>
            <c:showVal val="1"/>
            <c:showSerName val="1"/>
            <c:separator> </c:separator>
          </c:dLbls>
          <c:val>
            <c:numRef>
              <c:f>ΕΡΩΤΗΜΑΤΟΛΟΓΙΟ!$E$38</c:f>
              <c:numCache>
                <c:formatCode>0.0%</c:formatCode>
                <c:ptCount val="1"/>
                <c:pt idx="0">
                  <c:v>0.11428571428571448</c:v>
                </c:pt>
              </c:numCache>
            </c:numRef>
          </c:val>
        </c:ser>
        <c:ser>
          <c:idx val="31"/>
          <c:order val="31"/>
          <c:tx>
            <c:strRef>
              <c:f>ΕΡΩΤΗΜΑΤΟΛΟΓΙΟ!$A$39</c:f>
              <c:strCache>
                <c:ptCount val="1"/>
                <c:pt idx="0">
                  <c:v>Πηρες το μερος του θυματος</c:v>
                </c:pt>
              </c:strCache>
            </c:strRef>
          </c:tx>
          <c:dLbls>
            <c:dLbl>
              <c:idx val="0"/>
              <c:layout>
                <c:manualLayout>
                  <c:x val="0"/>
                  <c:y val="5.8173345943971101E-3"/>
                </c:manualLayout>
              </c:layout>
              <c:showVal val="1"/>
              <c:showSerName val="1"/>
              <c:separator> </c:separator>
            </c:dLbl>
            <c:txPr>
              <a:bodyPr/>
              <a:lstStyle/>
              <a:p>
                <a:pPr>
                  <a:defRPr sz="900"/>
                </a:pPr>
                <a:endParaRPr lang="el-GR"/>
              </a:p>
            </c:txPr>
            <c:showVal val="1"/>
            <c:showSerName val="1"/>
            <c:separator> </c:separator>
          </c:dLbls>
          <c:val>
            <c:numRef>
              <c:f>ΕΡΩΤΗΜΑΤΟΛΟΓΙΟ!$E$39</c:f>
              <c:numCache>
                <c:formatCode>0.0%</c:formatCode>
                <c:ptCount val="1"/>
                <c:pt idx="0">
                  <c:v>0.48571428571428654</c:v>
                </c:pt>
              </c:numCache>
            </c:numRef>
          </c:val>
        </c:ser>
        <c:ser>
          <c:idx val="32"/>
          <c:order val="32"/>
          <c:val>
            <c:numRef>
              <c:f>ΕΡΩΤΗΜΑΤΟΛΟΓΙΟ!$E$40</c:f>
              <c:numCache>
                <c:formatCode>General</c:formatCode>
                <c:ptCount val="1"/>
              </c:numCache>
            </c:numRef>
          </c:val>
        </c:ser>
        <c:ser>
          <c:idx val="33"/>
          <c:order val="33"/>
          <c:val>
            <c:numRef>
              <c:f>ΕΡΩΤΗΜΑΤΟΛΟΓΙΟ!$E$41</c:f>
              <c:numCache>
                <c:formatCode>General</c:formatCode>
                <c:ptCount val="1"/>
              </c:numCache>
            </c:numRef>
          </c:val>
        </c:ser>
        <c:ser>
          <c:idx val="34"/>
          <c:order val="34"/>
          <c:tx>
            <c:strRef>
              <c:f>ΕΡΩΤΗΜΑΤΟΛΟΓΙΟ!$A$42</c:f>
              <c:strCache>
                <c:ptCount val="1"/>
                <c:pt idx="0">
                  <c:v>Φοβηθηκα τις συνεπειες</c:v>
                </c:pt>
              </c:strCache>
            </c:strRef>
          </c:tx>
          <c:dLbls>
            <c:dLbl>
              <c:idx val="0"/>
              <c:layout>
                <c:manualLayout>
                  <c:x val="-1.1494239866723247E-2"/>
                  <c:y val="-3.5863938060374211E-4"/>
                </c:manualLayout>
              </c:layout>
              <c:showLegendKey val="1"/>
              <c:showVal val="1"/>
              <c:showSerName val="1"/>
              <c:separator> </c:separator>
            </c:dLbl>
            <c:txPr>
              <a:bodyPr/>
              <a:lstStyle/>
              <a:p>
                <a:pPr>
                  <a:defRPr sz="900"/>
                </a:pPr>
                <a:endParaRPr lang="el-GR"/>
              </a:p>
            </c:txPr>
            <c:showLegendKey val="1"/>
            <c:showVal val="1"/>
            <c:showSerName val="1"/>
            <c:separator> </c:separator>
          </c:dLbls>
          <c:val>
            <c:numRef>
              <c:f>ΕΡΩΤΗΜΑΤΟΛΟΓΙΟ!$E$42</c:f>
              <c:numCache>
                <c:formatCode>0.0%</c:formatCode>
                <c:ptCount val="1"/>
                <c:pt idx="0">
                  <c:v>0.36363636363636381</c:v>
                </c:pt>
              </c:numCache>
            </c:numRef>
          </c:val>
        </c:ser>
        <c:ser>
          <c:idx val="35"/>
          <c:order val="35"/>
          <c:tx>
            <c:strRef>
              <c:f>ΕΡΩΤΗΜΑΤΟΛΟΓΙΟ!$A$43</c:f>
              <c:strCache>
                <c:ptCount val="1"/>
                <c:pt idx="0">
                  <c:v>Δεν ηξερα πώς να βοηθησω</c:v>
                </c:pt>
              </c:strCache>
            </c:strRef>
          </c:tx>
          <c:dLbls>
            <c:dLbl>
              <c:idx val="0"/>
              <c:layout>
                <c:manualLayout>
                  <c:x val="-7.6652993226146411E-3"/>
                  <c:y val="-3.5863938060374211E-4"/>
                </c:manualLayout>
              </c:layout>
              <c:showVal val="1"/>
              <c:showSerName val="1"/>
              <c:separator> </c:separator>
            </c:dLbl>
            <c:txPr>
              <a:bodyPr/>
              <a:lstStyle/>
              <a:p>
                <a:pPr>
                  <a:defRPr sz="900"/>
                </a:pPr>
                <a:endParaRPr lang="el-GR"/>
              </a:p>
            </c:txPr>
            <c:showVal val="1"/>
            <c:showSerName val="1"/>
            <c:separator> </c:separator>
          </c:dLbls>
          <c:val>
            <c:numRef>
              <c:f>ΕΡΩΤΗΜΑΤΟΛΟΓΙΟ!$E$43</c:f>
              <c:numCache>
                <c:formatCode>0.0%</c:formatCode>
                <c:ptCount val="1"/>
                <c:pt idx="0">
                  <c:v>0.18181818181818224</c:v>
                </c:pt>
              </c:numCache>
            </c:numRef>
          </c:val>
        </c:ser>
        <c:ser>
          <c:idx val="36"/>
          <c:order val="36"/>
          <c:tx>
            <c:strRef>
              <c:f>ΕΡΩΤΗΜΑΤΟΛΟΓΙΟ!$A$44</c:f>
              <c:strCache>
                <c:ptCount val="1"/>
                <c:pt idx="0">
                  <c:v>Δεν ηταν δικη μου ευθυνη</c:v>
                </c:pt>
              </c:strCache>
            </c:strRef>
          </c:tx>
          <c:dLbls>
            <c:dLbl>
              <c:idx val="0"/>
              <c:layout>
                <c:manualLayout>
                  <c:x val="0.18495559672113768"/>
                  <c:y val="3.5186722172481952E-3"/>
                </c:manualLayout>
              </c:layout>
              <c:showVal val="1"/>
              <c:showSerName val="1"/>
              <c:separator> </c:separator>
            </c:dLbl>
            <c:txPr>
              <a:bodyPr/>
              <a:lstStyle/>
              <a:p>
                <a:pPr>
                  <a:defRPr sz="1000"/>
                </a:pPr>
                <a:endParaRPr lang="el-GR"/>
              </a:p>
            </c:txPr>
            <c:showLegendKey val="1"/>
            <c:showVal val="1"/>
            <c:showSerName val="1"/>
            <c:separator> </c:separator>
          </c:dLbls>
          <c:val>
            <c:numRef>
              <c:f>ΕΡΩΤΗΜΑΤΟΛΟΓΙΟ!$E$44</c:f>
              <c:numCache>
                <c:formatCode>0.0%</c:formatCode>
                <c:ptCount val="1"/>
                <c:pt idx="0">
                  <c:v>0.18181818181818224</c:v>
                </c:pt>
              </c:numCache>
            </c:numRef>
          </c:val>
        </c:ser>
        <c:ser>
          <c:idx val="37"/>
          <c:order val="37"/>
          <c:tx>
            <c:strRef>
              <c:f>ΕΡΩΤΗΜΑΤΟΛΟΓΙΟ!$A$45</c:f>
              <c:strCache>
                <c:ptCount val="1"/>
                <c:pt idx="0">
                  <c:v>Συμφωνουσα με τον θυτη</c:v>
                </c:pt>
              </c:strCache>
            </c:strRef>
          </c:tx>
          <c:dLbls>
            <c:dLbl>
              <c:idx val="0"/>
              <c:layout>
                <c:manualLayout>
                  <c:x val="1.4637222792454249E-17"/>
                  <c:y val="-2.5062656641604009E-3"/>
                </c:manualLayout>
              </c:layout>
              <c:showVal val="1"/>
              <c:showSerName val="1"/>
              <c:separator> </c:separator>
            </c:dLbl>
            <c:txPr>
              <a:bodyPr/>
              <a:lstStyle/>
              <a:p>
                <a:pPr>
                  <a:defRPr sz="900"/>
                </a:pPr>
                <a:endParaRPr lang="el-GR"/>
              </a:p>
            </c:txPr>
            <c:showVal val="1"/>
            <c:showSerName val="1"/>
            <c:separator> </c:separator>
          </c:dLbls>
          <c:val>
            <c:numRef>
              <c:f>ΕΡΩΤΗΜΑΤΟΛΟΓΙΟ!$E$45</c:f>
              <c:numCache>
                <c:formatCode>0.0%</c:formatCode>
                <c:ptCount val="1"/>
                <c:pt idx="0">
                  <c:v>9.0909090909091064E-2</c:v>
                </c:pt>
              </c:numCache>
            </c:numRef>
          </c:val>
        </c:ser>
        <c:ser>
          <c:idx val="38"/>
          <c:order val="38"/>
          <c:tx>
            <c:strRef>
              <c:f>ΕΡΩΤΗΜΑΤΟΛΟΓΙΟ!$A$46</c:f>
              <c:strCache>
                <c:ptCount val="1"/>
                <c:pt idx="0">
                  <c:v>Δεν θελω να με λενε καρφι</c:v>
                </c:pt>
              </c:strCache>
            </c:strRef>
          </c:tx>
          <c:dLbls>
            <c:dLbl>
              <c:idx val="0"/>
              <c:layout>
                <c:manualLayout>
                  <c:x val="-0.17111326952394426"/>
                  <c:y val="-1.9870805622981404E-2"/>
                </c:manualLayout>
              </c:layout>
              <c:showVal val="1"/>
              <c:showSerName val="1"/>
              <c:separator> </c:separator>
            </c:dLbl>
            <c:txPr>
              <a:bodyPr/>
              <a:lstStyle/>
              <a:p>
                <a:pPr>
                  <a:defRPr sz="900"/>
                </a:pPr>
                <a:endParaRPr lang="el-GR"/>
              </a:p>
            </c:txPr>
            <c:showVal val="1"/>
            <c:showSerName val="1"/>
            <c:separator> </c:separator>
          </c:dLbls>
          <c:val>
            <c:numRef>
              <c:f>ΕΡΩΤΗΜΑΤΟΛΟΓΙΟ!$E$46</c:f>
              <c:numCache>
                <c:formatCode>0.0%</c:formatCode>
                <c:ptCount val="1"/>
                <c:pt idx="0">
                  <c:v>0.18181818181818224</c:v>
                </c:pt>
              </c:numCache>
            </c:numRef>
          </c:val>
        </c:ser>
        <c:ser>
          <c:idx val="39"/>
          <c:order val="39"/>
          <c:val>
            <c:numRef>
              <c:f>ΕΡΩΤΗΜΑΤΟΛΟΓΙΟ!$E$47</c:f>
              <c:numCache>
                <c:formatCode>General</c:formatCode>
                <c:ptCount val="1"/>
              </c:numCache>
            </c:numRef>
          </c:val>
        </c:ser>
        <c:ser>
          <c:idx val="40"/>
          <c:order val="40"/>
          <c:val>
            <c:numRef>
              <c:f>ΕΡΩΤΗΜΑΤΟΛΟΓΙΟ!$E$48</c:f>
              <c:numCache>
                <c:formatCode>General</c:formatCode>
                <c:ptCount val="1"/>
              </c:numCache>
            </c:numRef>
          </c:val>
        </c:ser>
        <c:ser>
          <c:idx val="41"/>
          <c:order val="41"/>
          <c:val>
            <c:numRef>
              <c:f>ΕΡΩΤΗΜΑΤΟΛΟΓΙΟ!$E$49</c:f>
              <c:numCache>
                <c:formatCode>General</c:formatCode>
                <c:ptCount val="1"/>
              </c:numCache>
            </c:numRef>
          </c:val>
        </c:ser>
        <c:ser>
          <c:idx val="42"/>
          <c:order val="42"/>
          <c:tx>
            <c:strRef>
              <c:f>ΕΡΩΤΗΜΑΤΟΛΟΓΙΟ!$A$50</c:f>
              <c:strCache>
                <c:ptCount val="1"/>
                <c:pt idx="0">
                  <c:v>Σωματικη</c:v>
                </c:pt>
              </c:strCache>
            </c:strRef>
          </c:tx>
          <c:dLbls>
            <c:txPr>
              <a:bodyPr/>
              <a:lstStyle/>
              <a:p>
                <a:pPr>
                  <a:defRPr sz="900"/>
                </a:pPr>
                <a:endParaRPr lang="el-GR"/>
              </a:p>
            </c:txPr>
            <c:showVal val="1"/>
            <c:showSerName val="1"/>
            <c:separator> </c:separator>
          </c:dLbls>
          <c:val>
            <c:numRef>
              <c:f>ΕΡΩΤΗΜΑΤΟΛΟΓΙΟ!$E$50</c:f>
              <c:numCache>
                <c:formatCode>0.0%</c:formatCode>
                <c:ptCount val="1"/>
                <c:pt idx="0">
                  <c:v>0.21951219512195169</c:v>
                </c:pt>
              </c:numCache>
            </c:numRef>
          </c:val>
        </c:ser>
        <c:ser>
          <c:idx val="43"/>
          <c:order val="43"/>
          <c:tx>
            <c:strRef>
              <c:f>ΕΡΩΤΗΜΑΤΟΛΟΓΙΟ!$A$51</c:f>
              <c:strCache>
                <c:ptCount val="1"/>
                <c:pt idx="0">
                  <c:v>Ψυχολογικη</c:v>
                </c:pt>
              </c:strCache>
            </c:strRef>
          </c:tx>
          <c:dLbls>
            <c:txPr>
              <a:bodyPr/>
              <a:lstStyle/>
              <a:p>
                <a:pPr>
                  <a:defRPr sz="900"/>
                </a:pPr>
                <a:endParaRPr lang="el-GR"/>
              </a:p>
            </c:txPr>
            <c:showVal val="1"/>
            <c:showSerName val="1"/>
            <c:separator> </c:separator>
          </c:dLbls>
          <c:val>
            <c:numRef>
              <c:f>ΕΡΩΤΗΜΑΤΟΛΟΓΙΟ!$E$51</c:f>
              <c:numCache>
                <c:formatCode>0.0%</c:formatCode>
                <c:ptCount val="1"/>
                <c:pt idx="0">
                  <c:v>0.26829268292682928</c:v>
                </c:pt>
              </c:numCache>
            </c:numRef>
          </c:val>
        </c:ser>
        <c:ser>
          <c:idx val="44"/>
          <c:order val="44"/>
          <c:tx>
            <c:strRef>
              <c:f>ΕΡΩΤΗΜΑΤΟΛΟΓΙΟ!$A$52</c:f>
              <c:strCache>
                <c:ptCount val="1"/>
                <c:pt idx="0">
                  <c:v>Λεκτικη-Σεξουαλικη</c:v>
                </c:pt>
              </c:strCache>
            </c:strRef>
          </c:tx>
          <c:dLbls>
            <c:txPr>
              <a:bodyPr/>
              <a:lstStyle/>
              <a:p>
                <a:pPr>
                  <a:defRPr sz="900"/>
                </a:pPr>
                <a:endParaRPr lang="el-GR"/>
              </a:p>
            </c:txPr>
            <c:showVal val="1"/>
            <c:showSerName val="1"/>
            <c:separator> </c:separator>
          </c:dLbls>
          <c:val>
            <c:numRef>
              <c:f>ΕΡΩΤΗΜΑΤΟΛΟΓΙΟ!$E$52</c:f>
              <c:numCache>
                <c:formatCode>0.0%</c:formatCode>
                <c:ptCount val="1"/>
                <c:pt idx="0">
                  <c:v>0.12195121951219511</c:v>
                </c:pt>
              </c:numCache>
            </c:numRef>
          </c:val>
        </c:ser>
        <c:ser>
          <c:idx val="45"/>
          <c:order val="45"/>
          <c:tx>
            <c:strRef>
              <c:f>ΕΡΩΤΗΜΑΤΟΛΟΓΙΟ!$A$53</c:f>
              <c:strCache>
                <c:ptCount val="1"/>
                <c:pt idx="0">
                  <c:v>Κοινωνικη-Ρατσιστικη</c:v>
                </c:pt>
              </c:strCache>
            </c:strRef>
          </c:tx>
          <c:dLbls>
            <c:txPr>
              <a:bodyPr/>
              <a:lstStyle/>
              <a:p>
                <a:pPr>
                  <a:defRPr sz="900"/>
                </a:pPr>
                <a:endParaRPr lang="el-GR"/>
              </a:p>
            </c:txPr>
            <c:showVal val="1"/>
            <c:showSerName val="1"/>
            <c:separator> </c:separator>
          </c:dLbls>
          <c:val>
            <c:numRef>
              <c:f>ΕΡΩΤΗΜΑΤΟΛΟΓΙΟ!$E$53</c:f>
              <c:numCache>
                <c:formatCode>0.0%</c:formatCode>
                <c:ptCount val="1"/>
                <c:pt idx="0">
                  <c:v>0.14634146341463442</c:v>
                </c:pt>
              </c:numCache>
            </c:numRef>
          </c:val>
        </c:ser>
        <c:ser>
          <c:idx val="46"/>
          <c:order val="46"/>
          <c:tx>
            <c:strRef>
              <c:f>ΕΡΩΤΗΜΑΤΟΛΟΓΙΟ!$A$54</c:f>
              <c:strCache>
                <c:ptCount val="1"/>
                <c:pt idx="0">
                  <c:v>Διαδικτυακη</c:v>
                </c:pt>
              </c:strCache>
            </c:strRef>
          </c:tx>
          <c:dLbls>
            <c:txPr>
              <a:bodyPr/>
              <a:lstStyle/>
              <a:p>
                <a:pPr>
                  <a:defRPr sz="900"/>
                </a:pPr>
                <a:endParaRPr lang="el-GR"/>
              </a:p>
            </c:txPr>
            <c:showVal val="1"/>
            <c:showSerName val="1"/>
            <c:separator> </c:separator>
          </c:dLbls>
          <c:val>
            <c:numRef>
              <c:f>ΕΡΩΤΗΜΑΤΟΛΟΓΙΟ!$E$54</c:f>
              <c:numCache>
                <c:formatCode>0.0%</c:formatCode>
                <c:ptCount val="1"/>
                <c:pt idx="0">
                  <c:v>0.24390243902439085</c:v>
                </c:pt>
              </c:numCache>
            </c:numRef>
          </c:val>
        </c:ser>
        <c:ser>
          <c:idx val="47"/>
          <c:order val="47"/>
          <c:val>
            <c:numRef>
              <c:f>ΕΡΩΤΗΜΑΤΟΛΟΓΙΟ!$E$55</c:f>
              <c:numCache>
                <c:formatCode>General</c:formatCode>
                <c:ptCount val="1"/>
              </c:numCache>
            </c:numRef>
          </c:val>
        </c:ser>
        <c:ser>
          <c:idx val="48"/>
          <c:order val="48"/>
          <c:val>
            <c:numRef>
              <c:f>ΕΡΩΤΗΜΑΤΟΛΟΓΙΟ!$E$56</c:f>
              <c:numCache>
                <c:formatCode>General</c:formatCode>
                <c:ptCount val="1"/>
              </c:numCache>
            </c:numRef>
          </c:val>
        </c:ser>
        <c:ser>
          <c:idx val="49"/>
          <c:order val="49"/>
          <c:tx>
            <c:strRef>
              <c:f>ΕΡΩΤΗΜΑΤΟΛΟΓΙΟ!$A$57</c:f>
              <c:strCache>
                <c:ptCount val="1"/>
                <c:pt idx="0">
                  <c:v>Καθολου</c:v>
                </c:pt>
              </c:strCache>
            </c:strRef>
          </c:tx>
          <c:dLbls>
            <c:txPr>
              <a:bodyPr/>
              <a:lstStyle/>
              <a:p>
                <a:pPr>
                  <a:defRPr sz="900"/>
                </a:pPr>
                <a:endParaRPr lang="el-GR"/>
              </a:p>
            </c:txPr>
            <c:showVal val="1"/>
            <c:showSerName val="1"/>
            <c:separator> </c:separator>
          </c:dLbls>
          <c:val>
            <c:numRef>
              <c:f>ΕΡΩΤΗΜΑΤΟΛΟΓΙΟ!$E$57</c:f>
              <c:numCache>
                <c:formatCode>0.0%</c:formatCode>
                <c:ptCount val="1"/>
                <c:pt idx="0">
                  <c:v>7.3170731707317069E-2</c:v>
                </c:pt>
              </c:numCache>
            </c:numRef>
          </c:val>
        </c:ser>
        <c:ser>
          <c:idx val="50"/>
          <c:order val="50"/>
          <c:tx>
            <c:strRef>
              <c:f>ΕΡΩΤΗΜΑΤΟΛΟΓΙΟ!$A$58</c:f>
              <c:strCache>
                <c:ptCount val="1"/>
                <c:pt idx="0">
                  <c:v>Λιγο</c:v>
                </c:pt>
              </c:strCache>
            </c:strRef>
          </c:tx>
          <c:dLbls>
            <c:txPr>
              <a:bodyPr/>
              <a:lstStyle/>
              <a:p>
                <a:pPr>
                  <a:defRPr sz="900"/>
                </a:pPr>
                <a:endParaRPr lang="el-GR"/>
              </a:p>
            </c:txPr>
            <c:showVal val="1"/>
            <c:showSerName val="1"/>
            <c:separator> </c:separator>
          </c:dLbls>
          <c:val>
            <c:numRef>
              <c:f>ΕΡΩΤΗΜΑΤΟΛΟΓΙΟ!$E$58</c:f>
              <c:numCache>
                <c:formatCode>0.0%</c:formatCode>
                <c:ptCount val="1"/>
                <c:pt idx="0">
                  <c:v>0.17073170731707321</c:v>
                </c:pt>
              </c:numCache>
            </c:numRef>
          </c:val>
        </c:ser>
        <c:ser>
          <c:idx val="51"/>
          <c:order val="51"/>
          <c:tx>
            <c:strRef>
              <c:f>ΕΡΩΤΗΜΑΤΟΛΟΓΙΟ!$A$59</c:f>
              <c:strCache>
                <c:ptCount val="1"/>
                <c:pt idx="0">
                  <c:v>Πολύ</c:v>
                </c:pt>
              </c:strCache>
            </c:strRef>
          </c:tx>
          <c:dLbls>
            <c:txPr>
              <a:bodyPr/>
              <a:lstStyle/>
              <a:p>
                <a:pPr>
                  <a:defRPr sz="900"/>
                </a:pPr>
                <a:endParaRPr lang="el-GR"/>
              </a:p>
            </c:txPr>
            <c:showVal val="1"/>
            <c:showSerName val="1"/>
            <c:separator> </c:separator>
          </c:dLbls>
          <c:val>
            <c:numRef>
              <c:f>ΕΡΩΤΗΜΑΤΟΛΟΓΙΟ!$E$59</c:f>
              <c:numCache>
                <c:formatCode>0.0%</c:formatCode>
                <c:ptCount val="1"/>
                <c:pt idx="0">
                  <c:v>0.43902439024390338</c:v>
                </c:pt>
              </c:numCache>
            </c:numRef>
          </c:val>
        </c:ser>
        <c:ser>
          <c:idx val="52"/>
          <c:order val="52"/>
          <c:tx>
            <c:strRef>
              <c:f>ΕΡΩΤΗΜΑΤΟΛΟΓΙΟ!$A$60</c:f>
              <c:strCache>
                <c:ptCount val="1"/>
                <c:pt idx="0">
                  <c:v>Απολυτα</c:v>
                </c:pt>
              </c:strCache>
            </c:strRef>
          </c:tx>
          <c:dLbls>
            <c:txPr>
              <a:bodyPr/>
              <a:lstStyle/>
              <a:p>
                <a:pPr>
                  <a:defRPr sz="900"/>
                </a:pPr>
                <a:endParaRPr lang="el-GR"/>
              </a:p>
            </c:txPr>
            <c:showVal val="1"/>
            <c:showSerName val="1"/>
            <c:separator> </c:separator>
          </c:dLbls>
          <c:val>
            <c:numRef>
              <c:f>ΕΡΩΤΗΜΑΤΟΛΟΓΙΟ!$E$60</c:f>
              <c:numCache>
                <c:formatCode>0.0%</c:formatCode>
                <c:ptCount val="1"/>
                <c:pt idx="0">
                  <c:v>0.31707317073170732</c:v>
                </c:pt>
              </c:numCache>
            </c:numRef>
          </c:val>
        </c:ser>
        <c:ser>
          <c:idx val="53"/>
          <c:order val="53"/>
          <c:val>
            <c:numRef>
              <c:f>ΕΡΩΤΗΜΑΤΟΛΟΓΙΟ!$E$61</c:f>
              <c:numCache>
                <c:formatCode>General</c:formatCode>
                <c:ptCount val="1"/>
              </c:numCache>
            </c:numRef>
          </c:val>
        </c:ser>
        <c:ser>
          <c:idx val="54"/>
          <c:order val="54"/>
          <c:val>
            <c:numRef>
              <c:f>ΕΡΩΤΗΜΑΤΟΛΟΓΙΟ!$E$62</c:f>
              <c:numCache>
                <c:formatCode>General</c:formatCode>
                <c:ptCount val="1"/>
              </c:numCache>
            </c:numRef>
          </c:val>
        </c:ser>
        <c:ser>
          <c:idx val="55"/>
          <c:order val="55"/>
          <c:tx>
            <c:strRef>
              <c:f>ΕΡΩΤΗΜΑΤΟΛΟΓΙΟ!$A$63</c:f>
              <c:strCache>
                <c:ptCount val="1"/>
                <c:pt idx="0">
                  <c:v>Αδιαφορουν</c:v>
                </c:pt>
              </c:strCache>
            </c:strRef>
          </c:tx>
          <c:dLbls>
            <c:txPr>
              <a:bodyPr/>
              <a:lstStyle/>
              <a:p>
                <a:pPr>
                  <a:defRPr sz="900"/>
                </a:pPr>
                <a:endParaRPr lang="el-GR"/>
              </a:p>
            </c:txPr>
            <c:showVal val="1"/>
            <c:showSerName val="1"/>
            <c:separator> </c:separator>
          </c:dLbls>
          <c:val>
            <c:numRef>
              <c:f>ΕΡΩΤΗΜΑΤΟΛΟΓΙΟ!$E$63</c:f>
              <c:numCache>
                <c:formatCode>0.0%</c:formatCode>
                <c:ptCount val="1"/>
                <c:pt idx="0">
                  <c:v>0.21951219512195169</c:v>
                </c:pt>
              </c:numCache>
            </c:numRef>
          </c:val>
        </c:ser>
        <c:ser>
          <c:idx val="56"/>
          <c:order val="56"/>
          <c:tx>
            <c:strRef>
              <c:f>ΕΡΩΤΗΜΑΤΟΛΟΓΙΟ!$A$64</c:f>
              <c:strCache>
                <c:ptCount val="1"/>
                <c:pt idx="0">
                  <c:v>Παρεμβαινουν</c:v>
                </c:pt>
              </c:strCache>
            </c:strRef>
          </c:tx>
          <c:dLbls>
            <c:txPr>
              <a:bodyPr/>
              <a:lstStyle/>
              <a:p>
                <a:pPr>
                  <a:defRPr sz="900"/>
                </a:pPr>
                <a:endParaRPr lang="el-GR"/>
              </a:p>
            </c:txPr>
            <c:showVal val="1"/>
            <c:showSerName val="1"/>
            <c:separator> </c:separator>
          </c:dLbls>
          <c:val>
            <c:numRef>
              <c:f>ΕΡΩΤΗΜΑΤΟΛΟΓΙΟ!$E$64</c:f>
              <c:numCache>
                <c:formatCode>0.0%</c:formatCode>
                <c:ptCount val="1"/>
                <c:pt idx="0">
                  <c:v>0.31707317073170732</c:v>
                </c:pt>
              </c:numCache>
            </c:numRef>
          </c:val>
        </c:ser>
        <c:ser>
          <c:idx val="57"/>
          <c:order val="57"/>
          <c:tx>
            <c:strRef>
              <c:f>ΕΡΩΤΗΜΑΤΟΛΟΓΙΟ!$A$65</c:f>
              <c:strCache>
                <c:ptCount val="1"/>
                <c:pt idx="0">
                  <c:v>Ανεχονται</c:v>
                </c:pt>
              </c:strCache>
            </c:strRef>
          </c:tx>
          <c:dLbls>
            <c:txPr>
              <a:bodyPr/>
              <a:lstStyle/>
              <a:p>
                <a:pPr>
                  <a:defRPr sz="900"/>
                </a:pPr>
                <a:endParaRPr lang="el-GR"/>
              </a:p>
            </c:txPr>
            <c:showVal val="1"/>
            <c:showSerName val="1"/>
            <c:separator> </c:separator>
          </c:dLbls>
          <c:val>
            <c:numRef>
              <c:f>ΕΡΩΤΗΜΑΤΟΛΟΓΙΟ!$E$65</c:f>
              <c:numCache>
                <c:formatCode>0.0%</c:formatCode>
                <c:ptCount val="1"/>
                <c:pt idx="0">
                  <c:v>0.29268292682926927</c:v>
                </c:pt>
              </c:numCache>
            </c:numRef>
          </c:val>
        </c:ser>
        <c:ser>
          <c:idx val="58"/>
          <c:order val="58"/>
          <c:tx>
            <c:strRef>
              <c:f>ΕΡΩΤΗΜΑΤΟΛΟΓΙΟ!$A$66</c:f>
              <c:strCache>
                <c:ptCount val="1"/>
                <c:pt idx="0">
                  <c:v>Τιμωρουν</c:v>
                </c:pt>
              </c:strCache>
            </c:strRef>
          </c:tx>
          <c:dLbls>
            <c:txPr>
              <a:bodyPr/>
              <a:lstStyle/>
              <a:p>
                <a:pPr>
                  <a:defRPr sz="900"/>
                </a:pPr>
                <a:endParaRPr lang="el-GR"/>
              </a:p>
            </c:txPr>
            <c:showVal val="1"/>
            <c:showSerName val="1"/>
            <c:separator> </c:separator>
          </c:dLbls>
          <c:val>
            <c:numRef>
              <c:f>ΕΡΩΤΗΜΑΤΟΛΟΓΙΟ!$E$66</c:f>
              <c:numCache>
                <c:formatCode>0.0%</c:formatCode>
                <c:ptCount val="1"/>
                <c:pt idx="0">
                  <c:v>0.17073170731707321</c:v>
                </c:pt>
              </c:numCache>
            </c:numRef>
          </c:val>
        </c:ser>
        <c:dLbls>
          <c:showVal val="1"/>
        </c:dLbls>
        <c:axId val="66278528"/>
        <c:axId val="66280064"/>
      </c:barChart>
      <c:catAx>
        <c:axId val="66278528"/>
        <c:scaling>
          <c:orientation val="minMax"/>
        </c:scaling>
        <c:delete val="1"/>
        <c:axPos val="l"/>
        <c:majorTickMark val="none"/>
        <c:tickLblPos val="none"/>
        <c:crossAx val="66280064"/>
        <c:crosses val="autoZero"/>
        <c:auto val="1"/>
        <c:lblAlgn val="ctr"/>
        <c:lblOffset val="100"/>
      </c:catAx>
      <c:valAx>
        <c:axId val="66280064"/>
        <c:scaling>
          <c:orientation val="minMax"/>
        </c:scaling>
        <c:axPos val="b"/>
        <c:majorGridlines/>
        <c:title>
          <c:tx>
            <c:rich>
              <a:bodyPr/>
              <a:lstStyle/>
              <a:p>
                <a:pPr>
                  <a:defRPr/>
                </a:pPr>
                <a:r>
                  <a:rPr lang="el-GR"/>
                  <a:t>ΠΟΣΟΣΤΑ</a:t>
                </a:r>
              </a:p>
            </c:rich>
          </c:tx>
          <c:layout/>
        </c:title>
        <c:numFmt formatCode="0.0%" sourceLinked="1"/>
        <c:majorTickMark val="none"/>
        <c:tickLblPos val="nextTo"/>
        <c:crossAx val="66278528"/>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l-GR"/>
  <c:style val="42"/>
  <c:chart>
    <c:title>
      <c:tx>
        <c:rich>
          <a:bodyPr/>
          <a:lstStyle/>
          <a:p>
            <a:pPr>
              <a:defRPr/>
            </a:pPr>
            <a:r>
              <a:rPr lang="el-GR"/>
              <a:t>Β' ΤΑΞΗ ΚΟΡΙΤΣΙΑ</a:t>
            </a:r>
          </a:p>
        </c:rich>
      </c:tx>
      <c:layout>
        <c:manualLayout>
          <c:xMode val="edge"/>
          <c:yMode val="edge"/>
          <c:x val="0.39878659931230837"/>
          <c:y val="0"/>
        </c:manualLayout>
      </c:layout>
    </c:title>
    <c:plotArea>
      <c:layout>
        <c:manualLayout>
          <c:layoutTarget val="inner"/>
          <c:xMode val="edge"/>
          <c:yMode val="edge"/>
          <c:x val="2.5373253493014052E-2"/>
          <c:y val="1.8446509975726721E-2"/>
          <c:w val="0.94520565168875004"/>
          <c:h val="0.96119182470612263"/>
        </c:manualLayout>
      </c:layout>
      <c:barChart>
        <c:barDir val="bar"/>
        <c:grouping val="clustered"/>
        <c:ser>
          <c:idx val="0"/>
          <c:order val="0"/>
          <c:tx>
            <c:strRef>
              <c:f>ΕΡΩΤΗΜΑΤΟΛΟΓΙΟ!$A$8</c:f>
              <c:strCache>
                <c:ptCount val="1"/>
                <c:pt idx="0">
                  <c:v>Ναι</c:v>
                </c:pt>
              </c:strCache>
            </c:strRef>
          </c:tx>
          <c:dLbls>
            <c:txPr>
              <a:bodyPr/>
              <a:lstStyle/>
              <a:p>
                <a:pPr>
                  <a:defRPr sz="900"/>
                </a:pPr>
                <a:endParaRPr lang="el-GR"/>
              </a:p>
            </c:txPr>
            <c:showVal val="1"/>
            <c:showSerName val="1"/>
            <c:separator> </c:separator>
          </c:dLbls>
          <c:val>
            <c:numRef>
              <c:f>ΕΡΩΤΗΜΑΤΟΛΟΓΙΟ!$G$8</c:f>
              <c:numCache>
                <c:formatCode>0.0%</c:formatCode>
                <c:ptCount val="1"/>
                <c:pt idx="0">
                  <c:v>0.18518518518518548</c:v>
                </c:pt>
              </c:numCache>
            </c:numRef>
          </c:val>
        </c:ser>
        <c:ser>
          <c:idx val="1"/>
          <c:order val="1"/>
          <c:tx>
            <c:strRef>
              <c:f>ΕΡΩΤΗΜΑΤΟΛΟΓΙΟ!$A$9</c:f>
              <c:strCache>
                <c:ptCount val="1"/>
                <c:pt idx="0">
                  <c:v>Όχι</c:v>
                </c:pt>
              </c:strCache>
            </c:strRef>
          </c:tx>
          <c:dLbls>
            <c:dLbl>
              <c:idx val="0"/>
              <c:layout/>
              <c:showVal val="1"/>
              <c:showSerName val="1"/>
              <c:separator> </c:separator>
            </c:dLbl>
            <c:txPr>
              <a:bodyPr/>
              <a:lstStyle/>
              <a:p>
                <a:pPr>
                  <a:defRPr sz="900"/>
                </a:pPr>
                <a:endParaRPr lang="el-GR"/>
              </a:p>
            </c:txPr>
            <c:showVal val="1"/>
          </c:dLbls>
          <c:trendline>
            <c:trendlineType val="linear"/>
          </c:trendline>
          <c:val>
            <c:numRef>
              <c:f>ΕΡΩΤΗΜΑΤΟΛΟΓΙΟ!$G$9</c:f>
              <c:numCache>
                <c:formatCode>0.0%</c:formatCode>
                <c:ptCount val="1"/>
                <c:pt idx="0">
                  <c:v>0.81481481481481577</c:v>
                </c:pt>
              </c:numCache>
            </c:numRef>
          </c:val>
        </c:ser>
        <c:ser>
          <c:idx val="2"/>
          <c:order val="2"/>
          <c:val>
            <c:numRef>
              <c:f>ΕΡΩΤΗΜΑΤΟΛΟΓΙΟ!$G$10</c:f>
              <c:numCache>
                <c:formatCode>General</c:formatCode>
                <c:ptCount val="1"/>
              </c:numCache>
            </c:numRef>
          </c:val>
        </c:ser>
        <c:ser>
          <c:idx val="3"/>
          <c:order val="3"/>
          <c:val>
            <c:numRef>
              <c:f>ΕΡΩΤΗΜΑΤΟΛΟΓΙΟ!$G$11</c:f>
              <c:numCache>
                <c:formatCode>General</c:formatCode>
                <c:ptCount val="1"/>
              </c:numCache>
            </c:numRef>
          </c:val>
        </c:ser>
        <c:ser>
          <c:idx val="4"/>
          <c:order val="4"/>
          <c:tx>
            <c:strRef>
              <c:f>ΕΡΩΤΗΜΑΤΟΛΟΓΙΟ!$A$12</c:f>
              <c:strCache>
                <c:ptCount val="1"/>
                <c:pt idx="0">
                  <c:v>ΔΗΜΟΤΙΚΟ</c:v>
                </c:pt>
              </c:strCache>
            </c:strRef>
          </c:tx>
          <c:dLbls>
            <c:txPr>
              <a:bodyPr/>
              <a:lstStyle/>
              <a:p>
                <a:pPr>
                  <a:defRPr sz="900"/>
                </a:pPr>
                <a:endParaRPr lang="el-GR"/>
              </a:p>
            </c:txPr>
            <c:showVal val="1"/>
            <c:showSerName val="1"/>
            <c:separator> </c:separator>
          </c:dLbls>
          <c:val>
            <c:numRef>
              <c:f>ΕΡΩΤΗΜΑΤΟΛΟΓΙΟ!$G$12</c:f>
              <c:numCache>
                <c:formatCode>0.0%</c:formatCode>
                <c:ptCount val="1"/>
                <c:pt idx="0">
                  <c:v>0.5</c:v>
                </c:pt>
              </c:numCache>
            </c:numRef>
          </c:val>
        </c:ser>
        <c:ser>
          <c:idx val="5"/>
          <c:order val="5"/>
          <c:tx>
            <c:strRef>
              <c:f>ΕΡΩΤΗΜΑΤΟΛΟΓΙΟ!$A$13</c:f>
              <c:strCache>
                <c:ptCount val="1"/>
                <c:pt idx="0">
                  <c:v>ΓΥΜΝΑΣΙΟ</c:v>
                </c:pt>
              </c:strCache>
            </c:strRef>
          </c:tx>
          <c:dLbls>
            <c:txPr>
              <a:bodyPr/>
              <a:lstStyle/>
              <a:p>
                <a:pPr>
                  <a:defRPr sz="900"/>
                </a:pPr>
                <a:endParaRPr lang="el-GR"/>
              </a:p>
            </c:txPr>
            <c:showVal val="1"/>
            <c:showSerName val="1"/>
            <c:separator> </c:separator>
          </c:dLbls>
          <c:val>
            <c:numRef>
              <c:f>ΕΡΩΤΗΜΑΤΟΛΟΓΙΟ!$G$13</c:f>
              <c:numCache>
                <c:formatCode>0.0%</c:formatCode>
                <c:ptCount val="1"/>
                <c:pt idx="0">
                  <c:v>0.4</c:v>
                </c:pt>
              </c:numCache>
            </c:numRef>
          </c:val>
        </c:ser>
        <c:ser>
          <c:idx val="6"/>
          <c:order val="6"/>
          <c:tx>
            <c:strRef>
              <c:f>ΕΡΩΤΗΜΑΤΟΛΟΓΙΟ!$A$14</c:f>
              <c:strCache>
                <c:ptCount val="1"/>
                <c:pt idx="0">
                  <c:v>ΛΥΚΕΙΟ</c:v>
                </c:pt>
              </c:strCache>
            </c:strRef>
          </c:tx>
          <c:dLbls>
            <c:txPr>
              <a:bodyPr/>
              <a:lstStyle/>
              <a:p>
                <a:pPr>
                  <a:defRPr sz="900"/>
                </a:pPr>
                <a:endParaRPr lang="el-GR"/>
              </a:p>
            </c:txPr>
            <c:showVal val="1"/>
            <c:showSerName val="1"/>
            <c:separator> </c:separator>
          </c:dLbls>
          <c:val>
            <c:numRef>
              <c:f>ΕΡΩΤΗΜΑΤΟΛΟΓΙΟ!$G$14</c:f>
              <c:numCache>
                <c:formatCode>0.0%</c:formatCode>
                <c:ptCount val="1"/>
                <c:pt idx="0">
                  <c:v>0.1</c:v>
                </c:pt>
              </c:numCache>
            </c:numRef>
          </c:val>
        </c:ser>
        <c:ser>
          <c:idx val="7"/>
          <c:order val="7"/>
          <c:val>
            <c:numRef>
              <c:f>ΕΡΩΤΗΜΑΤΟΛΟΓΙΟ!$G$15</c:f>
              <c:numCache>
                <c:formatCode>General</c:formatCode>
                <c:ptCount val="1"/>
              </c:numCache>
            </c:numRef>
          </c:val>
        </c:ser>
        <c:ser>
          <c:idx val="8"/>
          <c:order val="8"/>
          <c:val>
            <c:numRef>
              <c:f>ΕΡΩΤΗΜΑΤΟΛΟΓΙΟ!$G$16</c:f>
              <c:numCache>
                <c:formatCode>General</c:formatCode>
                <c:ptCount val="1"/>
              </c:numCache>
            </c:numRef>
          </c:val>
        </c:ser>
        <c:ser>
          <c:idx val="9"/>
          <c:order val="9"/>
          <c:tx>
            <c:strRef>
              <c:f>ΕΡΩΤΗΜΑΤΟΛΟΓΙΟ!$A$17</c:f>
              <c:strCache>
                <c:ptCount val="1"/>
                <c:pt idx="0">
                  <c:v>Ναι </c:v>
                </c:pt>
              </c:strCache>
            </c:strRef>
          </c:tx>
          <c:dLbls>
            <c:txPr>
              <a:bodyPr/>
              <a:lstStyle/>
              <a:p>
                <a:pPr>
                  <a:defRPr sz="900"/>
                </a:pPr>
                <a:endParaRPr lang="el-GR"/>
              </a:p>
            </c:txPr>
            <c:showVal val="1"/>
            <c:showSerName val="1"/>
            <c:separator> </c:separator>
          </c:dLbls>
          <c:val>
            <c:numRef>
              <c:f>ΕΡΩΤΗΜΑΤΟΛΟΓΙΟ!$G$17</c:f>
              <c:numCache>
                <c:formatCode>0.0%</c:formatCode>
                <c:ptCount val="1"/>
                <c:pt idx="0">
                  <c:v>0.37037037037037146</c:v>
                </c:pt>
              </c:numCache>
            </c:numRef>
          </c:val>
        </c:ser>
        <c:ser>
          <c:idx val="10"/>
          <c:order val="10"/>
          <c:tx>
            <c:strRef>
              <c:f>ΕΡΩΤΗΜΑΤΟΛΟΓΙΟ!$A$18</c:f>
              <c:strCache>
                <c:ptCount val="1"/>
                <c:pt idx="0">
                  <c:v>Όχι</c:v>
                </c:pt>
              </c:strCache>
            </c:strRef>
          </c:tx>
          <c:dLbls>
            <c:txPr>
              <a:bodyPr/>
              <a:lstStyle/>
              <a:p>
                <a:pPr>
                  <a:defRPr sz="900"/>
                </a:pPr>
                <a:endParaRPr lang="el-GR"/>
              </a:p>
            </c:txPr>
            <c:showVal val="1"/>
            <c:showSerName val="1"/>
            <c:separator> </c:separator>
          </c:dLbls>
          <c:val>
            <c:numRef>
              <c:f>ΕΡΩΤΗΜΑΤΟΛΟΓΙΟ!$G$18</c:f>
              <c:numCache>
                <c:formatCode>0.0%</c:formatCode>
                <c:ptCount val="1"/>
                <c:pt idx="0">
                  <c:v>0.62962962962963143</c:v>
                </c:pt>
              </c:numCache>
            </c:numRef>
          </c:val>
        </c:ser>
        <c:ser>
          <c:idx val="11"/>
          <c:order val="11"/>
          <c:val>
            <c:numRef>
              <c:f>ΕΡΩΤΗΜΑΤΟΛΟΓΙΟ!$G$19</c:f>
              <c:numCache>
                <c:formatCode>General</c:formatCode>
                <c:ptCount val="1"/>
              </c:numCache>
            </c:numRef>
          </c:val>
        </c:ser>
        <c:ser>
          <c:idx val="12"/>
          <c:order val="12"/>
          <c:val>
            <c:numRef>
              <c:f>ΕΡΩΤΗΜΑΤΟΛΟΓΙΟ!$G$20</c:f>
              <c:numCache>
                <c:formatCode>General</c:formatCode>
                <c:ptCount val="1"/>
              </c:numCache>
            </c:numRef>
          </c:val>
        </c:ser>
        <c:ser>
          <c:idx val="13"/>
          <c:order val="13"/>
          <c:tx>
            <c:strRef>
              <c:f>ΕΡΩΤΗΜΑΤΟΛΟΓΙΟ!$A$21</c:f>
              <c:strCache>
                <c:ptCount val="1"/>
                <c:pt idx="0">
                  <c:v>ΔΗΜΟΤΙΚΟ</c:v>
                </c:pt>
              </c:strCache>
            </c:strRef>
          </c:tx>
          <c:dLbls>
            <c:txPr>
              <a:bodyPr/>
              <a:lstStyle/>
              <a:p>
                <a:pPr>
                  <a:defRPr sz="900"/>
                </a:pPr>
                <a:endParaRPr lang="el-GR"/>
              </a:p>
            </c:txPr>
            <c:showVal val="1"/>
            <c:showSerName val="1"/>
            <c:separator> </c:separator>
          </c:dLbls>
          <c:val>
            <c:numRef>
              <c:f>ΕΡΩΤΗΜΑΤΟΛΟΓΙΟ!$G$21</c:f>
              <c:numCache>
                <c:formatCode>0.0%</c:formatCode>
                <c:ptCount val="1"/>
                <c:pt idx="0">
                  <c:v>0.5</c:v>
                </c:pt>
              </c:numCache>
            </c:numRef>
          </c:val>
        </c:ser>
        <c:ser>
          <c:idx val="14"/>
          <c:order val="14"/>
          <c:tx>
            <c:strRef>
              <c:f>ΕΡΩΤΗΜΑΤΟΛΟΓΙΟ!$A$22</c:f>
              <c:strCache>
                <c:ptCount val="1"/>
                <c:pt idx="0">
                  <c:v>ΓΥΜΝΑΣΙΟ</c:v>
                </c:pt>
              </c:strCache>
            </c:strRef>
          </c:tx>
          <c:dLbls>
            <c:txPr>
              <a:bodyPr/>
              <a:lstStyle/>
              <a:p>
                <a:pPr>
                  <a:defRPr sz="900"/>
                </a:pPr>
                <a:endParaRPr lang="el-GR"/>
              </a:p>
            </c:txPr>
            <c:showVal val="1"/>
            <c:showSerName val="1"/>
            <c:separator> </c:separator>
          </c:dLbls>
          <c:val>
            <c:numRef>
              <c:f>ΕΡΩΤΗΜΑΤΟΛΟΓΙΟ!$G$22</c:f>
              <c:numCache>
                <c:formatCode>0.0%</c:formatCode>
                <c:ptCount val="1"/>
                <c:pt idx="0">
                  <c:v>0.4</c:v>
                </c:pt>
              </c:numCache>
            </c:numRef>
          </c:val>
        </c:ser>
        <c:ser>
          <c:idx val="15"/>
          <c:order val="15"/>
          <c:tx>
            <c:strRef>
              <c:f>ΕΡΩΤΗΜΑΤΟΛΟΓΙΟ!$A$23</c:f>
              <c:strCache>
                <c:ptCount val="1"/>
                <c:pt idx="0">
                  <c:v>ΛΥΚΕΙΟ</c:v>
                </c:pt>
              </c:strCache>
            </c:strRef>
          </c:tx>
          <c:dLbls>
            <c:txPr>
              <a:bodyPr/>
              <a:lstStyle/>
              <a:p>
                <a:pPr>
                  <a:defRPr sz="900"/>
                </a:pPr>
                <a:endParaRPr lang="el-GR"/>
              </a:p>
            </c:txPr>
            <c:showVal val="1"/>
            <c:showSerName val="1"/>
            <c:separator> </c:separator>
          </c:dLbls>
          <c:val>
            <c:numRef>
              <c:f>ΕΡΩΤΗΜΑΤΟΛΟΓΙΟ!$G$23</c:f>
              <c:numCache>
                <c:formatCode>0.0%</c:formatCode>
                <c:ptCount val="1"/>
                <c:pt idx="0">
                  <c:v>0.1</c:v>
                </c:pt>
              </c:numCache>
            </c:numRef>
          </c:val>
        </c:ser>
        <c:ser>
          <c:idx val="16"/>
          <c:order val="16"/>
          <c:val>
            <c:numRef>
              <c:f>ΕΡΩΤΗΜΑΤΟΛΟΓΙΟ!$G$24</c:f>
              <c:numCache>
                <c:formatCode>General</c:formatCode>
                <c:ptCount val="1"/>
              </c:numCache>
            </c:numRef>
          </c:val>
        </c:ser>
        <c:ser>
          <c:idx val="17"/>
          <c:order val="17"/>
          <c:val>
            <c:numRef>
              <c:f>ΕΡΩΤΗΜΑΤΟΛΟΓΙΟ!$G$25</c:f>
              <c:numCache>
                <c:formatCode>General</c:formatCode>
                <c:ptCount val="1"/>
              </c:numCache>
            </c:numRef>
          </c:val>
        </c:ser>
        <c:ser>
          <c:idx val="18"/>
          <c:order val="18"/>
          <c:tx>
            <c:strRef>
              <c:f>ΕΡΩΤΗΜΑΤΟΛΟΓΙΟ!$A$26</c:f>
              <c:strCache>
                <c:ptCount val="1"/>
                <c:pt idx="0">
                  <c:v>Το ειπα σε φιλο</c:v>
                </c:pt>
              </c:strCache>
            </c:strRef>
          </c:tx>
          <c:dLbls>
            <c:txPr>
              <a:bodyPr/>
              <a:lstStyle/>
              <a:p>
                <a:pPr>
                  <a:defRPr sz="900"/>
                </a:pPr>
                <a:endParaRPr lang="el-GR"/>
              </a:p>
            </c:txPr>
            <c:showVal val="1"/>
            <c:showSerName val="1"/>
            <c:separator> </c:separator>
          </c:dLbls>
          <c:val>
            <c:numRef>
              <c:f>ΕΡΩΤΗΜΑΤΟΛΟΓΙΟ!$G$26</c:f>
              <c:numCache>
                <c:formatCode>0.0%</c:formatCode>
                <c:ptCount val="1"/>
                <c:pt idx="0">
                  <c:v>0.2</c:v>
                </c:pt>
              </c:numCache>
            </c:numRef>
          </c:val>
        </c:ser>
        <c:ser>
          <c:idx val="19"/>
          <c:order val="19"/>
          <c:tx>
            <c:strRef>
              <c:f>ΕΡΩΤΗΜΑΤΟΛΟΓΙΟ!$A$27</c:f>
              <c:strCache>
                <c:ptCount val="1"/>
                <c:pt idx="0">
                  <c:v>Το ειπα στους γονεις</c:v>
                </c:pt>
              </c:strCache>
            </c:strRef>
          </c:tx>
          <c:dLbls>
            <c:txPr>
              <a:bodyPr/>
              <a:lstStyle/>
              <a:p>
                <a:pPr>
                  <a:defRPr sz="900"/>
                </a:pPr>
                <a:endParaRPr lang="el-GR"/>
              </a:p>
            </c:txPr>
            <c:showVal val="1"/>
            <c:showSerName val="1"/>
            <c:separator> </c:separator>
          </c:dLbls>
          <c:val>
            <c:numRef>
              <c:f>ΕΡΩΤΗΜΑΤΟΛΟΓΙΟ!$G$27</c:f>
              <c:numCache>
                <c:formatCode>0.0%</c:formatCode>
                <c:ptCount val="1"/>
                <c:pt idx="0">
                  <c:v>0.25</c:v>
                </c:pt>
              </c:numCache>
            </c:numRef>
          </c:val>
        </c:ser>
        <c:ser>
          <c:idx val="20"/>
          <c:order val="20"/>
          <c:tx>
            <c:strRef>
              <c:f>ΕΡΩΤΗΜΑΤΟΛΟΓΙΟ!$A$28</c:f>
              <c:strCache>
                <c:ptCount val="1"/>
                <c:pt idx="0">
                  <c:v>Το ειπα σε καθηγητη</c:v>
                </c:pt>
              </c:strCache>
            </c:strRef>
          </c:tx>
          <c:dLbls>
            <c:txPr>
              <a:bodyPr/>
              <a:lstStyle/>
              <a:p>
                <a:pPr>
                  <a:defRPr sz="900"/>
                </a:pPr>
                <a:endParaRPr lang="el-GR"/>
              </a:p>
            </c:txPr>
            <c:showVal val="1"/>
            <c:showSerName val="1"/>
            <c:separator> </c:separator>
          </c:dLbls>
          <c:val>
            <c:numRef>
              <c:f>ΕΡΩΤΗΜΑΤΟΛΟΓΙΟ!$G$28</c:f>
              <c:numCache>
                <c:formatCode>0.0%</c:formatCode>
                <c:ptCount val="1"/>
                <c:pt idx="0">
                  <c:v>0.1</c:v>
                </c:pt>
              </c:numCache>
            </c:numRef>
          </c:val>
        </c:ser>
        <c:ser>
          <c:idx val="21"/>
          <c:order val="21"/>
          <c:tx>
            <c:strRef>
              <c:f>ΕΡΩΤΗΜΑΤΟΛΟΓΙΟ!$A$29</c:f>
              <c:strCache>
                <c:ptCount val="1"/>
                <c:pt idx="0">
                  <c:v>Δεν εκανα τιποτα</c:v>
                </c:pt>
              </c:strCache>
            </c:strRef>
          </c:tx>
          <c:dLbls>
            <c:txPr>
              <a:bodyPr/>
              <a:lstStyle/>
              <a:p>
                <a:pPr>
                  <a:defRPr sz="900"/>
                </a:pPr>
                <a:endParaRPr lang="el-GR"/>
              </a:p>
            </c:txPr>
            <c:showVal val="1"/>
            <c:showSerName val="1"/>
            <c:separator> </c:separator>
          </c:dLbls>
          <c:val>
            <c:numRef>
              <c:f>ΕΡΩΤΗΜΑΤΟΛΟΓΙΟ!$G$29</c:f>
              <c:numCache>
                <c:formatCode>0.0%</c:formatCode>
                <c:ptCount val="1"/>
                <c:pt idx="0">
                  <c:v>0.45</c:v>
                </c:pt>
              </c:numCache>
            </c:numRef>
          </c:val>
        </c:ser>
        <c:ser>
          <c:idx val="22"/>
          <c:order val="22"/>
          <c:val>
            <c:numRef>
              <c:f>ΕΡΩΤΗΜΑΤΟΛΟΓΙΟ!$G$30</c:f>
              <c:numCache>
                <c:formatCode>General</c:formatCode>
                <c:ptCount val="1"/>
              </c:numCache>
            </c:numRef>
          </c:val>
        </c:ser>
        <c:ser>
          <c:idx val="23"/>
          <c:order val="23"/>
          <c:val>
            <c:numRef>
              <c:f>ΕΡΩΤΗΜΑΤΟΛΟΓΙΟ!$G$31</c:f>
              <c:numCache>
                <c:formatCode>General</c:formatCode>
                <c:ptCount val="1"/>
              </c:numCache>
            </c:numRef>
          </c:val>
        </c:ser>
        <c:ser>
          <c:idx val="24"/>
          <c:order val="24"/>
          <c:tx>
            <c:strRef>
              <c:f>ΕΡΩΤΗΜΑΤΟΛΟΓΙΟ!$A$32</c:f>
              <c:strCache>
                <c:ptCount val="1"/>
                <c:pt idx="0">
                  <c:v>Ναι</c:v>
                </c:pt>
              </c:strCache>
            </c:strRef>
          </c:tx>
          <c:dLbls>
            <c:txPr>
              <a:bodyPr/>
              <a:lstStyle/>
              <a:p>
                <a:pPr>
                  <a:defRPr sz="900"/>
                </a:pPr>
                <a:endParaRPr lang="el-GR"/>
              </a:p>
            </c:txPr>
            <c:showVal val="1"/>
            <c:showSerName val="1"/>
            <c:separator> </c:separator>
          </c:dLbls>
          <c:val>
            <c:numRef>
              <c:f>ΕΡΩΤΗΜΑΤΟΛΟΓΙΟ!$G$32</c:f>
              <c:numCache>
                <c:formatCode>0.0%</c:formatCode>
                <c:ptCount val="1"/>
                <c:pt idx="0">
                  <c:v>0.7777777777777789</c:v>
                </c:pt>
              </c:numCache>
            </c:numRef>
          </c:val>
        </c:ser>
        <c:ser>
          <c:idx val="25"/>
          <c:order val="25"/>
          <c:tx>
            <c:strRef>
              <c:f>ΕΡΩΤΗΜΑΤΟΛΟΓΙΟ!$A$33</c:f>
              <c:strCache>
                <c:ptCount val="1"/>
                <c:pt idx="0">
                  <c:v>Όχι</c:v>
                </c:pt>
              </c:strCache>
            </c:strRef>
          </c:tx>
          <c:dLbls>
            <c:txPr>
              <a:bodyPr/>
              <a:lstStyle/>
              <a:p>
                <a:pPr>
                  <a:defRPr sz="900"/>
                </a:pPr>
                <a:endParaRPr lang="el-GR"/>
              </a:p>
            </c:txPr>
            <c:showVal val="1"/>
            <c:showSerName val="1"/>
            <c:separator> </c:separator>
          </c:dLbls>
          <c:val>
            <c:numRef>
              <c:f>ΕΡΩΤΗΜΑΤΟΛΟΓΙΟ!$G$33</c:f>
              <c:numCache>
                <c:formatCode>0.0%</c:formatCode>
                <c:ptCount val="1"/>
                <c:pt idx="0">
                  <c:v>0.22222222222222221</c:v>
                </c:pt>
              </c:numCache>
            </c:numRef>
          </c:val>
        </c:ser>
        <c:ser>
          <c:idx val="26"/>
          <c:order val="26"/>
          <c:val>
            <c:numRef>
              <c:f>ΕΡΩΤΗΜΑΤΟΛΟΓΙΟ!$G$34</c:f>
              <c:numCache>
                <c:formatCode>General</c:formatCode>
                <c:ptCount val="1"/>
              </c:numCache>
            </c:numRef>
          </c:val>
        </c:ser>
        <c:ser>
          <c:idx val="27"/>
          <c:order val="27"/>
          <c:val>
            <c:numRef>
              <c:f>ΕΡΩΤΗΜΑΤΟΛΟΓΙΟ!$G$35</c:f>
              <c:numCache>
                <c:formatCode>General</c:formatCode>
                <c:ptCount val="1"/>
              </c:numCache>
            </c:numRef>
          </c:val>
        </c:ser>
        <c:ser>
          <c:idx val="28"/>
          <c:order val="28"/>
          <c:tx>
            <c:strRef>
              <c:f>ΕΡΩΤΗΜΑΤΟΛΟΓΙΟ!$A$36</c:f>
              <c:strCache>
                <c:ptCount val="1"/>
                <c:pt idx="0">
                  <c:v>Αδιαφορησες</c:v>
                </c:pt>
              </c:strCache>
            </c:strRef>
          </c:tx>
          <c:dLbls>
            <c:txPr>
              <a:bodyPr/>
              <a:lstStyle/>
              <a:p>
                <a:pPr>
                  <a:defRPr sz="900"/>
                </a:pPr>
                <a:endParaRPr lang="el-GR"/>
              </a:p>
            </c:txPr>
            <c:showVal val="1"/>
            <c:showSerName val="1"/>
            <c:separator> </c:separator>
          </c:dLbls>
          <c:val>
            <c:numRef>
              <c:f>ΕΡΩΤΗΜΑΤΟΛΟΓΙΟ!$G$36</c:f>
              <c:numCache>
                <c:formatCode>0.0%</c:formatCode>
                <c:ptCount val="1"/>
                <c:pt idx="0">
                  <c:v>0.28571428571428642</c:v>
                </c:pt>
              </c:numCache>
            </c:numRef>
          </c:val>
        </c:ser>
        <c:ser>
          <c:idx val="29"/>
          <c:order val="29"/>
          <c:tx>
            <c:strRef>
              <c:f>ΕΡΩΤΗΜΑΤΟΛΟΓΙΟ!$A$37</c:f>
              <c:strCache>
                <c:ptCount val="1"/>
                <c:pt idx="0">
                  <c:v>Μιλησες σε καθηγητη</c:v>
                </c:pt>
              </c:strCache>
            </c:strRef>
          </c:tx>
          <c:dLbls>
            <c:txPr>
              <a:bodyPr/>
              <a:lstStyle/>
              <a:p>
                <a:pPr>
                  <a:defRPr sz="900"/>
                </a:pPr>
                <a:endParaRPr lang="el-GR"/>
              </a:p>
            </c:txPr>
            <c:showVal val="1"/>
            <c:showSerName val="1"/>
            <c:separator> </c:separator>
          </c:dLbls>
          <c:val>
            <c:numRef>
              <c:f>ΕΡΩΤΗΜΑΤΟΛΟΓΙΟ!$G$37</c:f>
              <c:numCache>
                <c:formatCode>0.0%</c:formatCode>
                <c:ptCount val="1"/>
                <c:pt idx="0">
                  <c:v>0.14285714285714324</c:v>
                </c:pt>
              </c:numCache>
            </c:numRef>
          </c:val>
        </c:ser>
        <c:ser>
          <c:idx val="30"/>
          <c:order val="30"/>
          <c:tx>
            <c:strRef>
              <c:f>ΕΡΩΤΗΜΑΤΟΛΟΓΙΟ!$A$38</c:f>
              <c:strCache>
                <c:ptCount val="1"/>
                <c:pt idx="0">
                  <c:v>Πηρες το μερος του θυτη</c:v>
                </c:pt>
              </c:strCache>
            </c:strRef>
          </c:tx>
          <c:dLbls>
            <c:dLbl>
              <c:idx val="0"/>
              <c:layout>
                <c:manualLayout>
                  <c:x val="-4.4458452292755061E-3"/>
                  <c:y val="0"/>
                </c:manualLayout>
              </c:layout>
              <c:showVal val="1"/>
              <c:showSerName val="1"/>
              <c:separator> </c:separator>
            </c:dLbl>
            <c:txPr>
              <a:bodyPr/>
              <a:lstStyle/>
              <a:p>
                <a:pPr>
                  <a:defRPr sz="900"/>
                </a:pPr>
                <a:endParaRPr lang="el-GR"/>
              </a:p>
            </c:txPr>
            <c:showVal val="1"/>
            <c:showSerName val="1"/>
            <c:separator> </c:separator>
          </c:dLbls>
          <c:val>
            <c:numRef>
              <c:f>ΕΡΩΤΗΜΑΤΟΛΟΓΙΟ!$G$38</c:f>
              <c:numCache>
                <c:formatCode>0.0%</c:formatCode>
                <c:ptCount val="1"/>
                <c:pt idx="0">
                  <c:v>0.11904761904761912</c:v>
                </c:pt>
              </c:numCache>
            </c:numRef>
          </c:val>
        </c:ser>
        <c:ser>
          <c:idx val="31"/>
          <c:order val="31"/>
          <c:tx>
            <c:strRef>
              <c:f>ΕΡΩΤΗΜΑΤΟΛΟΓΙΟ!$A$39</c:f>
              <c:strCache>
                <c:ptCount val="1"/>
                <c:pt idx="0">
                  <c:v>Πηρες το μερος του θυματος</c:v>
                </c:pt>
              </c:strCache>
            </c:strRef>
          </c:tx>
          <c:dLbls>
            <c:dLbl>
              <c:idx val="0"/>
              <c:layout>
                <c:manualLayout>
                  <c:x val="0"/>
                  <c:y val="5.8173345943971101E-3"/>
                </c:manualLayout>
              </c:layout>
              <c:showVal val="1"/>
              <c:showSerName val="1"/>
              <c:separator> </c:separator>
            </c:dLbl>
            <c:txPr>
              <a:bodyPr/>
              <a:lstStyle/>
              <a:p>
                <a:pPr>
                  <a:defRPr sz="900"/>
                </a:pPr>
                <a:endParaRPr lang="el-GR"/>
              </a:p>
            </c:txPr>
            <c:showVal val="1"/>
            <c:showSerName val="1"/>
            <c:separator> </c:separator>
          </c:dLbls>
          <c:val>
            <c:numRef>
              <c:f>ΕΡΩΤΗΜΑΤΟΛΟΓΙΟ!$G$39</c:f>
              <c:numCache>
                <c:formatCode>0.0%</c:formatCode>
                <c:ptCount val="1"/>
                <c:pt idx="0">
                  <c:v>0.45238095238095327</c:v>
                </c:pt>
              </c:numCache>
            </c:numRef>
          </c:val>
        </c:ser>
        <c:ser>
          <c:idx val="32"/>
          <c:order val="32"/>
          <c:val>
            <c:numRef>
              <c:f>ΕΡΩΤΗΜΑΤΟΛΟΓΙΟ!$G$40</c:f>
              <c:numCache>
                <c:formatCode>General</c:formatCode>
                <c:ptCount val="1"/>
              </c:numCache>
            </c:numRef>
          </c:val>
        </c:ser>
        <c:ser>
          <c:idx val="33"/>
          <c:order val="33"/>
          <c:val>
            <c:numRef>
              <c:f>ΕΡΩΤΗΜΑΤΟΛΟΓΙΟ!$G$41</c:f>
              <c:numCache>
                <c:formatCode>General</c:formatCode>
                <c:ptCount val="1"/>
              </c:numCache>
            </c:numRef>
          </c:val>
        </c:ser>
        <c:ser>
          <c:idx val="34"/>
          <c:order val="34"/>
          <c:tx>
            <c:strRef>
              <c:f>ΕΡΩΤΗΜΑΤΟΛΟΓΙΟ!$A$42</c:f>
              <c:strCache>
                <c:ptCount val="1"/>
                <c:pt idx="0">
                  <c:v>Φοβηθηκα τις συνεπειες</c:v>
                </c:pt>
              </c:strCache>
            </c:strRef>
          </c:tx>
          <c:dLbls>
            <c:dLbl>
              <c:idx val="0"/>
              <c:layout>
                <c:manualLayout>
                  <c:x val="-0.19343864829396326"/>
                  <c:y val="1.3913094196558763E-2"/>
                </c:manualLayout>
              </c:layout>
              <c:tx>
                <c:rich>
                  <a:bodyPr/>
                  <a:lstStyle/>
                  <a:p>
                    <a:r>
                      <a:rPr lang="el-GR" dirty="0" smtClean="0"/>
                      <a:t>Φοβήθηκα </a:t>
                    </a:r>
                    <a:r>
                      <a:rPr lang="el-GR" dirty="0"/>
                      <a:t>τις </a:t>
                    </a:r>
                    <a:r>
                      <a:rPr lang="el-GR" dirty="0" smtClean="0"/>
                      <a:t>συνέπειες </a:t>
                    </a:r>
                    <a:r>
                      <a:rPr lang="el-GR" dirty="0"/>
                      <a:t>16,7%</a:t>
                    </a:r>
                  </a:p>
                </c:rich>
              </c:tx>
              <c:showLegendKey val="1"/>
              <c:showVal val="1"/>
              <c:showSerName val="1"/>
              <c:separator> </c:separator>
            </c:dLbl>
            <c:txPr>
              <a:bodyPr/>
              <a:lstStyle/>
              <a:p>
                <a:pPr>
                  <a:defRPr sz="900"/>
                </a:pPr>
                <a:endParaRPr lang="el-GR"/>
              </a:p>
            </c:txPr>
            <c:showLegendKey val="1"/>
            <c:showVal val="1"/>
            <c:showSerName val="1"/>
            <c:separator> </c:separator>
          </c:dLbls>
          <c:val>
            <c:numRef>
              <c:f>ΕΡΩΤΗΜΑΤΟΛΟΓΙΟ!$G$42</c:f>
              <c:numCache>
                <c:formatCode>0.0%</c:formatCode>
                <c:ptCount val="1"/>
                <c:pt idx="0">
                  <c:v>0.16666666666666666</c:v>
                </c:pt>
              </c:numCache>
            </c:numRef>
          </c:val>
        </c:ser>
        <c:ser>
          <c:idx val="35"/>
          <c:order val="35"/>
          <c:tx>
            <c:strRef>
              <c:f>ΕΡΩΤΗΜΑΤΟΛΟΓΙΟ!$A$43</c:f>
              <c:strCache>
                <c:ptCount val="1"/>
                <c:pt idx="0">
                  <c:v>Δεν ηξερα πώς να βοηθησω</c:v>
                </c:pt>
              </c:strCache>
            </c:strRef>
          </c:tx>
          <c:dLbls>
            <c:dLbl>
              <c:idx val="0"/>
              <c:layout>
                <c:manualLayout>
                  <c:x val="-7.6653337033617481E-3"/>
                  <c:y val="4.6538676755176894E-3"/>
                </c:manualLayout>
              </c:layout>
              <c:showVal val="1"/>
              <c:showSerName val="1"/>
              <c:separator> </c:separator>
            </c:dLbl>
            <c:txPr>
              <a:bodyPr/>
              <a:lstStyle/>
              <a:p>
                <a:pPr>
                  <a:defRPr sz="900"/>
                </a:pPr>
                <a:endParaRPr lang="el-GR"/>
              </a:p>
            </c:txPr>
            <c:showVal val="1"/>
            <c:showSerName val="1"/>
            <c:separator> </c:separator>
          </c:dLbls>
          <c:val>
            <c:numRef>
              <c:f>ΕΡΩΤΗΜΑΤΟΛΟΓΙΟ!$G$43</c:f>
              <c:numCache>
                <c:formatCode>0.0%</c:formatCode>
                <c:ptCount val="1"/>
                <c:pt idx="0">
                  <c:v>0.25</c:v>
                </c:pt>
              </c:numCache>
            </c:numRef>
          </c:val>
        </c:ser>
        <c:ser>
          <c:idx val="36"/>
          <c:order val="36"/>
          <c:tx>
            <c:strRef>
              <c:f>ΕΡΩΤΗΜΑΤΟΛΟΓΙΟ!$A$44</c:f>
              <c:strCache>
                <c:ptCount val="1"/>
                <c:pt idx="0">
                  <c:v>Δεν ηταν δικη μου ευθυνη</c:v>
                </c:pt>
              </c:strCache>
            </c:strRef>
          </c:tx>
          <c:dLbls>
            <c:dLbl>
              <c:idx val="0"/>
              <c:layout>
                <c:manualLayout>
                  <c:x val="0.27179035433070853"/>
                  <c:y val="2.6894138232720953E-3"/>
                </c:manualLayout>
              </c:layout>
              <c:showVal val="1"/>
              <c:showSerName val="1"/>
              <c:separator> </c:separator>
            </c:dLbl>
            <c:txPr>
              <a:bodyPr/>
              <a:lstStyle/>
              <a:p>
                <a:pPr>
                  <a:defRPr sz="1000"/>
                </a:pPr>
                <a:endParaRPr lang="el-GR"/>
              </a:p>
            </c:txPr>
            <c:showLegendKey val="1"/>
            <c:showVal val="1"/>
            <c:showSerName val="1"/>
            <c:separator> </c:separator>
          </c:dLbls>
          <c:val>
            <c:numRef>
              <c:f>ΕΡΩΤΗΜΑΤΟΛΟΓΙΟ!$G$44</c:f>
              <c:numCache>
                <c:formatCode>0.0%</c:formatCode>
                <c:ptCount val="1"/>
                <c:pt idx="0">
                  <c:v>0.16666666666666666</c:v>
                </c:pt>
              </c:numCache>
            </c:numRef>
          </c:val>
        </c:ser>
        <c:ser>
          <c:idx val="37"/>
          <c:order val="37"/>
          <c:tx>
            <c:strRef>
              <c:f>ΕΡΩΤΗΜΑΤΟΛΟΓΙΟ!$A$45</c:f>
              <c:strCache>
                <c:ptCount val="1"/>
                <c:pt idx="0">
                  <c:v>Συμφωνουσα με τον θυτη</c:v>
                </c:pt>
              </c:strCache>
            </c:strRef>
          </c:tx>
          <c:dLbls>
            <c:txPr>
              <a:bodyPr/>
              <a:lstStyle/>
              <a:p>
                <a:pPr>
                  <a:defRPr sz="900"/>
                </a:pPr>
                <a:endParaRPr lang="el-GR"/>
              </a:p>
            </c:txPr>
            <c:showLegendKey val="1"/>
            <c:showVal val="1"/>
            <c:showSerName val="1"/>
            <c:separator> </c:separator>
          </c:dLbls>
          <c:val>
            <c:numRef>
              <c:f>ΕΡΩΤΗΜΑΤΟΛΟΓΙΟ!$G$45</c:f>
              <c:numCache>
                <c:formatCode>0.0%</c:formatCode>
                <c:ptCount val="1"/>
                <c:pt idx="0">
                  <c:v>0</c:v>
                </c:pt>
              </c:numCache>
            </c:numRef>
          </c:val>
        </c:ser>
        <c:ser>
          <c:idx val="38"/>
          <c:order val="38"/>
          <c:tx>
            <c:strRef>
              <c:f>ΕΡΩΤΗΜΑΤΟΛΟΓΙΟ!$A$46</c:f>
              <c:strCache>
                <c:ptCount val="1"/>
                <c:pt idx="0">
                  <c:v>Δεν θελω να με λενε καρφι</c:v>
                </c:pt>
              </c:strCache>
            </c:strRef>
          </c:tx>
          <c:dLbls>
            <c:dLbl>
              <c:idx val="0"/>
              <c:layout>
                <c:manualLayout>
                  <c:x val="6.1322669626893934E-3"/>
                  <c:y val="-2.3269338377588013E-3"/>
                </c:manualLayout>
              </c:layout>
              <c:showVal val="1"/>
              <c:showSerName val="1"/>
              <c:separator> </c:separator>
            </c:dLbl>
            <c:txPr>
              <a:bodyPr/>
              <a:lstStyle/>
              <a:p>
                <a:pPr>
                  <a:defRPr sz="900"/>
                </a:pPr>
                <a:endParaRPr lang="el-GR"/>
              </a:p>
            </c:txPr>
            <c:showVal val="1"/>
            <c:showSerName val="1"/>
            <c:separator> </c:separator>
          </c:dLbls>
          <c:val>
            <c:numRef>
              <c:f>ΕΡΩΤΗΜΑΤΟΛΟΓΙΟ!$G$46</c:f>
              <c:numCache>
                <c:formatCode>0.0%</c:formatCode>
                <c:ptCount val="1"/>
                <c:pt idx="0">
                  <c:v>0.41666666666666735</c:v>
                </c:pt>
              </c:numCache>
            </c:numRef>
          </c:val>
        </c:ser>
        <c:ser>
          <c:idx val="39"/>
          <c:order val="39"/>
          <c:val>
            <c:numRef>
              <c:f>ΕΡΩΤΗΜΑΤΟΛΟΓΙΟ!$G$47</c:f>
              <c:numCache>
                <c:formatCode>General</c:formatCode>
                <c:ptCount val="1"/>
              </c:numCache>
            </c:numRef>
          </c:val>
        </c:ser>
        <c:ser>
          <c:idx val="40"/>
          <c:order val="40"/>
          <c:val>
            <c:numRef>
              <c:f>ΕΡΩΤΗΜΑΤΟΛΟΓΙΟ!$G$48</c:f>
              <c:numCache>
                <c:formatCode>General</c:formatCode>
                <c:ptCount val="1"/>
              </c:numCache>
            </c:numRef>
          </c:val>
        </c:ser>
        <c:ser>
          <c:idx val="41"/>
          <c:order val="41"/>
          <c:val>
            <c:numRef>
              <c:f>ΕΡΩΤΗΜΑΤΟΛΟΓΙΟ!$G$49</c:f>
              <c:numCache>
                <c:formatCode>General</c:formatCode>
                <c:ptCount val="1"/>
              </c:numCache>
            </c:numRef>
          </c:val>
        </c:ser>
        <c:ser>
          <c:idx val="42"/>
          <c:order val="42"/>
          <c:tx>
            <c:strRef>
              <c:f>ΕΡΩΤΗΜΑΤΟΛΟΓΙΟ!$A$50</c:f>
              <c:strCache>
                <c:ptCount val="1"/>
                <c:pt idx="0">
                  <c:v>Σωματικη</c:v>
                </c:pt>
              </c:strCache>
            </c:strRef>
          </c:tx>
          <c:dLbls>
            <c:txPr>
              <a:bodyPr/>
              <a:lstStyle/>
              <a:p>
                <a:pPr>
                  <a:defRPr sz="900"/>
                </a:pPr>
                <a:endParaRPr lang="el-GR"/>
              </a:p>
            </c:txPr>
            <c:showVal val="1"/>
            <c:showSerName val="1"/>
            <c:separator> </c:separator>
          </c:dLbls>
          <c:val>
            <c:numRef>
              <c:f>ΕΡΩΤΗΜΑΤΟΛΟΓΙΟ!$G$50</c:f>
              <c:numCache>
                <c:formatCode>0.0%</c:formatCode>
                <c:ptCount val="1"/>
                <c:pt idx="0">
                  <c:v>0.20370370370370369</c:v>
                </c:pt>
              </c:numCache>
            </c:numRef>
          </c:val>
        </c:ser>
        <c:ser>
          <c:idx val="43"/>
          <c:order val="43"/>
          <c:tx>
            <c:strRef>
              <c:f>ΕΡΩΤΗΜΑΤΟΛΟΓΙΟ!$A$51</c:f>
              <c:strCache>
                <c:ptCount val="1"/>
                <c:pt idx="0">
                  <c:v>Ψυχολογικη</c:v>
                </c:pt>
              </c:strCache>
            </c:strRef>
          </c:tx>
          <c:dLbls>
            <c:txPr>
              <a:bodyPr/>
              <a:lstStyle/>
              <a:p>
                <a:pPr>
                  <a:defRPr sz="900"/>
                </a:pPr>
                <a:endParaRPr lang="el-GR"/>
              </a:p>
            </c:txPr>
            <c:showVal val="1"/>
            <c:showSerName val="1"/>
            <c:separator> </c:separator>
          </c:dLbls>
          <c:val>
            <c:numRef>
              <c:f>ΕΡΩΤΗΜΑΤΟΛΟΓΙΟ!$G$51</c:f>
              <c:numCache>
                <c:formatCode>0.0%</c:formatCode>
                <c:ptCount val="1"/>
                <c:pt idx="0">
                  <c:v>0.40740740740740738</c:v>
                </c:pt>
              </c:numCache>
            </c:numRef>
          </c:val>
        </c:ser>
        <c:ser>
          <c:idx val="44"/>
          <c:order val="44"/>
          <c:tx>
            <c:strRef>
              <c:f>ΕΡΩΤΗΜΑΤΟΛΟΓΙΟ!$A$52</c:f>
              <c:strCache>
                <c:ptCount val="1"/>
                <c:pt idx="0">
                  <c:v>Λεκτικη-Σεξουαλικη</c:v>
                </c:pt>
              </c:strCache>
            </c:strRef>
          </c:tx>
          <c:dLbls>
            <c:txPr>
              <a:bodyPr/>
              <a:lstStyle/>
              <a:p>
                <a:pPr>
                  <a:defRPr sz="900"/>
                </a:pPr>
                <a:endParaRPr lang="el-GR"/>
              </a:p>
            </c:txPr>
            <c:showVal val="1"/>
            <c:showSerName val="1"/>
            <c:separator> </c:separator>
          </c:dLbls>
          <c:val>
            <c:numRef>
              <c:f>ΕΡΩΤΗΜΑΤΟΛΟΓΙΟ!$G$52</c:f>
              <c:numCache>
                <c:formatCode>0.0%</c:formatCode>
                <c:ptCount val="1"/>
                <c:pt idx="0">
                  <c:v>9.2592592592592921E-2</c:v>
                </c:pt>
              </c:numCache>
            </c:numRef>
          </c:val>
        </c:ser>
        <c:ser>
          <c:idx val="45"/>
          <c:order val="45"/>
          <c:tx>
            <c:strRef>
              <c:f>ΕΡΩΤΗΜΑΤΟΛΟΓΙΟ!$A$53</c:f>
              <c:strCache>
                <c:ptCount val="1"/>
                <c:pt idx="0">
                  <c:v>Κοινωνικη-Ρατσιστικη</c:v>
                </c:pt>
              </c:strCache>
            </c:strRef>
          </c:tx>
          <c:dLbls>
            <c:txPr>
              <a:bodyPr/>
              <a:lstStyle/>
              <a:p>
                <a:pPr>
                  <a:defRPr sz="900"/>
                </a:pPr>
                <a:endParaRPr lang="el-GR"/>
              </a:p>
            </c:txPr>
            <c:showVal val="1"/>
            <c:showSerName val="1"/>
            <c:separator> </c:separator>
          </c:dLbls>
          <c:val>
            <c:numRef>
              <c:f>ΕΡΩΤΗΜΑΤΟΛΟΓΙΟ!$G$53</c:f>
              <c:numCache>
                <c:formatCode>0.0%</c:formatCode>
                <c:ptCount val="1"/>
                <c:pt idx="0">
                  <c:v>0.29629629629629628</c:v>
                </c:pt>
              </c:numCache>
            </c:numRef>
          </c:val>
        </c:ser>
        <c:ser>
          <c:idx val="46"/>
          <c:order val="46"/>
          <c:tx>
            <c:strRef>
              <c:f>ΕΡΩΤΗΜΑΤΟΛΟΓΙΟ!$A$54</c:f>
              <c:strCache>
                <c:ptCount val="1"/>
                <c:pt idx="0">
                  <c:v>Διαδικτυακη</c:v>
                </c:pt>
              </c:strCache>
            </c:strRef>
          </c:tx>
          <c:dLbls>
            <c:txPr>
              <a:bodyPr/>
              <a:lstStyle/>
              <a:p>
                <a:pPr>
                  <a:defRPr sz="900"/>
                </a:pPr>
                <a:endParaRPr lang="el-GR"/>
              </a:p>
            </c:txPr>
            <c:showVal val="1"/>
            <c:showSerName val="1"/>
            <c:separator> </c:separator>
          </c:dLbls>
          <c:val>
            <c:numRef>
              <c:f>ΕΡΩΤΗΜΑΤΟΛΟΓΙΟ!$G$54</c:f>
              <c:numCache>
                <c:formatCode>0.0%</c:formatCode>
                <c:ptCount val="1"/>
                <c:pt idx="0">
                  <c:v>0</c:v>
                </c:pt>
              </c:numCache>
            </c:numRef>
          </c:val>
        </c:ser>
        <c:ser>
          <c:idx val="47"/>
          <c:order val="47"/>
          <c:val>
            <c:numRef>
              <c:f>ΕΡΩΤΗΜΑΤΟΛΟΓΙΟ!$G$55</c:f>
              <c:numCache>
                <c:formatCode>General</c:formatCode>
                <c:ptCount val="1"/>
              </c:numCache>
            </c:numRef>
          </c:val>
        </c:ser>
        <c:ser>
          <c:idx val="48"/>
          <c:order val="48"/>
          <c:val>
            <c:numRef>
              <c:f>ΕΡΩΤΗΜΑΤΟΛΟΓΙΟ!$G$56</c:f>
              <c:numCache>
                <c:formatCode>General</c:formatCode>
                <c:ptCount val="1"/>
              </c:numCache>
            </c:numRef>
          </c:val>
        </c:ser>
        <c:ser>
          <c:idx val="49"/>
          <c:order val="49"/>
          <c:tx>
            <c:strRef>
              <c:f>ΕΡΩΤΗΜΑΤΟΛΟΓΙΟ!$A$57</c:f>
              <c:strCache>
                <c:ptCount val="1"/>
                <c:pt idx="0">
                  <c:v>Καθολου</c:v>
                </c:pt>
              </c:strCache>
            </c:strRef>
          </c:tx>
          <c:dLbls>
            <c:txPr>
              <a:bodyPr/>
              <a:lstStyle/>
              <a:p>
                <a:pPr>
                  <a:defRPr sz="900"/>
                </a:pPr>
                <a:endParaRPr lang="el-GR"/>
              </a:p>
            </c:txPr>
            <c:showVal val="1"/>
            <c:showSerName val="1"/>
            <c:separator> </c:separator>
          </c:dLbls>
          <c:val>
            <c:numRef>
              <c:f>ΕΡΩΤΗΜΑΤΟΛΟΓΙΟ!$G$57</c:f>
              <c:numCache>
                <c:formatCode>0.0%</c:formatCode>
                <c:ptCount val="1"/>
                <c:pt idx="0">
                  <c:v>0</c:v>
                </c:pt>
              </c:numCache>
            </c:numRef>
          </c:val>
        </c:ser>
        <c:ser>
          <c:idx val="50"/>
          <c:order val="50"/>
          <c:tx>
            <c:strRef>
              <c:f>ΕΡΩΤΗΜΑΤΟΛΟΓΙΟ!$A$58</c:f>
              <c:strCache>
                <c:ptCount val="1"/>
                <c:pt idx="0">
                  <c:v>Λιγο</c:v>
                </c:pt>
              </c:strCache>
            </c:strRef>
          </c:tx>
          <c:dLbls>
            <c:txPr>
              <a:bodyPr/>
              <a:lstStyle/>
              <a:p>
                <a:pPr>
                  <a:defRPr sz="900"/>
                </a:pPr>
                <a:endParaRPr lang="el-GR"/>
              </a:p>
            </c:txPr>
            <c:showVal val="1"/>
            <c:showSerName val="1"/>
            <c:separator> </c:separator>
          </c:dLbls>
          <c:val>
            <c:numRef>
              <c:f>ΕΡΩΤΗΜΑΤΟΛΟΓΙΟ!$G$58</c:f>
              <c:numCache>
                <c:formatCode>0.0%</c:formatCode>
                <c:ptCount val="1"/>
                <c:pt idx="0">
                  <c:v>7.407407407407407E-2</c:v>
                </c:pt>
              </c:numCache>
            </c:numRef>
          </c:val>
        </c:ser>
        <c:ser>
          <c:idx val="51"/>
          <c:order val="51"/>
          <c:tx>
            <c:strRef>
              <c:f>ΕΡΩΤΗΜΑΤΟΛΟΓΙΟ!$A$59</c:f>
              <c:strCache>
                <c:ptCount val="1"/>
                <c:pt idx="0">
                  <c:v>Πολύ</c:v>
                </c:pt>
              </c:strCache>
            </c:strRef>
          </c:tx>
          <c:dLbls>
            <c:txPr>
              <a:bodyPr/>
              <a:lstStyle/>
              <a:p>
                <a:pPr>
                  <a:defRPr sz="900"/>
                </a:pPr>
                <a:endParaRPr lang="el-GR"/>
              </a:p>
            </c:txPr>
            <c:showVal val="1"/>
            <c:showSerName val="1"/>
            <c:separator> </c:separator>
          </c:dLbls>
          <c:val>
            <c:numRef>
              <c:f>ΕΡΩΤΗΜΑΤΟΛΟΓΙΟ!$G$59</c:f>
              <c:numCache>
                <c:formatCode>0.0%</c:formatCode>
                <c:ptCount val="1"/>
                <c:pt idx="0">
                  <c:v>0.40740740740740738</c:v>
                </c:pt>
              </c:numCache>
            </c:numRef>
          </c:val>
        </c:ser>
        <c:ser>
          <c:idx val="52"/>
          <c:order val="52"/>
          <c:tx>
            <c:strRef>
              <c:f>ΕΡΩΤΗΜΑΤΟΛΟΓΙΟ!$A$60</c:f>
              <c:strCache>
                <c:ptCount val="1"/>
                <c:pt idx="0">
                  <c:v>Απολυτα</c:v>
                </c:pt>
              </c:strCache>
            </c:strRef>
          </c:tx>
          <c:dLbls>
            <c:txPr>
              <a:bodyPr/>
              <a:lstStyle/>
              <a:p>
                <a:pPr>
                  <a:defRPr sz="900"/>
                </a:pPr>
                <a:endParaRPr lang="el-GR"/>
              </a:p>
            </c:txPr>
            <c:showVal val="1"/>
            <c:showSerName val="1"/>
            <c:separator> </c:separator>
          </c:dLbls>
          <c:val>
            <c:numRef>
              <c:f>ΕΡΩΤΗΜΑΤΟΛΟΓΙΟ!$G$60</c:f>
              <c:numCache>
                <c:formatCode>0.0%</c:formatCode>
                <c:ptCount val="1"/>
                <c:pt idx="0">
                  <c:v>0.5185185185185186</c:v>
                </c:pt>
              </c:numCache>
            </c:numRef>
          </c:val>
        </c:ser>
        <c:ser>
          <c:idx val="53"/>
          <c:order val="53"/>
          <c:val>
            <c:numRef>
              <c:f>ΕΡΩΤΗΜΑΤΟΛΟΓΙΟ!$G$61</c:f>
              <c:numCache>
                <c:formatCode>General</c:formatCode>
                <c:ptCount val="1"/>
              </c:numCache>
            </c:numRef>
          </c:val>
        </c:ser>
        <c:ser>
          <c:idx val="54"/>
          <c:order val="54"/>
          <c:val>
            <c:numRef>
              <c:f>ΕΡΩΤΗΜΑΤΟΛΟΓΙΟ!$G$62</c:f>
              <c:numCache>
                <c:formatCode>General</c:formatCode>
                <c:ptCount val="1"/>
              </c:numCache>
            </c:numRef>
          </c:val>
        </c:ser>
        <c:ser>
          <c:idx val="55"/>
          <c:order val="55"/>
          <c:tx>
            <c:strRef>
              <c:f>ΕΡΩΤΗΜΑΤΟΛΟΓΙΟ!$A$63</c:f>
              <c:strCache>
                <c:ptCount val="1"/>
                <c:pt idx="0">
                  <c:v>Αδιαφορουν</c:v>
                </c:pt>
              </c:strCache>
            </c:strRef>
          </c:tx>
          <c:dLbls>
            <c:txPr>
              <a:bodyPr/>
              <a:lstStyle/>
              <a:p>
                <a:pPr>
                  <a:defRPr sz="900"/>
                </a:pPr>
                <a:endParaRPr lang="el-GR"/>
              </a:p>
            </c:txPr>
            <c:showVal val="1"/>
            <c:showSerName val="1"/>
            <c:separator> </c:separator>
          </c:dLbls>
          <c:val>
            <c:numRef>
              <c:f>ΕΡΩΤΗΜΑΤΟΛΟΓΙΟ!$G$63</c:f>
              <c:numCache>
                <c:formatCode>0.0%</c:formatCode>
                <c:ptCount val="1"/>
                <c:pt idx="0">
                  <c:v>0.29629629629629628</c:v>
                </c:pt>
              </c:numCache>
            </c:numRef>
          </c:val>
        </c:ser>
        <c:ser>
          <c:idx val="56"/>
          <c:order val="56"/>
          <c:tx>
            <c:strRef>
              <c:f>ΕΡΩΤΗΜΑΤΟΛΟΓΙΟ!$A$64</c:f>
              <c:strCache>
                <c:ptCount val="1"/>
                <c:pt idx="0">
                  <c:v>Παρεμβαινουν</c:v>
                </c:pt>
              </c:strCache>
            </c:strRef>
          </c:tx>
          <c:dLbls>
            <c:txPr>
              <a:bodyPr/>
              <a:lstStyle/>
              <a:p>
                <a:pPr>
                  <a:defRPr sz="900"/>
                </a:pPr>
                <a:endParaRPr lang="el-GR"/>
              </a:p>
            </c:txPr>
            <c:showVal val="1"/>
            <c:showSerName val="1"/>
            <c:separator> </c:separator>
          </c:dLbls>
          <c:val>
            <c:numRef>
              <c:f>ΕΡΩΤΗΜΑΤΟΛΟΓΙΟ!$G$64</c:f>
              <c:numCache>
                <c:formatCode>0.0%</c:formatCode>
                <c:ptCount val="1"/>
                <c:pt idx="0">
                  <c:v>0.35185185185185253</c:v>
                </c:pt>
              </c:numCache>
            </c:numRef>
          </c:val>
        </c:ser>
        <c:ser>
          <c:idx val="57"/>
          <c:order val="57"/>
          <c:tx>
            <c:strRef>
              <c:f>ΕΡΩΤΗΜΑΤΟΛΟΓΙΟ!$A$65</c:f>
              <c:strCache>
                <c:ptCount val="1"/>
                <c:pt idx="0">
                  <c:v>Ανεχονται</c:v>
                </c:pt>
              </c:strCache>
            </c:strRef>
          </c:tx>
          <c:dLbls>
            <c:txPr>
              <a:bodyPr/>
              <a:lstStyle/>
              <a:p>
                <a:pPr>
                  <a:defRPr sz="900"/>
                </a:pPr>
                <a:endParaRPr lang="el-GR"/>
              </a:p>
            </c:txPr>
            <c:showVal val="1"/>
            <c:showSerName val="1"/>
            <c:separator> </c:separator>
          </c:dLbls>
          <c:val>
            <c:numRef>
              <c:f>ΕΡΩΤΗΜΑΤΟΛΟΓΙΟ!$G$65</c:f>
              <c:numCache>
                <c:formatCode>0.0%</c:formatCode>
                <c:ptCount val="1"/>
                <c:pt idx="0">
                  <c:v>0.240740740740741</c:v>
                </c:pt>
              </c:numCache>
            </c:numRef>
          </c:val>
        </c:ser>
        <c:ser>
          <c:idx val="58"/>
          <c:order val="58"/>
          <c:tx>
            <c:strRef>
              <c:f>ΕΡΩΤΗΜΑΤΟΛΟΓΙΟ!$A$66</c:f>
              <c:strCache>
                <c:ptCount val="1"/>
                <c:pt idx="0">
                  <c:v>Τιμωρουν</c:v>
                </c:pt>
              </c:strCache>
            </c:strRef>
          </c:tx>
          <c:dLbls>
            <c:txPr>
              <a:bodyPr/>
              <a:lstStyle/>
              <a:p>
                <a:pPr>
                  <a:defRPr sz="900"/>
                </a:pPr>
                <a:endParaRPr lang="el-GR"/>
              </a:p>
            </c:txPr>
            <c:showVal val="1"/>
            <c:showSerName val="1"/>
            <c:separator> </c:separator>
          </c:dLbls>
          <c:val>
            <c:numRef>
              <c:f>ΕΡΩΤΗΜΑΤΟΛΟΓΙΟ!$G$66</c:f>
              <c:numCache>
                <c:formatCode>0.0%</c:formatCode>
                <c:ptCount val="1"/>
                <c:pt idx="0">
                  <c:v>0.1111111111111111</c:v>
                </c:pt>
              </c:numCache>
            </c:numRef>
          </c:val>
        </c:ser>
        <c:dLbls>
          <c:showVal val="1"/>
        </c:dLbls>
        <c:axId val="68065152"/>
        <c:axId val="68066688"/>
      </c:barChart>
      <c:catAx>
        <c:axId val="68065152"/>
        <c:scaling>
          <c:orientation val="minMax"/>
        </c:scaling>
        <c:delete val="1"/>
        <c:axPos val="l"/>
        <c:majorTickMark val="none"/>
        <c:tickLblPos val="none"/>
        <c:crossAx val="68066688"/>
        <c:crosses val="autoZero"/>
        <c:auto val="1"/>
        <c:lblAlgn val="ctr"/>
        <c:lblOffset val="100"/>
      </c:catAx>
      <c:valAx>
        <c:axId val="68066688"/>
        <c:scaling>
          <c:orientation val="minMax"/>
        </c:scaling>
        <c:axPos val="b"/>
        <c:majorGridlines/>
        <c:title>
          <c:tx>
            <c:rich>
              <a:bodyPr/>
              <a:lstStyle/>
              <a:p>
                <a:pPr>
                  <a:defRPr/>
                </a:pPr>
                <a:r>
                  <a:rPr lang="el-GR"/>
                  <a:t>ΠΟΣΟΣΤΑ</a:t>
                </a:r>
              </a:p>
            </c:rich>
          </c:tx>
          <c:layout/>
        </c:title>
        <c:numFmt formatCode="0.0%" sourceLinked="1"/>
        <c:majorTickMark val="none"/>
        <c:tickLblPos val="nextTo"/>
        <c:crossAx val="68065152"/>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style val="42"/>
  <c:chart>
    <c:title>
      <c:tx>
        <c:rich>
          <a:bodyPr/>
          <a:lstStyle/>
          <a:p>
            <a:pPr>
              <a:defRPr/>
            </a:pPr>
            <a:r>
              <a:rPr lang="el-GR"/>
              <a:t>Β' ΤΑΞΗ ΑΓΟΡΙΑ</a:t>
            </a:r>
          </a:p>
        </c:rich>
      </c:tx>
      <c:layout>
        <c:manualLayout>
          <c:xMode val="edge"/>
          <c:yMode val="edge"/>
          <c:x val="0.39878659931230837"/>
          <c:y val="0"/>
        </c:manualLayout>
      </c:layout>
    </c:title>
    <c:plotArea>
      <c:layout>
        <c:manualLayout>
          <c:layoutTarget val="inner"/>
          <c:xMode val="edge"/>
          <c:yMode val="edge"/>
          <c:x val="2.5373253493014052E-2"/>
          <c:y val="1.8446509975726721E-2"/>
          <c:w val="0.94520565168875004"/>
          <c:h val="0.96369809037028475"/>
        </c:manualLayout>
      </c:layout>
      <c:barChart>
        <c:barDir val="bar"/>
        <c:grouping val="clustered"/>
        <c:ser>
          <c:idx val="0"/>
          <c:order val="0"/>
          <c:tx>
            <c:strRef>
              <c:f>ΕΡΩΤΗΜΑΤΟΛΟΓΙΟ!$A$8</c:f>
              <c:strCache>
                <c:ptCount val="1"/>
                <c:pt idx="0">
                  <c:v>Ναι</c:v>
                </c:pt>
              </c:strCache>
            </c:strRef>
          </c:tx>
          <c:dLbls>
            <c:txPr>
              <a:bodyPr/>
              <a:lstStyle/>
              <a:p>
                <a:pPr>
                  <a:defRPr sz="900"/>
                </a:pPr>
                <a:endParaRPr lang="el-GR"/>
              </a:p>
            </c:txPr>
            <c:showVal val="1"/>
            <c:showSerName val="1"/>
            <c:separator> </c:separator>
          </c:dLbls>
          <c:val>
            <c:numRef>
              <c:f>ΕΡΩΤΗΜΑΤΟΛΟΓΙΟ!$I$8</c:f>
              <c:numCache>
                <c:formatCode>0.0%</c:formatCode>
                <c:ptCount val="1"/>
                <c:pt idx="0">
                  <c:v>0.42857142857142855</c:v>
                </c:pt>
              </c:numCache>
            </c:numRef>
          </c:val>
        </c:ser>
        <c:ser>
          <c:idx val="1"/>
          <c:order val="1"/>
          <c:tx>
            <c:strRef>
              <c:f>ΕΡΩΤΗΜΑΤΟΛΟΓΙΟ!$A$9</c:f>
              <c:strCache>
                <c:ptCount val="1"/>
                <c:pt idx="0">
                  <c:v>Όχι</c:v>
                </c:pt>
              </c:strCache>
            </c:strRef>
          </c:tx>
          <c:dLbls>
            <c:dLbl>
              <c:idx val="0"/>
              <c:layout/>
              <c:showVal val="1"/>
              <c:showSerName val="1"/>
              <c:separator> </c:separator>
            </c:dLbl>
            <c:txPr>
              <a:bodyPr/>
              <a:lstStyle/>
              <a:p>
                <a:pPr>
                  <a:defRPr sz="900"/>
                </a:pPr>
                <a:endParaRPr lang="el-GR"/>
              </a:p>
            </c:txPr>
            <c:showVal val="1"/>
          </c:dLbls>
          <c:trendline>
            <c:trendlineType val="linear"/>
          </c:trendline>
          <c:val>
            <c:numRef>
              <c:f>ΕΡΩΤΗΜΑΤΟΛΟΓΙΟ!$I$9</c:f>
              <c:numCache>
                <c:formatCode>0.0%</c:formatCode>
                <c:ptCount val="1"/>
                <c:pt idx="0">
                  <c:v>0.57142857142857284</c:v>
                </c:pt>
              </c:numCache>
            </c:numRef>
          </c:val>
        </c:ser>
        <c:ser>
          <c:idx val="2"/>
          <c:order val="2"/>
          <c:val>
            <c:numRef>
              <c:f>ΕΡΩΤΗΜΑΤΟΛΟΓΙΟ!$I$10</c:f>
              <c:numCache>
                <c:formatCode>General</c:formatCode>
                <c:ptCount val="1"/>
              </c:numCache>
            </c:numRef>
          </c:val>
        </c:ser>
        <c:ser>
          <c:idx val="3"/>
          <c:order val="3"/>
          <c:val>
            <c:numRef>
              <c:f>ΕΡΩΤΗΜΑΤΟΛΟΓΙΟ!$I$11</c:f>
              <c:numCache>
                <c:formatCode>General</c:formatCode>
                <c:ptCount val="1"/>
              </c:numCache>
            </c:numRef>
          </c:val>
        </c:ser>
        <c:ser>
          <c:idx val="4"/>
          <c:order val="4"/>
          <c:tx>
            <c:strRef>
              <c:f>ΕΡΩΤΗΜΑΤΟΛΟΓΙΟ!$A$12</c:f>
              <c:strCache>
                <c:ptCount val="1"/>
                <c:pt idx="0">
                  <c:v>ΔΗΜΟΤΙΚΟ</c:v>
                </c:pt>
              </c:strCache>
            </c:strRef>
          </c:tx>
          <c:dLbls>
            <c:txPr>
              <a:bodyPr/>
              <a:lstStyle/>
              <a:p>
                <a:pPr>
                  <a:defRPr sz="900"/>
                </a:pPr>
                <a:endParaRPr lang="el-GR"/>
              </a:p>
            </c:txPr>
            <c:showVal val="1"/>
            <c:showSerName val="1"/>
            <c:separator> </c:separator>
          </c:dLbls>
          <c:val>
            <c:numRef>
              <c:f>ΕΡΩΤΗΜΑΤΟΛΟΓΙΟ!$I$12</c:f>
              <c:numCache>
                <c:formatCode>0.0%</c:formatCode>
                <c:ptCount val="1"/>
                <c:pt idx="0">
                  <c:v>0.25</c:v>
                </c:pt>
              </c:numCache>
            </c:numRef>
          </c:val>
        </c:ser>
        <c:ser>
          <c:idx val="5"/>
          <c:order val="5"/>
          <c:tx>
            <c:strRef>
              <c:f>ΕΡΩΤΗΜΑΤΟΛΟΓΙΟ!$A$13</c:f>
              <c:strCache>
                <c:ptCount val="1"/>
                <c:pt idx="0">
                  <c:v>ΓΥΜΝΑΣΙΟ</c:v>
                </c:pt>
              </c:strCache>
            </c:strRef>
          </c:tx>
          <c:dLbls>
            <c:txPr>
              <a:bodyPr/>
              <a:lstStyle/>
              <a:p>
                <a:pPr>
                  <a:defRPr sz="900"/>
                </a:pPr>
                <a:endParaRPr lang="el-GR"/>
              </a:p>
            </c:txPr>
            <c:showVal val="1"/>
            <c:showSerName val="1"/>
            <c:separator> </c:separator>
          </c:dLbls>
          <c:val>
            <c:numRef>
              <c:f>ΕΡΩΤΗΜΑΤΟΛΟΓΙΟ!$I$13</c:f>
              <c:numCache>
                <c:formatCode>0.0%</c:formatCode>
                <c:ptCount val="1"/>
                <c:pt idx="0">
                  <c:v>0.25</c:v>
                </c:pt>
              </c:numCache>
            </c:numRef>
          </c:val>
        </c:ser>
        <c:ser>
          <c:idx val="6"/>
          <c:order val="6"/>
          <c:tx>
            <c:strRef>
              <c:f>ΕΡΩΤΗΜΑΤΟΛΟΓΙΟ!$A$14</c:f>
              <c:strCache>
                <c:ptCount val="1"/>
                <c:pt idx="0">
                  <c:v>ΛΥΚΕΙΟ</c:v>
                </c:pt>
              </c:strCache>
            </c:strRef>
          </c:tx>
          <c:dLbls>
            <c:txPr>
              <a:bodyPr/>
              <a:lstStyle/>
              <a:p>
                <a:pPr>
                  <a:defRPr sz="900"/>
                </a:pPr>
                <a:endParaRPr lang="el-GR"/>
              </a:p>
            </c:txPr>
            <c:showVal val="1"/>
            <c:showSerName val="1"/>
            <c:separator> </c:separator>
          </c:dLbls>
          <c:val>
            <c:numRef>
              <c:f>ΕΡΩΤΗΜΑΤΟΛΟΓΙΟ!$I$14</c:f>
              <c:numCache>
                <c:formatCode>0.0%</c:formatCode>
                <c:ptCount val="1"/>
                <c:pt idx="0">
                  <c:v>0.5</c:v>
                </c:pt>
              </c:numCache>
            </c:numRef>
          </c:val>
        </c:ser>
        <c:ser>
          <c:idx val="7"/>
          <c:order val="7"/>
          <c:val>
            <c:numRef>
              <c:f>ΕΡΩΤΗΜΑΤΟΛΟΓΙΟ!$I$15</c:f>
              <c:numCache>
                <c:formatCode>General</c:formatCode>
                <c:ptCount val="1"/>
              </c:numCache>
            </c:numRef>
          </c:val>
        </c:ser>
        <c:ser>
          <c:idx val="8"/>
          <c:order val="8"/>
          <c:val>
            <c:numRef>
              <c:f>ΕΡΩΤΗΜΑΤΟΛΟΓΙΟ!$I$16</c:f>
              <c:numCache>
                <c:formatCode>General</c:formatCode>
                <c:ptCount val="1"/>
              </c:numCache>
            </c:numRef>
          </c:val>
        </c:ser>
        <c:ser>
          <c:idx val="9"/>
          <c:order val="9"/>
          <c:tx>
            <c:strRef>
              <c:f>ΕΡΩΤΗΜΑΤΟΛΟΓΙΟ!$A$17</c:f>
              <c:strCache>
                <c:ptCount val="1"/>
                <c:pt idx="0">
                  <c:v>Ναι </c:v>
                </c:pt>
              </c:strCache>
            </c:strRef>
          </c:tx>
          <c:dLbls>
            <c:txPr>
              <a:bodyPr/>
              <a:lstStyle/>
              <a:p>
                <a:pPr>
                  <a:defRPr sz="900"/>
                </a:pPr>
                <a:endParaRPr lang="el-GR"/>
              </a:p>
            </c:txPr>
            <c:showVal val="1"/>
            <c:showSerName val="1"/>
            <c:separator> </c:separator>
          </c:dLbls>
          <c:val>
            <c:numRef>
              <c:f>ΕΡΩΤΗΜΑΤΟΛΟΓΙΟ!$I$17</c:f>
              <c:numCache>
                <c:formatCode>0.0%</c:formatCode>
                <c:ptCount val="1"/>
                <c:pt idx="0">
                  <c:v>0.39285714285714346</c:v>
                </c:pt>
              </c:numCache>
            </c:numRef>
          </c:val>
        </c:ser>
        <c:ser>
          <c:idx val="10"/>
          <c:order val="10"/>
          <c:tx>
            <c:strRef>
              <c:f>ΕΡΩΤΗΜΑΤΟΛΟΓΙΟ!$A$18</c:f>
              <c:strCache>
                <c:ptCount val="1"/>
                <c:pt idx="0">
                  <c:v>Όχι</c:v>
                </c:pt>
              </c:strCache>
            </c:strRef>
          </c:tx>
          <c:dLbls>
            <c:txPr>
              <a:bodyPr/>
              <a:lstStyle/>
              <a:p>
                <a:pPr>
                  <a:defRPr sz="900"/>
                </a:pPr>
                <a:endParaRPr lang="el-GR"/>
              </a:p>
            </c:txPr>
            <c:showVal val="1"/>
            <c:showSerName val="1"/>
            <c:separator> </c:separator>
          </c:dLbls>
          <c:val>
            <c:numRef>
              <c:f>ΕΡΩΤΗΜΑΤΟΛΟΓΙΟ!$I$18</c:f>
              <c:numCache>
                <c:formatCode>0.0%</c:formatCode>
                <c:ptCount val="1"/>
                <c:pt idx="0">
                  <c:v>0.60714285714285765</c:v>
                </c:pt>
              </c:numCache>
            </c:numRef>
          </c:val>
        </c:ser>
        <c:ser>
          <c:idx val="11"/>
          <c:order val="11"/>
          <c:val>
            <c:numRef>
              <c:f>ΕΡΩΤΗΜΑΤΟΛΟΓΙΟ!$I$19</c:f>
              <c:numCache>
                <c:formatCode>General</c:formatCode>
                <c:ptCount val="1"/>
              </c:numCache>
            </c:numRef>
          </c:val>
        </c:ser>
        <c:ser>
          <c:idx val="12"/>
          <c:order val="12"/>
          <c:val>
            <c:numRef>
              <c:f>ΕΡΩΤΗΜΑΤΟΛΟΓΙΟ!$I$20</c:f>
              <c:numCache>
                <c:formatCode>General</c:formatCode>
                <c:ptCount val="1"/>
              </c:numCache>
            </c:numRef>
          </c:val>
        </c:ser>
        <c:ser>
          <c:idx val="13"/>
          <c:order val="13"/>
          <c:tx>
            <c:strRef>
              <c:f>ΕΡΩΤΗΜΑΤΟΛΟΓΙΟ!$A$21</c:f>
              <c:strCache>
                <c:ptCount val="1"/>
                <c:pt idx="0">
                  <c:v>ΔΗΜΟΤΙΚΟ</c:v>
                </c:pt>
              </c:strCache>
            </c:strRef>
          </c:tx>
          <c:dLbls>
            <c:txPr>
              <a:bodyPr/>
              <a:lstStyle/>
              <a:p>
                <a:pPr>
                  <a:defRPr sz="900"/>
                </a:pPr>
                <a:endParaRPr lang="el-GR"/>
              </a:p>
            </c:txPr>
            <c:showVal val="1"/>
            <c:showSerName val="1"/>
            <c:separator> </c:separator>
          </c:dLbls>
          <c:val>
            <c:numRef>
              <c:f>ΕΡΩΤΗΜΑΤΟΛΟΓΙΟ!$I$21</c:f>
              <c:numCache>
                <c:formatCode>0.0%</c:formatCode>
                <c:ptCount val="1"/>
                <c:pt idx="0">
                  <c:v>0.45454545454545453</c:v>
                </c:pt>
              </c:numCache>
            </c:numRef>
          </c:val>
        </c:ser>
        <c:ser>
          <c:idx val="14"/>
          <c:order val="14"/>
          <c:tx>
            <c:strRef>
              <c:f>ΕΡΩΤΗΜΑΤΟΛΟΓΙΟ!$A$22</c:f>
              <c:strCache>
                <c:ptCount val="1"/>
                <c:pt idx="0">
                  <c:v>ΓΥΜΝΑΣΙΟ</c:v>
                </c:pt>
              </c:strCache>
            </c:strRef>
          </c:tx>
          <c:dLbls>
            <c:txPr>
              <a:bodyPr/>
              <a:lstStyle/>
              <a:p>
                <a:pPr>
                  <a:defRPr sz="900"/>
                </a:pPr>
                <a:endParaRPr lang="el-GR"/>
              </a:p>
            </c:txPr>
            <c:showVal val="1"/>
            <c:showSerName val="1"/>
            <c:separator> </c:separator>
          </c:dLbls>
          <c:val>
            <c:numRef>
              <c:f>ΕΡΩΤΗΜΑΤΟΛΟΓΙΟ!$I$22</c:f>
              <c:numCache>
                <c:formatCode>0.0%</c:formatCode>
                <c:ptCount val="1"/>
                <c:pt idx="0">
                  <c:v>0.36363636363636381</c:v>
                </c:pt>
              </c:numCache>
            </c:numRef>
          </c:val>
        </c:ser>
        <c:ser>
          <c:idx val="15"/>
          <c:order val="15"/>
          <c:tx>
            <c:strRef>
              <c:f>ΕΡΩΤΗΜΑΤΟΛΟΓΙΟ!$A$23</c:f>
              <c:strCache>
                <c:ptCount val="1"/>
                <c:pt idx="0">
                  <c:v>ΛΥΚΕΙΟ</c:v>
                </c:pt>
              </c:strCache>
            </c:strRef>
          </c:tx>
          <c:dLbls>
            <c:txPr>
              <a:bodyPr/>
              <a:lstStyle/>
              <a:p>
                <a:pPr>
                  <a:defRPr sz="900"/>
                </a:pPr>
                <a:endParaRPr lang="el-GR"/>
              </a:p>
            </c:txPr>
            <c:showVal val="1"/>
            <c:showSerName val="1"/>
            <c:separator> </c:separator>
          </c:dLbls>
          <c:val>
            <c:numRef>
              <c:f>ΕΡΩΤΗΜΑΤΟΛΟΓΙΟ!$I$23</c:f>
              <c:numCache>
                <c:formatCode>0.0%</c:formatCode>
                <c:ptCount val="1"/>
                <c:pt idx="0">
                  <c:v>0.18181818181818224</c:v>
                </c:pt>
              </c:numCache>
            </c:numRef>
          </c:val>
        </c:ser>
        <c:ser>
          <c:idx val="16"/>
          <c:order val="16"/>
          <c:val>
            <c:numRef>
              <c:f>ΕΡΩΤΗΜΑΤΟΛΟΓΙΟ!$I$24</c:f>
              <c:numCache>
                <c:formatCode>General</c:formatCode>
                <c:ptCount val="1"/>
              </c:numCache>
            </c:numRef>
          </c:val>
        </c:ser>
        <c:ser>
          <c:idx val="17"/>
          <c:order val="17"/>
          <c:val>
            <c:numRef>
              <c:f>ΕΡΩΤΗΜΑΤΟΛΟΓΙΟ!$I$25</c:f>
              <c:numCache>
                <c:formatCode>General</c:formatCode>
                <c:ptCount val="1"/>
              </c:numCache>
            </c:numRef>
          </c:val>
        </c:ser>
        <c:ser>
          <c:idx val="18"/>
          <c:order val="18"/>
          <c:tx>
            <c:strRef>
              <c:f>ΕΡΩΤΗΜΑΤΟΛΟΓΙΟ!$A$26</c:f>
              <c:strCache>
                <c:ptCount val="1"/>
                <c:pt idx="0">
                  <c:v>Το ειπα σε φιλο</c:v>
                </c:pt>
              </c:strCache>
            </c:strRef>
          </c:tx>
          <c:dLbls>
            <c:txPr>
              <a:bodyPr/>
              <a:lstStyle/>
              <a:p>
                <a:pPr>
                  <a:defRPr sz="900"/>
                </a:pPr>
                <a:endParaRPr lang="el-GR"/>
              </a:p>
            </c:txPr>
            <c:showVal val="1"/>
            <c:showSerName val="1"/>
            <c:separator> </c:separator>
          </c:dLbls>
          <c:val>
            <c:numRef>
              <c:f>ΕΡΩΤΗΜΑΤΟΛΟΓΙΟ!$I$26</c:f>
              <c:numCache>
                <c:formatCode>0.0%</c:formatCode>
                <c:ptCount val="1"/>
                <c:pt idx="0">
                  <c:v>0.45454545454545453</c:v>
                </c:pt>
              </c:numCache>
            </c:numRef>
          </c:val>
        </c:ser>
        <c:ser>
          <c:idx val="19"/>
          <c:order val="19"/>
          <c:tx>
            <c:strRef>
              <c:f>ΕΡΩΤΗΜΑΤΟΛΟΓΙΟ!$A$27</c:f>
              <c:strCache>
                <c:ptCount val="1"/>
                <c:pt idx="0">
                  <c:v>Το ειπα στους γονεις</c:v>
                </c:pt>
              </c:strCache>
            </c:strRef>
          </c:tx>
          <c:dLbls>
            <c:txPr>
              <a:bodyPr/>
              <a:lstStyle/>
              <a:p>
                <a:pPr>
                  <a:defRPr sz="900"/>
                </a:pPr>
                <a:endParaRPr lang="el-GR"/>
              </a:p>
            </c:txPr>
            <c:showVal val="1"/>
            <c:showSerName val="1"/>
            <c:separator> </c:separator>
          </c:dLbls>
          <c:val>
            <c:numRef>
              <c:f>ΕΡΩΤΗΜΑΤΟΛΟΓΙΟ!$I$27</c:f>
              <c:numCache>
                <c:formatCode>0.0%</c:formatCode>
                <c:ptCount val="1"/>
                <c:pt idx="0">
                  <c:v>0.18181818181818224</c:v>
                </c:pt>
              </c:numCache>
            </c:numRef>
          </c:val>
        </c:ser>
        <c:ser>
          <c:idx val="20"/>
          <c:order val="20"/>
          <c:tx>
            <c:strRef>
              <c:f>ΕΡΩΤΗΜΑΤΟΛΟΓΙΟ!$A$28</c:f>
              <c:strCache>
                <c:ptCount val="1"/>
                <c:pt idx="0">
                  <c:v>Το ειπα σε καθηγητη</c:v>
                </c:pt>
              </c:strCache>
            </c:strRef>
          </c:tx>
          <c:dLbls>
            <c:txPr>
              <a:bodyPr/>
              <a:lstStyle/>
              <a:p>
                <a:pPr>
                  <a:defRPr sz="900"/>
                </a:pPr>
                <a:endParaRPr lang="el-GR"/>
              </a:p>
            </c:txPr>
            <c:showVal val="1"/>
            <c:showSerName val="1"/>
            <c:separator> </c:separator>
          </c:dLbls>
          <c:val>
            <c:numRef>
              <c:f>ΕΡΩΤΗΜΑΤΟΛΟΓΙΟ!$I$28</c:f>
              <c:numCache>
                <c:formatCode>0.0%</c:formatCode>
                <c:ptCount val="1"/>
                <c:pt idx="0">
                  <c:v>9.0909090909091064E-2</c:v>
                </c:pt>
              </c:numCache>
            </c:numRef>
          </c:val>
        </c:ser>
        <c:ser>
          <c:idx val="21"/>
          <c:order val="21"/>
          <c:tx>
            <c:strRef>
              <c:f>ΕΡΩΤΗΜΑΤΟΛΟΓΙΟ!$A$29</c:f>
              <c:strCache>
                <c:ptCount val="1"/>
                <c:pt idx="0">
                  <c:v>Δεν εκανα τιποτα</c:v>
                </c:pt>
              </c:strCache>
            </c:strRef>
          </c:tx>
          <c:dLbls>
            <c:txPr>
              <a:bodyPr/>
              <a:lstStyle/>
              <a:p>
                <a:pPr>
                  <a:defRPr sz="900"/>
                </a:pPr>
                <a:endParaRPr lang="el-GR"/>
              </a:p>
            </c:txPr>
            <c:showVal val="1"/>
            <c:showSerName val="1"/>
            <c:separator> </c:separator>
          </c:dLbls>
          <c:val>
            <c:numRef>
              <c:f>ΕΡΩΤΗΜΑΤΟΛΟΓΙΟ!$I$29</c:f>
              <c:numCache>
                <c:formatCode>0.0%</c:formatCode>
                <c:ptCount val="1"/>
                <c:pt idx="0">
                  <c:v>0.27272727272727282</c:v>
                </c:pt>
              </c:numCache>
            </c:numRef>
          </c:val>
        </c:ser>
        <c:ser>
          <c:idx val="22"/>
          <c:order val="22"/>
          <c:val>
            <c:numRef>
              <c:f>ΕΡΩΤΗΜΑΤΟΛΟΓΙΟ!$I$30</c:f>
              <c:numCache>
                <c:formatCode>General</c:formatCode>
                <c:ptCount val="1"/>
              </c:numCache>
            </c:numRef>
          </c:val>
        </c:ser>
        <c:ser>
          <c:idx val="23"/>
          <c:order val="23"/>
          <c:val>
            <c:numRef>
              <c:f>ΕΡΩΤΗΜΑΤΟΛΟΓΙΟ!$I$31</c:f>
              <c:numCache>
                <c:formatCode>General</c:formatCode>
                <c:ptCount val="1"/>
              </c:numCache>
            </c:numRef>
          </c:val>
        </c:ser>
        <c:ser>
          <c:idx val="24"/>
          <c:order val="24"/>
          <c:tx>
            <c:strRef>
              <c:f>ΕΡΩΤΗΜΑΤΟΛΟΓΙΟ!$A$32</c:f>
              <c:strCache>
                <c:ptCount val="1"/>
                <c:pt idx="0">
                  <c:v>Ναι</c:v>
                </c:pt>
              </c:strCache>
            </c:strRef>
          </c:tx>
          <c:dLbls>
            <c:txPr>
              <a:bodyPr/>
              <a:lstStyle/>
              <a:p>
                <a:pPr>
                  <a:defRPr sz="900"/>
                </a:pPr>
                <a:endParaRPr lang="el-GR"/>
              </a:p>
            </c:txPr>
            <c:showVal val="1"/>
            <c:showSerName val="1"/>
            <c:separator> </c:separator>
          </c:dLbls>
          <c:val>
            <c:numRef>
              <c:f>ΕΡΩΤΗΜΑΤΟΛΟΓΙΟ!$I$32</c:f>
              <c:numCache>
                <c:formatCode>0.0%</c:formatCode>
                <c:ptCount val="1"/>
                <c:pt idx="0">
                  <c:v>0.82142857142857284</c:v>
                </c:pt>
              </c:numCache>
            </c:numRef>
          </c:val>
        </c:ser>
        <c:ser>
          <c:idx val="25"/>
          <c:order val="25"/>
          <c:tx>
            <c:strRef>
              <c:f>ΕΡΩΤΗΜΑΤΟΛΟΓΙΟ!$A$33</c:f>
              <c:strCache>
                <c:ptCount val="1"/>
                <c:pt idx="0">
                  <c:v>Όχι</c:v>
                </c:pt>
              </c:strCache>
            </c:strRef>
          </c:tx>
          <c:dLbls>
            <c:txPr>
              <a:bodyPr/>
              <a:lstStyle/>
              <a:p>
                <a:pPr>
                  <a:defRPr sz="900"/>
                </a:pPr>
                <a:endParaRPr lang="el-GR"/>
              </a:p>
            </c:txPr>
            <c:showVal val="1"/>
            <c:showSerName val="1"/>
            <c:separator> </c:separator>
          </c:dLbls>
          <c:val>
            <c:numRef>
              <c:f>ΕΡΩΤΗΜΑΤΟΛΟΓΙΟ!$I$33</c:f>
              <c:numCache>
                <c:formatCode>0.0%</c:formatCode>
                <c:ptCount val="1"/>
                <c:pt idx="0">
                  <c:v>0.17857142857142899</c:v>
                </c:pt>
              </c:numCache>
            </c:numRef>
          </c:val>
        </c:ser>
        <c:ser>
          <c:idx val="26"/>
          <c:order val="26"/>
          <c:val>
            <c:numRef>
              <c:f>ΕΡΩΤΗΜΑΤΟΛΟΓΙΟ!$I$34</c:f>
              <c:numCache>
                <c:formatCode>General</c:formatCode>
                <c:ptCount val="1"/>
              </c:numCache>
            </c:numRef>
          </c:val>
        </c:ser>
        <c:ser>
          <c:idx val="27"/>
          <c:order val="27"/>
          <c:val>
            <c:numRef>
              <c:f>ΕΡΩΤΗΜΑΤΟΛΟΓΙΟ!$I$35</c:f>
              <c:numCache>
                <c:formatCode>General</c:formatCode>
                <c:ptCount val="1"/>
              </c:numCache>
            </c:numRef>
          </c:val>
        </c:ser>
        <c:ser>
          <c:idx val="28"/>
          <c:order val="28"/>
          <c:tx>
            <c:strRef>
              <c:f>ΕΡΩΤΗΜΑΤΟΛΟΓΙΟ!$A$36</c:f>
              <c:strCache>
                <c:ptCount val="1"/>
                <c:pt idx="0">
                  <c:v>Αδιαφορησες</c:v>
                </c:pt>
              </c:strCache>
            </c:strRef>
          </c:tx>
          <c:dLbls>
            <c:txPr>
              <a:bodyPr/>
              <a:lstStyle/>
              <a:p>
                <a:pPr>
                  <a:defRPr sz="900"/>
                </a:pPr>
                <a:endParaRPr lang="el-GR"/>
              </a:p>
            </c:txPr>
            <c:showVal val="1"/>
            <c:showSerName val="1"/>
            <c:separator> </c:separator>
          </c:dLbls>
          <c:val>
            <c:numRef>
              <c:f>ΕΡΩΤΗΜΑΤΟΛΟΓΙΟ!$I$36</c:f>
              <c:numCache>
                <c:formatCode>0.0%</c:formatCode>
                <c:ptCount val="1"/>
                <c:pt idx="0">
                  <c:v>0.30434782608695682</c:v>
                </c:pt>
              </c:numCache>
            </c:numRef>
          </c:val>
        </c:ser>
        <c:ser>
          <c:idx val="29"/>
          <c:order val="29"/>
          <c:tx>
            <c:strRef>
              <c:f>ΕΡΩΤΗΜΑΤΟΛΟΓΙΟ!$A$37</c:f>
              <c:strCache>
                <c:ptCount val="1"/>
                <c:pt idx="0">
                  <c:v>Μιλησες σε καθηγητη</c:v>
                </c:pt>
              </c:strCache>
            </c:strRef>
          </c:tx>
          <c:dLbls>
            <c:txPr>
              <a:bodyPr/>
              <a:lstStyle/>
              <a:p>
                <a:pPr>
                  <a:defRPr sz="900"/>
                </a:pPr>
                <a:endParaRPr lang="el-GR"/>
              </a:p>
            </c:txPr>
            <c:showVal val="1"/>
            <c:showSerName val="1"/>
            <c:separator> </c:separator>
          </c:dLbls>
          <c:val>
            <c:numRef>
              <c:f>ΕΡΩΤΗΜΑΤΟΛΟΓΙΟ!$I$37</c:f>
              <c:numCache>
                <c:formatCode>0.0%</c:formatCode>
                <c:ptCount val="1"/>
                <c:pt idx="0">
                  <c:v>0.1304347826086957</c:v>
                </c:pt>
              </c:numCache>
            </c:numRef>
          </c:val>
        </c:ser>
        <c:ser>
          <c:idx val="30"/>
          <c:order val="30"/>
          <c:tx>
            <c:strRef>
              <c:f>ΕΡΩΤΗΜΑΤΟΛΟΓΙΟ!$A$38</c:f>
              <c:strCache>
                <c:ptCount val="1"/>
                <c:pt idx="0">
                  <c:v>Πηρες το μερος του θυτη</c:v>
                </c:pt>
              </c:strCache>
            </c:strRef>
          </c:tx>
          <c:dLbls>
            <c:dLbl>
              <c:idx val="0"/>
              <c:layout>
                <c:manualLayout>
                  <c:x val="-4.4458452292755061E-3"/>
                  <c:y val="0"/>
                </c:manualLayout>
              </c:layout>
              <c:showVal val="1"/>
              <c:showSerName val="1"/>
              <c:separator> </c:separator>
            </c:dLbl>
            <c:txPr>
              <a:bodyPr/>
              <a:lstStyle/>
              <a:p>
                <a:pPr>
                  <a:defRPr sz="900"/>
                </a:pPr>
                <a:endParaRPr lang="el-GR"/>
              </a:p>
            </c:txPr>
            <c:showVal val="1"/>
            <c:showSerName val="1"/>
            <c:separator> </c:separator>
          </c:dLbls>
          <c:val>
            <c:numRef>
              <c:f>ΕΡΩΤΗΜΑΤΟΛΟΓΙΟ!$I$38</c:f>
              <c:numCache>
                <c:formatCode>0.0%</c:formatCode>
                <c:ptCount val="1"/>
                <c:pt idx="0">
                  <c:v>0.21739130434782653</c:v>
                </c:pt>
              </c:numCache>
            </c:numRef>
          </c:val>
        </c:ser>
        <c:ser>
          <c:idx val="31"/>
          <c:order val="31"/>
          <c:tx>
            <c:strRef>
              <c:f>ΕΡΩΤΗΜΑΤΟΛΟΓΙΟ!$A$39</c:f>
              <c:strCache>
                <c:ptCount val="1"/>
                <c:pt idx="0">
                  <c:v>Πηρες το μερος του θυματος</c:v>
                </c:pt>
              </c:strCache>
            </c:strRef>
          </c:tx>
          <c:dLbls>
            <c:dLbl>
              <c:idx val="0"/>
              <c:layout>
                <c:manualLayout>
                  <c:x val="0"/>
                  <c:y val="5.8173345943971101E-3"/>
                </c:manualLayout>
              </c:layout>
              <c:showVal val="1"/>
              <c:showSerName val="1"/>
              <c:separator> </c:separator>
            </c:dLbl>
            <c:txPr>
              <a:bodyPr/>
              <a:lstStyle/>
              <a:p>
                <a:pPr>
                  <a:defRPr sz="900"/>
                </a:pPr>
                <a:endParaRPr lang="el-GR"/>
              </a:p>
            </c:txPr>
            <c:showVal val="1"/>
            <c:showSerName val="1"/>
            <c:separator> </c:separator>
          </c:dLbls>
          <c:val>
            <c:numRef>
              <c:f>ΕΡΩΤΗΜΑΤΟΛΟΓΙΟ!$I$39</c:f>
              <c:numCache>
                <c:formatCode>0.0%</c:formatCode>
                <c:ptCount val="1"/>
                <c:pt idx="0">
                  <c:v>0.34782608695652234</c:v>
                </c:pt>
              </c:numCache>
            </c:numRef>
          </c:val>
        </c:ser>
        <c:ser>
          <c:idx val="32"/>
          <c:order val="32"/>
          <c:val>
            <c:numRef>
              <c:f>ΕΡΩΤΗΜΑΤΟΛΟΓΙΟ!$I$40</c:f>
              <c:numCache>
                <c:formatCode>General</c:formatCode>
                <c:ptCount val="1"/>
              </c:numCache>
            </c:numRef>
          </c:val>
        </c:ser>
        <c:ser>
          <c:idx val="33"/>
          <c:order val="33"/>
          <c:val>
            <c:numRef>
              <c:f>ΕΡΩΤΗΜΑΤΟΛΟΓΙΟ!$I$41</c:f>
              <c:numCache>
                <c:formatCode>General</c:formatCode>
                <c:ptCount val="1"/>
              </c:numCache>
            </c:numRef>
          </c:val>
        </c:ser>
        <c:ser>
          <c:idx val="34"/>
          <c:order val="34"/>
          <c:tx>
            <c:strRef>
              <c:f>ΕΡΩΤΗΜΑΤΟΛΟΓΙΟ!$A$42</c:f>
              <c:strCache>
                <c:ptCount val="1"/>
                <c:pt idx="0">
                  <c:v>Φοβηθηκα τις συνεπειες</c:v>
                </c:pt>
              </c:strCache>
            </c:strRef>
          </c:tx>
          <c:dLbls>
            <c:dLbl>
              <c:idx val="0"/>
              <c:layout>
                <c:manualLayout>
                  <c:x val="-1.1494258423628351E-2"/>
                  <c:y val="4.6538676755176894E-3"/>
                </c:manualLayout>
              </c:layout>
              <c:showLegendKey val="1"/>
              <c:showVal val="1"/>
              <c:showSerName val="1"/>
              <c:separator> </c:separator>
            </c:dLbl>
            <c:txPr>
              <a:bodyPr/>
              <a:lstStyle/>
              <a:p>
                <a:pPr>
                  <a:defRPr sz="900"/>
                </a:pPr>
                <a:endParaRPr lang="el-GR"/>
              </a:p>
            </c:txPr>
            <c:showLegendKey val="1"/>
            <c:showVal val="1"/>
            <c:showSerName val="1"/>
            <c:separator> </c:separator>
          </c:dLbls>
          <c:val>
            <c:numRef>
              <c:f>ΕΡΩΤΗΜΑΤΟΛΟΓΙΟ!$I$42</c:f>
              <c:numCache>
                <c:formatCode>0.0%</c:formatCode>
                <c:ptCount val="1"/>
                <c:pt idx="0">
                  <c:v>0</c:v>
                </c:pt>
              </c:numCache>
            </c:numRef>
          </c:val>
        </c:ser>
        <c:ser>
          <c:idx val="35"/>
          <c:order val="35"/>
          <c:tx>
            <c:strRef>
              <c:f>ΕΡΩΤΗΜΑΤΟΛΟΓΙΟ!$A$43</c:f>
              <c:strCache>
                <c:ptCount val="1"/>
                <c:pt idx="0">
                  <c:v>Δεν ηξερα πώς να βοηθησω</c:v>
                </c:pt>
              </c:strCache>
            </c:strRef>
          </c:tx>
          <c:dLbls>
            <c:dLbl>
              <c:idx val="0"/>
              <c:layout>
                <c:manualLayout>
                  <c:x val="-1.2852636471764557E-2"/>
                  <c:y val="6.442243566346287E-3"/>
                </c:manualLayout>
              </c:layout>
              <c:showVal val="1"/>
              <c:showSerName val="1"/>
              <c:separator> </c:separator>
            </c:dLbl>
            <c:txPr>
              <a:bodyPr/>
              <a:lstStyle/>
              <a:p>
                <a:pPr>
                  <a:defRPr sz="900"/>
                </a:pPr>
                <a:endParaRPr lang="el-GR"/>
              </a:p>
            </c:txPr>
            <c:showVal val="1"/>
            <c:showSerName val="1"/>
            <c:separator> </c:separator>
          </c:dLbls>
          <c:val>
            <c:numRef>
              <c:f>ΕΡΩΤΗΜΑΤΟΛΟΓΙΟ!$I$43</c:f>
              <c:numCache>
                <c:formatCode>0.0%</c:formatCode>
                <c:ptCount val="1"/>
                <c:pt idx="0">
                  <c:v>0.28571428571428642</c:v>
                </c:pt>
              </c:numCache>
            </c:numRef>
          </c:val>
        </c:ser>
        <c:ser>
          <c:idx val="36"/>
          <c:order val="36"/>
          <c:tx>
            <c:strRef>
              <c:f>ΕΡΩΤΗΜΑΤΟΛΟΓΙΟ!$A$44</c:f>
              <c:strCache>
                <c:ptCount val="1"/>
                <c:pt idx="0">
                  <c:v>Δεν ηταν δικη μου ευθυνη</c:v>
                </c:pt>
              </c:strCache>
            </c:strRef>
          </c:tx>
          <c:dLbls>
            <c:dLbl>
              <c:idx val="0"/>
              <c:layout>
                <c:manualLayout>
                  <c:x val="-1.5572207663200823E-4"/>
                  <c:y val="3.1337447447041577E-3"/>
                </c:manualLayout>
              </c:layout>
              <c:showVal val="1"/>
              <c:showSerName val="1"/>
              <c:separator> </c:separator>
            </c:dLbl>
            <c:txPr>
              <a:bodyPr/>
              <a:lstStyle/>
              <a:p>
                <a:pPr>
                  <a:defRPr sz="1000"/>
                </a:pPr>
                <a:endParaRPr lang="el-GR"/>
              </a:p>
            </c:txPr>
            <c:showLegendKey val="1"/>
            <c:showVal val="1"/>
            <c:showSerName val="1"/>
            <c:separator> </c:separator>
          </c:dLbls>
          <c:val>
            <c:numRef>
              <c:f>ΕΡΩΤΗΜΑΤΟΛΟΓΙΟ!$I$44</c:f>
              <c:numCache>
                <c:formatCode>0.0%</c:formatCode>
                <c:ptCount val="1"/>
                <c:pt idx="0">
                  <c:v>0.42857142857142855</c:v>
                </c:pt>
              </c:numCache>
            </c:numRef>
          </c:val>
        </c:ser>
        <c:ser>
          <c:idx val="37"/>
          <c:order val="37"/>
          <c:tx>
            <c:strRef>
              <c:f>ΕΡΩΤΗΜΑΤΟΛΟΓΙΟ!$A$45</c:f>
              <c:strCache>
                <c:ptCount val="1"/>
                <c:pt idx="0">
                  <c:v>Συμφωνουσα με τον θυτη</c:v>
                </c:pt>
              </c:strCache>
            </c:strRef>
          </c:tx>
          <c:dLbls>
            <c:txPr>
              <a:bodyPr/>
              <a:lstStyle/>
              <a:p>
                <a:pPr>
                  <a:defRPr sz="900"/>
                </a:pPr>
                <a:endParaRPr lang="el-GR"/>
              </a:p>
            </c:txPr>
            <c:showVal val="1"/>
            <c:showSerName val="1"/>
            <c:separator> </c:separator>
          </c:dLbls>
          <c:val>
            <c:numRef>
              <c:f>ΕΡΩΤΗΜΑΤΟΛΟΓΙΟ!$I$45</c:f>
              <c:numCache>
                <c:formatCode>0.0%</c:formatCode>
                <c:ptCount val="1"/>
                <c:pt idx="0">
                  <c:v>0.28571428571428642</c:v>
                </c:pt>
              </c:numCache>
            </c:numRef>
          </c:val>
        </c:ser>
        <c:ser>
          <c:idx val="38"/>
          <c:order val="38"/>
          <c:tx>
            <c:strRef>
              <c:f>ΕΡΩΤΗΜΑΤΟΛΟΓΙΟ!$A$46</c:f>
              <c:strCache>
                <c:ptCount val="1"/>
                <c:pt idx="0">
                  <c:v>Δεν θελω να με λενε καρφι</c:v>
                </c:pt>
              </c:strCache>
            </c:strRef>
          </c:tx>
          <c:dLbls>
            <c:dLbl>
              <c:idx val="0"/>
              <c:layout>
                <c:manualLayout>
                  <c:x val="6.1322669626893934E-3"/>
                  <c:y val="-2.3269338377588013E-3"/>
                </c:manualLayout>
              </c:layout>
              <c:showLegendKey val="1"/>
              <c:showVal val="1"/>
              <c:showSerName val="1"/>
              <c:separator> </c:separator>
            </c:dLbl>
            <c:txPr>
              <a:bodyPr/>
              <a:lstStyle/>
              <a:p>
                <a:pPr>
                  <a:defRPr sz="900"/>
                </a:pPr>
                <a:endParaRPr lang="el-GR"/>
              </a:p>
            </c:txPr>
            <c:showLegendKey val="1"/>
            <c:showVal val="1"/>
            <c:showSerName val="1"/>
            <c:separator> </c:separator>
          </c:dLbls>
          <c:val>
            <c:numRef>
              <c:f>ΕΡΩΤΗΜΑΤΟΛΟΓΙΟ!$I$46</c:f>
              <c:numCache>
                <c:formatCode>0.0%</c:formatCode>
                <c:ptCount val="1"/>
                <c:pt idx="0">
                  <c:v>0</c:v>
                </c:pt>
              </c:numCache>
            </c:numRef>
          </c:val>
        </c:ser>
        <c:ser>
          <c:idx val="39"/>
          <c:order val="39"/>
          <c:val>
            <c:numRef>
              <c:f>ΕΡΩΤΗΜΑΤΟΛΟΓΙΟ!$I$47</c:f>
              <c:numCache>
                <c:formatCode>General</c:formatCode>
                <c:ptCount val="1"/>
              </c:numCache>
            </c:numRef>
          </c:val>
        </c:ser>
        <c:ser>
          <c:idx val="40"/>
          <c:order val="40"/>
          <c:val>
            <c:numRef>
              <c:f>ΕΡΩΤΗΜΑΤΟΛΟΓΙΟ!$I$48</c:f>
              <c:numCache>
                <c:formatCode>General</c:formatCode>
                <c:ptCount val="1"/>
              </c:numCache>
            </c:numRef>
          </c:val>
        </c:ser>
        <c:ser>
          <c:idx val="41"/>
          <c:order val="41"/>
          <c:val>
            <c:numRef>
              <c:f>ΕΡΩΤΗΜΑΤΟΛΟΓΙΟ!$I$49</c:f>
              <c:numCache>
                <c:formatCode>General</c:formatCode>
                <c:ptCount val="1"/>
              </c:numCache>
            </c:numRef>
          </c:val>
        </c:ser>
        <c:ser>
          <c:idx val="42"/>
          <c:order val="42"/>
          <c:tx>
            <c:strRef>
              <c:f>ΕΡΩΤΗΜΑΤΟΛΟΓΙΟ!$A$50</c:f>
              <c:strCache>
                <c:ptCount val="1"/>
                <c:pt idx="0">
                  <c:v>Σωματικη</c:v>
                </c:pt>
              </c:strCache>
            </c:strRef>
          </c:tx>
          <c:dLbls>
            <c:txPr>
              <a:bodyPr/>
              <a:lstStyle/>
              <a:p>
                <a:pPr>
                  <a:defRPr sz="900"/>
                </a:pPr>
                <a:endParaRPr lang="el-GR"/>
              </a:p>
            </c:txPr>
            <c:showVal val="1"/>
            <c:showSerName val="1"/>
            <c:separator> </c:separator>
          </c:dLbls>
          <c:val>
            <c:numRef>
              <c:f>ΕΡΩΤΗΜΑΤΟΛΟΓΙΟ!$I$50</c:f>
              <c:numCache>
                <c:formatCode>0.0%</c:formatCode>
                <c:ptCount val="1"/>
                <c:pt idx="0">
                  <c:v>0.17857142857142899</c:v>
                </c:pt>
              </c:numCache>
            </c:numRef>
          </c:val>
        </c:ser>
        <c:ser>
          <c:idx val="43"/>
          <c:order val="43"/>
          <c:tx>
            <c:strRef>
              <c:f>ΕΡΩΤΗΜΑΤΟΛΟΓΙΟ!$A$51</c:f>
              <c:strCache>
                <c:ptCount val="1"/>
                <c:pt idx="0">
                  <c:v>Ψυχολογικη</c:v>
                </c:pt>
              </c:strCache>
            </c:strRef>
          </c:tx>
          <c:dLbls>
            <c:txPr>
              <a:bodyPr/>
              <a:lstStyle/>
              <a:p>
                <a:pPr>
                  <a:defRPr sz="900"/>
                </a:pPr>
                <a:endParaRPr lang="el-GR"/>
              </a:p>
            </c:txPr>
            <c:showVal val="1"/>
            <c:showSerName val="1"/>
            <c:separator> </c:separator>
          </c:dLbls>
          <c:val>
            <c:numRef>
              <c:f>ΕΡΩΤΗΜΑΤΟΛΟΓΙΟ!$I$51</c:f>
              <c:numCache>
                <c:formatCode>0.0%</c:formatCode>
                <c:ptCount val="1"/>
                <c:pt idx="0">
                  <c:v>0.28571428571428642</c:v>
                </c:pt>
              </c:numCache>
            </c:numRef>
          </c:val>
        </c:ser>
        <c:ser>
          <c:idx val="44"/>
          <c:order val="44"/>
          <c:tx>
            <c:strRef>
              <c:f>ΕΡΩΤΗΜΑΤΟΛΟΓΙΟ!$A$52</c:f>
              <c:strCache>
                <c:ptCount val="1"/>
                <c:pt idx="0">
                  <c:v>Λεκτικη-Σεξουαλικη</c:v>
                </c:pt>
              </c:strCache>
            </c:strRef>
          </c:tx>
          <c:dLbls>
            <c:txPr>
              <a:bodyPr/>
              <a:lstStyle/>
              <a:p>
                <a:pPr>
                  <a:defRPr sz="900"/>
                </a:pPr>
                <a:endParaRPr lang="el-GR"/>
              </a:p>
            </c:txPr>
            <c:showVal val="1"/>
            <c:showSerName val="1"/>
            <c:separator> </c:separator>
          </c:dLbls>
          <c:val>
            <c:numRef>
              <c:f>ΕΡΩΤΗΜΑΤΟΛΟΓΙΟ!$I$52</c:f>
              <c:numCache>
                <c:formatCode>0.0%</c:formatCode>
                <c:ptCount val="1"/>
                <c:pt idx="0">
                  <c:v>0.17857142857142899</c:v>
                </c:pt>
              </c:numCache>
            </c:numRef>
          </c:val>
        </c:ser>
        <c:ser>
          <c:idx val="45"/>
          <c:order val="45"/>
          <c:tx>
            <c:strRef>
              <c:f>ΕΡΩΤΗΜΑΤΟΛΟΓΙΟ!$A$53</c:f>
              <c:strCache>
                <c:ptCount val="1"/>
                <c:pt idx="0">
                  <c:v>Κοινωνικη-Ρατσιστικη</c:v>
                </c:pt>
              </c:strCache>
            </c:strRef>
          </c:tx>
          <c:dLbls>
            <c:txPr>
              <a:bodyPr/>
              <a:lstStyle/>
              <a:p>
                <a:pPr>
                  <a:defRPr sz="900"/>
                </a:pPr>
                <a:endParaRPr lang="el-GR"/>
              </a:p>
            </c:txPr>
            <c:showVal val="1"/>
            <c:showSerName val="1"/>
            <c:separator> </c:separator>
          </c:dLbls>
          <c:val>
            <c:numRef>
              <c:f>ΕΡΩΤΗΜΑΤΟΛΟΓΙΟ!$I$53</c:f>
              <c:numCache>
                <c:formatCode>0.0%</c:formatCode>
                <c:ptCount val="1"/>
                <c:pt idx="0">
                  <c:v>0.14285714285714324</c:v>
                </c:pt>
              </c:numCache>
            </c:numRef>
          </c:val>
        </c:ser>
        <c:ser>
          <c:idx val="46"/>
          <c:order val="46"/>
          <c:tx>
            <c:strRef>
              <c:f>ΕΡΩΤΗΜΑΤΟΛΟΓΙΟ!$A$54</c:f>
              <c:strCache>
                <c:ptCount val="1"/>
                <c:pt idx="0">
                  <c:v>Διαδικτυακη</c:v>
                </c:pt>
              </c:strCache>
            </c:strRef>
          </c:tx>
          <c:dLbls>
            <c:txPr>
              <a:bodyPr/>
              <a:lstStyle/>
              <a:p>
                <a:pPr>
                  <a:defRPr sz="900"/>
                </a:pPr>
                <a:endParaRPr lang="el-GR"/>
              </a:p>
            </c:txPr>
            <c:showVal val="1"/>
            <c:showSerName val="1"/>
            <c:separator> </c:separator>
          </c:dLbls>
          <c:val>
            <c:numRef>
              <c:f>ΕΡΩΤΗΜΑΤΟΛΟΓΙΟ!$I$54</c:f>
              <c:numCache>
                <c:formatCode>0.0%</c:formatCode>
                <c:ptCount val="1"/>
                <c:pt idx="0">
                  <c:v>0.21428571428571427</c:v>
                </c:pt>
              </c:numCache>
            </c:numRef>
          </c:val>
        </c:ser>
        <c:ser>
          <c:idx val="47"/>
          <c:order val="47"/>
          <c:val>
            <c:numRef>
              <c:f>ΕΡΩΤΗΜΑΤΟΛΟΓΙΟ!$I$55</c:f>
              <c:numCache>
                <c:formatCode>General</c:formatCode>
                <c:ptCount val="1"/>
              </c:numCache>
            </c:numRef>
          </c:val>
        </c:ser>
        <c:ser>
          <c:idx val="48"/>
          <c:order val="48"/>
          <c:val>
            <c:numRef>
              <c:f>ΕΡΩΤΗΜΑΤΟΛΟΓΙΟ!$I$56</c:f>
              <c:numCache>
                <c:formatCode>General</c:formatCode>
                <c:ptCount val="1"/>
              </c:numCache>
            </c:numRef>
          </c:val>
        </c:ser>
        <c:ser>
          <c:idx val="49"/>
          <c:order val="49"/>
          <c:tx>
            <c:strRef>
              <c:f>ΕΡΩΤΗΜΑΤΟΛΟΓΙΟ!$A$57</c:f>
              <c:strCache>
                <c:ptCount val="1"/>
                <c:pt idx="0">
                  <c:v>Καθολου</c:v>
                </c:pt>
              </c:strCache>
            </c:strRef>
          </c:tx>
          <c:dLbls>
            <c:txPr>
              <a:bodyPr/>
              <a:lstStyle/>
              <a:p>
                <a:pPr>
                  <a:defRPr sz="900"/>
                </a:pPr>
                <a:endParaRPr lang="el-GR"/>
              </a:p>
            </c:txPr>
            <c:showVal val="1"/>
            <c:showSerName val="1"/>
            <c:separator> </c:separator>
          </c:dLbls>
          <c:val>
            <c:numRef>
              <c:f>ΕΡΩΤΗΜΑΤΟΛΟΓΙΟ!$I$57</c:f>
              <c:numCache>
                <c:formatCode>0.0%</c:formatCode>
                <c:ptCount val="1"/>
                <c:pt idx="0">
                  <c:v>7.1428571428571425E-2</c:v>
                </c:pt>
              </c:numCache>
            </c:numRef>
          </c:val>
        </c:ser>
        <c:ser>
          <c:idx val="50"/>
          <c:order val="50"/>
          <c:tx>
            <c:strRef>
              <c:f>ΕΡΩΤΗΜΑΤΟΛΟΓΙΟ!$A$58</c:f>
              <c:strCache>
                <c:ptCount val="1"/>
                <c:pt idx="0">
                  <c:v>Λιγο</c:v>
                </c:pt>
              </c:strCache>
            </c:strRef>
          </c:tx>
          <c:dLbls>
            <c:txPr>
              <a:bodyPr/>
              <a:lstStyle/>
              <a:p>
                <a:pPr>
                  <a:defRPr sz="900"/>
                </a:pPr>
                <a:endParaRPr lang="el-GR"/>
              </a:p>
            </c:txPr>
            <c:showVal val="1"/>
            <c:showSerName val="1"/>
            <c:separator> </c:separator>
          </c:dLbls>
          <c:val>
            <c:numRef>
              <c:f>ΕΡΩΤΗΜΑΤΟΛΟΓΙΟ!$I$58</c:f>
              <c:numCache>
                <c:formatCode>0.0%</c:formatCode>
                <c:ptCount val="1"/>
                <c:pt idx="0">
                  <c:v>7.1428571428571425E-2</c:v>
                </c:pt>
              </c:numCache>
            </c:numRef>
          </c:val>
        </c:ser>
        <c:ser>
          <c:idx val="51"/>
          <c:order val="51"/>
          <c:tx>
            <c:strRef>
              <c:f>ΕΡΩΤΗΜΑΤΟΛΟΓΙΟ!$A$59</c:f>
              <c:strCache>
                <c:ptCount val="1"/>
                <c:pt idx="0">
                  <c:v>Πολύ</c:v>
                </c:pt>
              </c:strCache>
            </c:strRef>
          </c:tx>
          <c:dLbls>
            <c:txPr>
              <a:bodyPr/>
              <a:lstStyle/>
              <a:p>
                <a:pPr>
                  <a:defRPr sz="900"/>
                </a:pPr>
                <a:endParaRPr lang="el-GR"/>
              </a:p>
            </c:txPr>
            <c:showVal val="1"/>
            <c:showSerName val="1"/>
            <c:separator> </c:separator>
          </c:dLbls>
          <c:val>
            <c:numRef>
              <c:f>ΕΡΩΤΗΜΑΤΟΛΟΓΙΟ!$I$59</c:f>
              <c:numCache>
                <c:formatCode>0.0%</c:formatCode>
                <c:ptCount val="1"/>
                <c:pt idx="0">
                  <c:v>0.4642857142857143</c:v>
                </c:pt>
              </c:numCache>
            </c:numRef>
          </c:val>
        </c:ser>
        <c:ser>
          <c:idx val="52"/>
          <c:order val="52"/>
          <c:tx>
            <c:strRef>
              <c:f>ΕΡΩΤΗΜΑΤΟΛΟΓΙΟ!$A$60</c:f>
              <c:strCache>
                <c:ptCount val="1"/>
                <c:pt idx="0">
                  <c:v>Απολυτα</c:v>
                </c:pt>
              </c:strCache>
            </c:strRef>
          </c:tx>
          <c:dLbls>
            <c:txPr>
              <a:bodyPr/>
              <a:lstStyle/>
              <a:p>
                <a:pPr>
                  <a:defRPr sz="900"/>
                </a:pPr>
                <a:endParaRPr lang="el-GR"/>
              </a:p>
            </c:txPr>
            <c:showVal val="1"/>
            <c:showSerName val="1"/>
            <c:separator> </c:separator>
          </c:dLbls>
          <c:val>
            <c:numRef>
              <c:f>ΕΡΩΤΗΜΑΤΟΛΟΓΙΟ!$I$60</c:f>
              <c:numCache>
                <c:formatCode>0.0%</c:formatCode>
                <c:ptCount val="1"/>
                <c:pt idx="0">
                  <c:v>0.39285714285714346</c:v>
                </c:pt>
              </c:numCache>
            </c:numRef>
          </c:val>
        </c:ser>
        <c:ser>
          <c:idx val="53"/>
          <c:order val="53"/>
          <c:val>
            <c:numRef>
              <c:f>ΕΡΩΤΗΜΑΤΟΛΟΓΙΟ!$I$61</c:f>
              <c:numCache>
                <c:formatCode>General</c:formatCode>
                <c:ptCount val="1"/>
              </c:numCache>
            </c:numRef>
          </c:val>
        </c:ser>
        <c:ser>
          <c:idx val="54"/>
          <c:order val="54"/>
          <c:val>
            <c:numRef>
              <c:f>ΕΡΩΤΗΜΑΤΟΛΟΓΙΟ!$I$62</c:f>
              <c:numCache>
                <c:formatCode>General</c:formatCode>
                <c:ptCount val="1"/>
              </c:numCache>
            </c:numRef>
          </c:val>
        </c:ser>
        <c:ser>
          <c:idx val="55"/>
          <c:order val="55"/>
          <c:tx>
            <c:strRef>
              <c:f>ΕΡΩΤΗΜΑΤΟΛΟΓΙΟ!$A$63</c:f>
              <c:strCache>
                <c:ptCount val="1"/>
                <c:pt idx="0">
                  <c:v>Αδιαφορουν</c:v>
                </c:pt>
              </c:strCache>
            </c:strRef>
          </c:tx>
          <c:dLbls>
            <c:txPr>
              <a:bodyPr/>
              <a:lstStyle/>
              <a:p>
                <a:pPr>
                  <a:defRPr sz="900"/>
                </a:pPr>
                <a:endParaRPr lang="el-GR"/>
              </a:p>
            </c:txPr>
            <c:showVal val="1"/>
            <c:showSerName val="1"/>
            <c:separator> </c:separator>
          </c:dLbls>
          <c:val>
            <c:numRef>
              <c:f>ΕΡΩΤΗΜΑΤΟΛΟΓΙΟ!$I$63</c:f>
              <c:numCache>
                <c:formatCode>0.0%</c:formatCode>
                <c:ptCount val="1"/>
                <c:pt idx="0">
                  <c:v>0.42857142857142855</c:v>
                </c:pt>
              </c:numCache>
            </c:numRef>
          </c:val>
        </c:ser>
        <c:ser>
          <c:idx val="56"/>
          <c:order val="56"/>
          <c:tx>
            <c:strRef>
              <c:f>ΕΡΩΤΗΜΑΤΟΛΟΓΙΟ!$A$64</c:f>
              <c:strCache>
                <c:ptCount val="1"/>
                <c:pt idx="0">
                  <c:v>Παρεμβαινουν</c:v>
                </c:pt>
              </c:strCache>
            </c:strRef>
          </c:tx>
          <c:dLbls>
            <c:txPr>
              <a:bodyPr/>
              <a:lstStyle/>
              <a:p>
                <a:pPr>
                  <a:defRPr sz="900"/>
                </a:pPr>
                <a:endParaRPr lang="el-GR"/>
              </a:p>
            </c:txPr>
            <c:showVal val="1"/>
            <c:showSerName val="1"/>
            <c:separator> </c:separator>
          </c:dLbls>
          <c:val>
            <c:numRef>
              <c:f>ΕΡΩΤΗΜΑΤΟΛΟΓΙΟ!$I$64</c:f>
              <c:numCache>
                <c:formatCode>0.0%</c:formatCode>
                <c:ptCount val="1"/>
                <c:pt idx="0">
                  <c:v>0.14285714285714324</c:v>
                </c:pt>
              </c:numCache>
            </c:numRef>
          </c:val>
        </c:ser>
        <c:ser>
          <c:idx val="57"/>
          <c:order val="57"/>
          <c:tx>
            <c:strRef>
              <c:f>ΕΡΩΤΗΜΑΤΟΛΟΓΙΟ!$A$65</c:f>
              <c:strCache>
                <c:ptCount val="1"/>
                <c:pt idx="0">
                  <c:v>Ανεχονται</c:v>
                </c:pt>
              </c:strCache>
            </c:strRef>
          </c:tx>
          <c:dLbls>
            <c:txPr>
              <a:bodyPr/>
              <a:lstStyle/>
              <a:p>
                <a:pPr>
                  <a:defRPr sz="900"/>
                </a:pPr>
                <a:endParaRPr lang="el-GR"/>
              </a:p>
            </c:txPr>
            <c:showVal val="1"/>
            <c:showSerName val="1"/>
            <c:separator> </c:separator>
          </c:dLbls>
          <c:val>
            <c:numRef>
              <c:f>ΕΡΩΤΗΜΑΤΟΛΟΓΙΟ!$I$65</c:f>
              <c:numCache>
                <c:formatCode>0.0%</c:formatCode>
                <c:ptCount val="1"/>
                <c:pt idx="0">
                  <c:v>0.17857142857142899</c:v>
                </c:pt>
              </c:numCache>
            </c:numRef>
          </c:val>
        </c:ser>
        <c:ser>
          <c:idx val="58"/>
          <c:order val="58"/>
          <c:tx>
            <c:strRef>
              <c:f>ΕΡΩΤΗΜΑΤΟΛΟΓΙΟ!$A$66</c:f>
              <c:strCache>
                <c:ptCount val="1"/>
                <c:pt idx="0">
                  <c:v>Τιμωρουν</c:v>
                </c:pt>
              </c:strCache>
            </c:strRef>
          </c:tx>
          <c:dLbls>
            <c:txPr>
              <a:bodyPr/>
              <a:lstStyle/>
              <a:p>
                <a:pPr>
                  <a:defRPr sz="900"/>
                </a:pPr>
                <a:endParaRPr lang="el-GR"/>
              </a:p>
            </c:txPr>
            <c:showVal val="1"/>
            <c:showSerName val="1"/>
            <c:separator> </c:separator>
          </c:dLbls>
          <c:val>
            <c:numRef>
              <c:f>ΕΡΩΤΗΜΑΤΟΛΟΓΙΟ!$I$66</c:f>
              <c:numCache>
                <c:formatCode>0.0%</c:formatCode>
                <c:ptCount val="1"/>
                <c:pt idx="0">
                  <c:v>0.25</c:v>
                </c:pt>
              </c:numCache>
            </c:numRef>
          </c:val>
        </c:ser>
        <c:dLbls>
          <c:showVal val="1"/>
        </c:dLbls>
        <c:axId val="70830720"/>
        <c:axId val="70848896"/>
      </c:barChart>
      <c:catAx>
        <c:axId val="70830720"/>
        <c:scaling>
          <c:orientation val="minMax"/>
        </c:scaling>
        <c:delete val="1"/>
        <c:axPos val="l"/>
        <c:numFmt formatCode="General" sourceLinked="1"/>
        <c:majorTickMark val="none"/>
        <c:tickLblPos val="none"/>
        <c:crossAx val="70848896"/>
        <c:crosses val="autoZero"/>
        <c:auto val="1"/>
        <c:lblAlgn val="ctr"/>
        <c:lblOffset val="100"/>
      </c:catAx>
      <c:valAx>
        <c:axId val="70848896"/>
        <c:scaling>
          <c:orientation val="minMax"/>
        </c:scaling>
        <c:axPos val="b"/>
        <c:majorGridlines/>
        <c:title>
          <c:tx>
            <c:rich>
              <a:bodyPr/>
              <a:lstStyle/>
              <a:p>
                <a:pPr>
                  <a:defRPr/>
                </a:pPr>
                <a:r>
                  <a:rPr lang="el-GR"/>
                  <a:t>ΠΟΣΟΣΤΑ</a:t>
                </a:r>
              </a:p>
            </c:rich>
          </c:tx>
          <c:layout/>
        </c:title>
        <c:numFmt formatCode="0.0%" sourceLinked="1"/>
        <c:majorTickMark val="none"/>
        <c:tickLblPos val="nextTo"/>
        <c:crossAx val="70830720"/>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style val="42"/>
  <c:chart>
    <c:title>
      <c:tx>
        <c:rich>
          <a:bodyPr/>
          <a:lstStyle/>
          <a:p>
            <a:pPr>
              <a:defRPr/>
            </a:pPr>
            <a:r>
              <a:rPr lang="el-GR"/>
              <a:t>Γ' ΤΑΞΗ ΚΟΡΙΤΣΙΑ</a:t>
            </a:r>
          </a:p>
        </c:rich>
      </c:tx>
      <c:layout>
        <c:manualLayout>
          <c:xMode val="edge"/>
          <c:yMode val="edge"/>
          <c:x val="0.39753571510178937"/>
          <c:y val="1.7291107088319188E-3"/>
        </c:manualLayout>
      </c:layout>
    </c:title>
    <c:plotArea>
      <c:layout>
        <c:manualLayout>
          <c:layoutTarget val="inner"/>
          <c:xMode val="edge"/>
          <c:yMode val="edge"/>
          <c:x val="2.5373205345125629E-2"/>
          <c:y val="4.2980110053131446E-2"/>
          <c:w val="0.94520565168875004"/>
          <c:h val="0.92410334036958863"/>
        </c:manualLayout>
      </c:layout>
      <c:barChart>
        <c:barDir val="bar"/>
        <c:grouping val="clustered"/>
        <c:ser>
          <c:idx val="0"/>
          <c:order val="0"/>
          <c:tx>
            <c:strRef>
              <c:f>ΕΡΩΤΗΜΑΤΟΛΟΓΙΟ!$A$8</c:f>
              <c:strCache>
                <c:ptCount val="1"/>
                <c:pt idx="0">
                  <c:v>Ναι</c:v>
                </c:pt>
              </c:strCache>
            </c:strRef>
          </c:tx>
          <c:dLbls>
            <c:txPr>
              <a:bodyPr/>
              <a:lstStyle/>
              <a:p>
                <a:pPr>
                  <a:defRPr sz="900"/>
                </a:pPr>
                <a:endParaRPr lang="el-GR"/>
              </a:p>
            </c:txPr>
            <c:showVal val="1"/>
            <c:showSerName val="1"/>
            <c:separator> </c:separator>
          </c:dLbls>
          <c:val>
            <c:numRef>
              <c:f>ΕΡΩΤΗΜΑΤΟΛΟΓΙΟ!$K$8</c:f>
              <c:numCache>
                <c:formatCode>0.0%</c:formatCode>
                <c:ptCount val="1"/>
                <c:pt idx="0">
                  <c:v>0.25</c:v>
                </c:pt>
              </c:numCache>
            </c:numRef>
          </c:val>
        </c:ser>
        <c:ser>
          <c:idx val="1"/>
          <c:order val="1"/>
          <c:tx>
            <c:strRef>
              <c:f>ΕΡΩΤΗΜΑΤΟΛΟΓΙΟ!$A$9</c:f>
              <c:strCache>
                <c:ptCount val="1"/>
                <c:pt idx="0">
                  <c:v>Όχι</c:v>
                </c:pt>
              </c:strCache>
            </c:strRef>
          </c:tx>
          <c:dLbls>
            <c:dLbl>
              <c:idx val="0"/>
              <c:layout/>
              <c:showVal val="1"/>
              <c:showSerName val="1"/>
              <c:separator> </c:separator>
            </c:dLbl>
            <c:txPr>
              <a:bodyPr/>
              <a:lstStyle/>
              <a:p>
                <a:pPr>
                  <a:defRPr sz="900"/>
                </a:pPr>
                <a:endParaRPr lang="el-GR"/>
              </a:p>
            </c:txPr>
            <c:showVal val="1"/>
          </c:dLbls>
          <c:trendline>
            <c:trendlineType val="linear"/>
          </c:trendline>
          <c:val>
            <c:numRef>
              <c:f>ΕΡΩΤΗΜΑΤΟΛΟΓΙΟ!$K$9</c:f>
              <c:numCache>
                <c:formatCode>0.0%</c:formatCode>
                <c:ptCount val="1"/>
                <c:pt idx="0">
                  <c:v>0.75000000000000111</c:v>
                </c:pt>
              </c:numCache>
            </c:numRef>
          </c:val>
        </c:ser>
        <c:ser>
          <c:idx val="2"/>
          <c:order val="2"/>
          <c:val>
            <c:numRef>
              <c:f>ΕΡΩΤΗΜΑΤΟΛΟΓΙΟ!$K$10</c:f>
              <c:numCache>
                <c:formatCode>General</c:formatCode>
                <c:ptCount val="1"/>
              </c:numCache>
            </c:numRef>
          </c:val>
        </c:ser>
        <c:ser>
          <c:idx val="3"/>
          <c:order val="3"/>
          <c:val>
            <c:numRef>
              <c:f>ΕΡΩΤΗΜΑΤΟΛΟΓΙΟ!$K$11</c:f>
              <c:numCache>
                <c:formatCode>General</c:formatCode>
                <c:ptCount val="1"/>
              </c:numCache>
            </c:numRef>
          </c:val>
        </c:ser>
        <c:ser>
          <c:idx val="4"/>
          <c:order val="4"/>
          <c:tx>
            <c:strRef>
              <c:f>ΕΡΩΤΗΜΑΤΟΛΟΓΙΟ!$A$12</c:f>
              <c:strCache>
                <c:ptCount val="1"/>
                <c:pt idx="0">
                  <c:v>ΔΗΜΟΤΙΚΟ</c:v>
                </c:pt>
              </c:strCache>
            </c:strRef>
          </c:tx>
          <c:dLbls>
            <c:txPr>
              <a:bodyPr/>
              <a:lstStyle/>
              <a:p>
                <a:pPr>
                  <a:defRPr sz="900"/>
                </a:pPr>
                <a:endParaRPr lang="el-GR"/>
              </a:p>
            </c:txPr>
            <c:showVal val="1"/>
            <c:showSerName val="1"/>
            <c:separator> </c:separator>
          </c:dLbls>
          <c:val>
            <c:numRef>
              <c:f>ΕΡΩΤΗΜΑΤΟΛΟΓΙΟ!$K$12</c:f>
              <c:numCache>
                <c:formatCode>0.0%</c:formatCode>
                <c:ptCount val="1"/>
                <c:pt idx="0">
                  <c:v>0.42857142857142855</c:v>
                </c:pt>
              </c:numCache>
            </c:numRef>
          </c:val>
        </c:ser>
        <c:ser>
          <c:idx val="5"/>
          <c:order val="5"/>
          <c:tx>
            <c:strRef>
              <c:f>ΕΡΩΤΗΜΑΤΟΛΟΓΙΟ!$A$13</c:f>
              <c:strCache>
                <c:ptCount val="1"/>
                <c:pt idx="0">
                  <c:v>ΓΥΜΝΑΣΙΟ</c:v>
                </c:pt>
              </c:strCache>
            </c:strRef>
          </c:tx>
          <c:dLbls>
            <c:txPr>
              <a:bodyPr/>
              <a:lstStyle/>
              <a:p>
                <a:pPr>
                  <a:defRPr sz="900"/>
                </a:pPr>
                <a:endParaRPr lang="el-GR"/>
              </a:p>
            </c:txPr>
            <c:showVal val="1"/>
            <c:showSerName val="1"/>
            <c:separator> </c:separator>
          </c:dLbls>
          <c:val>
            <c:numRef>
              <c:f>ΕΡΩΤΗΜΑΤΟΛΟΓΙΟ!$K$13</c:f>
              <c:numCache>
                <c:formatCode>0.0%</c:formatCode>
                <c:ptCount val="1"/>
                <c:pt idx="0">
                  <c:v>0.28571428571428642</c:v>
                </c:pt>
              </c:numCache>
            </c:numRef>
          </c:val>
        </c:ser>
        <c:ser>
          <c:idx val="6"/>
          <c:order val="6"/>
          <c:tx>
            <c:strRef>
              <c:f>ΕΡΩΤΗΜΑΤΟΛΟΓΙΟ!$A$14</c:f>
              <c:strCache>
                <c:ptCount val="1"/>
                <c:pt idx="0">
                  <c:v>ΛΥΚΕΙΟ</c:v>
                </c:pt>
              </c:strCache>
            </c:strRef>
          </c:tx>
          <c:dLbls>
            <c:txPr>
              <a:bodyPr/>
              <a:lstStyle/>
              <a:p>
                <a:pPr>
                  <a:defRPr sz="900"/>
                </a:pPr>
                <a:endParaRPr lang="el-GR"/>
              </a:p>
            </c:txPr>
            <c:showVal val="1"/>
            <c:showSerName val="1"/>
            <c:separator> </c:separator>
          </c:dLbls>
          <c:val>
            <c:numRef>
              <c:f>ΕΡΩΤΗΜΑΤΟΛΟΓΙΟ!$K$14</c:f>
              <c:numCache>
                <c:formatCode>0.0%</c:formatCode>
                <c:ptCount val="1"/>
                <c:pt idx="0">
                  <c:v>0.71428571428571463</c:v>
                </c:pt>
              </c:numCache>
            </c:numRef>
          </c:val>
        </c:ser>
        <c:ser>
          <c:idx val="7"/>
          <c:order val="7"/>
          <c:val>
            <c:numRef>
              <c:f>ΕΡΩΤΗΜΑΤΟΛΟΓΙΟ!$K$15</c:f>
              <c:numCache>
                <c:formatCode>General</c:formatCode>
                <c:ptCount val="1"/>
              </c:numCache>
            </c:numRef>
          </c:val>
        </c:ser>
        <c:ser>
          <c:idx val="8"/>
          <c:order val="8"/>
          <c:val>
            <c:numRef>
              <c:f>ΕΡΩΤΗΜΑΤΟΛΟΓΙΟ!$K$16</c:f>
              <c:numCache>
                <c:formatCode>General</c:formatCode>
                <c:ptCount val="1"/>
              </c:numCache>
            </c:numRef>
          </c:val>
        </c:ser>
        <c:ser>
          <c:idx val="9"/>
          <c:order val="9"/>
          <c:tx>
            <c:strRef>
              <c:f>ΕΡΩΤΗΜΑΤΟΛΟΓΙΟ!$A$17</c:f>
              <c:strCache>
                <c:ptCount val="1"/>
                <c:pt idx="0">
                  <c:v>Ναι </c:v>
                </c:pt>
              </c:strCache>
            </c:strRef>
          </c:tx>
          <c:dLbls>
            <c:txPr>
              <a:bodyPr/>
              <a:lstStyle/>
              <a:p>
                <a:pPr>
                  <a:defRPr sz="900"/>
                </a:pPr>
                <a:endParaRPr lang="el-GR"/>
              </a:p>
            </c:txPr>
            <c:showVal val="1"/>
            <c:showSerName val="1"/>
            <c:separator> </c:separator>
          </c:dLbls>
          <c:val>
            <c:numRef>
              <c:f>ΕΡΩΤΗΜΑΤΟΛΟΓΙΟ!$K$17</c:f>
              <c:numCache>
                <c:formatCode>0.0%</c:formatCode>
                <c:ptCount val="1"/>
                <c:pt idx="0">
                  <c:v>0.21428571428571427</c:v>
                </c:pt>
              </c:numCache>
            </c:numRef>
          </c:val>
        </c:ser>
        <c:ser>
          <c:idx val="10"/>
          <c:order val="10"/>
          <c:tx>
            <c:strRef>
              <c:f>ΕΡΩΤΗΜΑΤΟΛΟΓΙΟ!$A$18</c:f>
              <c:strCache>
                <c:ptCount val="1"/>
                <c:pt idx="0">
                  <c:v>Όχι</c:v>
                </c:pt>
              </c:strCache>
            </c:strRef>
          </c:tx>
          <c:dLbls>
            <c:txPr>
              <a:bodyPr/>
              <a:lstStyle/>
              <a:p>
                <a:pPr>
                  <a:defRPr sz="900"/>
                </a:pPr>
                <a:endParaRPr lang="el-GR"/>
              </a:p>
            </c:txPr>
            <c:showVal val="1"/>
            <c:showSerName val="1"/>
            <c:separator> </c:separator>
          </c:dLbls>
          <c:val>
            <c:numRef>
              <c:f>ΕΡΩΤΗΜΑΤΟΛΟΓΙΟ!$K$18</c:f>
              <c:numCache>
                <c:formatCode>0.0%</c:formatCode>
                <c:ptCount val="1"/>
                <c:pt idx="0">
                  <c:v>0.78571428571428559</c:v>
                </c:pt>
              </c:numCache>
            </c:numRef>
          </c:val>
        </c:ser>
        <c:ser>
          <c:idx val="11"/>
          <c:order val="11"/>
          <c:val>
            <c:numRef>
              <c:f>ΕΡΩΤΗΜΑΤΟΛΟΓΙΟ!$K$19</c:f>
              <c:numCache>
                <c:formatCode>General</c:formatCode>
                <c:ptCount val="1"/>
              </c:numCache>
            </c:numRef>
          </c:val>
        </c:ser>
        <c:ser>
          <c:idx val="12"/>
          <c:order val="12"/>
          <c:val>
            <c:numRef>
              <c:f>ΕΡΩΤΗΜΑΤΟΛΟΓΙΟ!$K$20</c:f>
              <c:numCache>
                <c:formatCode>General</c:formatCode>
                <c:ptCount val="1"/>
              </c:numCache>
            </c:numRef>
          </c:val>
        </c:ser>
        <c:ser>
          <c:idx val="13"/>
          <c:order val="13"/>
          <c:tx>
            <c:strRef>
              <c:f>ΕΡΩΤΗΜΑΤΟΛΟΓΙΟ!$A$21</c:f>
              <c:strCache>
                <c:ptCount val="1"/>
                <c:pt idx="0">
                  <c:v>ΔΗΜΟΤΙΚΟ</c:v>
                </c:pt>
              </c:strCache>
            </c:strRef>
          </c:tx>
          <c:dLbls>
            <c:txPr>
              <a:bodyPr/>
              <a:lstStyle/>
              <a:p>
                <a:pPr>
                  <a:defRPr sz="900"/>
                </a:pPr>
                <a:endParaRPr lang="el-GR"/>
              </a:p>
            </c:txPr>
            <c:showVal val="1"/>
            <c:showSerName val="1"/>
            <c:separator> </c:separator>
          </c:dLbls>
          <c:val>
            <c:numRef>
              <c:f>ΕΡΩΤΗΜΑΤΟΛΟΓΙΟ!$K$21</c:f>
              <c:numCache>
                <c:formatCode>0.0%</c:formatCode>
                <c:ptCount val="1"/>
                <c:pt idx="0">
                  <c:v>0.66666666666666663</c:v>
                </c:pt>
              </c:numCache>
            </c:numRef>
          </c:val>
        </c:ser>
        <c:ser>
          <c:idx val="14"/>
          <c:order val="14"/>
          <c:tx>
            <c:strRef>
              <c:f>ΕΡΩΤΗΜΑΤΟΛΟΓΙΟ!$A$22</c:f>
              <c:strCache>
                <c:ptCount val="1"/>
                <c:pt idx="0">
                  <c:v>ΓΥΜΝΑΣΙΟ</c:v>
                </c:pt>
              </c:strCache>
            </c:strRef>
          </c:tx>
          <c:dLbls>
            <c:txPr>
              <a:bodyPr/>
              <a:lstStyle/>
              <a:p>
                <a:pPr>
                  <a:defRPr sz="900"/>
                </a:pPr>
                <a:endParaRPr lang="el-GR"/>
              </a:p>
            </c:txPr>
            <c:showVal val="1"/>
            <c:showSerName val="1"/>
            <c:separator> </c:separator>
          </c:dLbls>
          <c:val>
            <c:numRef>
              <c:f>ΕΡΩΤΗΜΑΤΟΛΟΓΙΟ!$K$22</c:f>
              <c:numCache>
                <c:formatCode>0.0%</c:formatCode>
                <c:ptCount val="1"/>
                <c:pt idx="0">
                  <c:v>0.16666666666666666</c:v>
                </c:pt>
              </c:numCache>
            </c:numRef>
          </c:val>
        </c:ser>
        <c:ser>
          <c:idx val="15"/>
          <c:order val="15"/>
          <c:tx>
            <c:strRef>
              <c:f>ΕΡΩΤΗΜΑΤΟΛΟΓΙΟ!$A$23</c:f>
              <c:strCache>
                <c:ptCount val="1"/>
                <c:pt idx="0">
                  <c:v>ΛΥΚΕΙΟ</c:v>
                </c:pt>
              </c:strCache>
            </c:strRef>
          </c:tx>
          <c:dLbls>
            <c:txPr>
              <a:bodyPr/>
              <a:lstStyle/>
              <a:p>
                <a:pPr>
                  <a:defRPr sz="900"/>
                </a:pPr>
                <a:endParaRPr lang="el-GR"/>
              </a:p>
            </c:txPr>
            <c:showVal val="1"/>
            <c:showSerName val="1"/>
            <c:separator> </c:separator>
          </c:dLbls>
          <c:val>
            <c:numRef>
              <c:f>ΕΡΩΤΗΜΑΤΟΛΟΓΙΟ!$K$23</c:f>
              <c:numCache>
                <c:formatCode>0.0%</c:formatCode>
                <c:ptCount val="1"/>
                <c:pt idx="0">
                  <c:v>0.16666666666666666</c:v>
                </c:pt>
              </c:numCache>
            </c:numRef>
          </c:val>
        </c:ser>
        <c:ser>
          <c:idx val="16"/>
          <c:order val="16"/>
          <c:val>
            <c:numRef>
              <c:f>ΕΡΩΤΗΜΑΤΟΛΟΓΙΟ!$K$24</c:f>
              <c:numCache>
                <c:formatCode>General</c:formatCode>
                <c:ptCount val="1"/>
              </c:numCache>
            </c:numRef>
          </c:val>
        </c:ser>
        <c:ser>
          <c:idx val="17"/>
          <c:order val="17"/>
          <c:val>
            <c:numRef>
              <c:f>ΕΡΩΤΗΜΑΤΟΛΟΓΙΟ!$K$25</c:f>
              <c:numCache>
                <c:formatCode>General</c:formatCode>
                <c:ptCount val="1"/>
              </c:numCache>
            </c:numRef>
          </c:val>
        </c:ser>
        <c:ser>
          <c:idx val="18"/>
          <c:order val="18"/>
          <c:tx>
            <c:strRef>
              <c:f>ΕΡΩΤΗΜΑΤΟΛΟΓΙΟ!$A$26</c:f>
              <c:strCache>
                <c:ptCount val="1"/>
                <c:pt idx="0">
                  <c:v>Το ειπα σε φιλο</c:v>
                </c:pt>
              </c:strCache>
            </c:strRef>
          </c:tx>
          <c:dLbls>
            <c:txPr>
              <a:bodyPr/>
              <a:lstStyle/>
              <a:p>
                <a:pPr>
                  <a:defRPr sz="900"/>
                </a:pPr>
                <a:endParaRPr lang="el-GR"/>
              </a:p>
            </c:txPr>
            <c:showVal val="1"/>
            <c:showSerName val="1"/>
            <c:separator> </c:separator>
          </c:dLbls>
          <c:val>
            <c:numRef>
              <c:f>ΕΡΩΤΗΜΑΤΟΛΟΓΙΟ!$K$26</c:f>
              <c:numCache>
                <c:formatCode>0.0%</c:formatCode>
                <c:ptCount val="1"/>
                <c:pt idx="0">
                  <c:v>0.5</c:v>
                </c:pt>
              </c:numCache>
            </c:numRef>
          </c:val>
        </c:ser>
        <c:ser>
          <c:idx val="19"/>
          <c:order val="19"/>
          <c:tx>
            <c:strRef>
              <c:f>ΕΡΩΤΗΜΑΤΟΛΟΓΙΟ!$A$27</c:f>
              <c:strCache>
                <c:ptCount val="1"/>
                <c:pt idx="0">
                  <c:v>Το ειπα στους γονεις</c:v>
                </c:pt>
              </c:strCache>
            </c:strRef>
          </c:tx>
          <c:dLbls>
            <c:txPr>
              <a:bodyPr/>
              <a:lstStyle/>
              <a:p>
                <a:pPr>
                  <a:defRPr sz="900"/>
                </a:pPr>
                <a:endParaRPr lang="el-GR"/>
              </a:p>
            </c:txPr>
            <c:showLegendKey val="1"/>
            <c:showVal val="1"/>
            <c:showSerName val="1"/>
            <c:separator> </c:separator>
          </c:dLbls>
          <c:val>
            <c:numRef>
              <c:f>ΕΡΩΤΗΜΑΤΟΛΟΓΙΟ!$K$27</c:f>
              <c:numCache>
                <c:formatCode>0.0%</c:formatCode>
                <c:ptCount val="1"/>
                <c:pt idx="0">
                  <c:v>0</c:v>
                </c:pt>
              </c:numCache>
            </c:numRef>
          </c:val>
        </c:ser>
        <c:ser>
          <c:idx val="20"/>
          <c:order val="20"/>
          <c:tx>
            <c:strRef>
              <c:f>ΕΡΩΤΗΜΑΤΟΛΟΓΙΟ!$A$28</c:f>
              <c:strCache>
                <c:ptCount val="1"/>
                <c:pt idx="0">
                  <c:v>Το ειπα σε καθηγητη</c:v>
                </c:pt>
              </c:strCache>
            </c:strRef>
          </c:tx>
          <c:dLbls>
            <c:txPr>
              <a:bodyPr/>
              <a:lstStyle/>
              <a:p>
                <a:pPr>
                  <a:defRPr sz="900"/>
                </a:pPr>
                <a:endParaRPr lang="el-GR"/>
              </a:p>
            </c:txPr>
            <c:showVal val="1"/>
            <c:showSerName val="1"/>
            <c:separator> </c:separator>
          </c:dLbls>
          <c:val>
            <c:numRef>
              <c:f>ΕΡΩΤΗΜΑΤΟΛΟΓΙΟ!$K$28</c:f>
              <c:numCache>
                <c:formatCode>0.0%</c:formatCode>
                <c:ptCount val="1"/>
                <c:pt idx="0">
                  <c:v>0.16666666666666666</c:v>
                </c:pt>
              </c:numCache>
            </c:numRef>
          </c:val>
        </c:ser>
        <c:ser>
          <c:idx val="21"/>
          <c:order val="21"/>
          <c:tx>
            <c:strRef>
              <c:f>ΕΡΩΤΗΜΑΤΟΛΟΓΙΟ!$A$29</c:f>
              <c:strCache>
                <c:ptCount val="1"/>
                <c:pt idx="0">
                  <c:v>Δεν εκανα τιποτα</c:v>
                </c:pt>
              </c:strCache>
            </c:strRef>
          </c:tx>
          <c:dLbls>
            <c:txPr>
              <a:bodyPr/>
              <a:lstStyle/>
              <a:p>
                <a:pPr>
                  <a:defRPr sz="900"/>
                </a:pPr>
                <a:endParaRPr lang="el-GR"/>
              </a:p>
            </c:txPr>
            <c:showVal val="1"/>
            <c:showSerName val="1"/>
            <c:separator> </c:separator>
          </c:dLbls>
          <c:val>
            <c:numRef>
              <c:f>ΕΡΩΤΗΜΑΤΟΛΟΓΙΟ!$K$29</c:f>
              <c:numCache>
                <c:formatCode>0.0%</c:formatCode>
                <c:ptCount val="1"/>
                <c:pt idx="0">
                  <c:v>0.33333333333333331</c:v>
                </c:pt>
              </c:numCache>
            </c:numRef>
          </c:val>
        </c:ser>
        <c:ser>
          <c:idx val="22"/>
          <c:order val="22"/>
          <c:val>
            <c:numRef>
              <c:f>ΕΡΩΤΗΜΑΤΟΛΟΓΙΟ!$K$30</c:f>
              <c:numCache>
                <c:formatCode>General</c:formatCode>
                <c:ptCount val="1"/>
              </c:numCache>
            </c:numRef>
          </c:val>
        </c:ser>
        <c:ser>
          <c:idx val="23"/>
          <c:order val="23"/>
          <c:val>
            <c:numRef>
              <c:f>ΕΡΩΤΗΜΑΤΟΛΟΓΙΟ!$K$31</c:f>
              <c:numCache>
                <c:formatCode>General</c:formatCode>
                <c:ptCount val="1"/>
              </c:numCache>
            </c:numRef>
          </c:val>
        </c:ser>
        <c:ser>
          <c:idx val="24"/>
          <c:order val="24"/>
          <c:tx>
            <c:strRef>
              <c:f>ΕΡΩΤΗΜΑΤΟΛΟΓΙΟ!$A$32</c:f>
              <c:strCache>
                <c:ptCount val="1"/>
                <c:pt idx="0">
                  <c:v>Ναι</c:v>
                </c:pt>
              </c:strCache>
            </c:strRef>
          </c:tx>
          <c:dLbls>
            <c:txPr>
              <a:bodyPr/>
              <a:lstStyle/>
              <a:p>
                <a:pPr>
                  <a:defRPr sz="900"/>
                </a:pPr>
                <a:endParaRPr lang="el-GR"/>
              </a:p>
            </c:txPr>
            <c:showVal val="1"/>
            <c:showSerName val="1"/>
            <c:separator> </c:separator>
          </c:dLbls>
          <c:val>
            <c:numRef>
              <c:f>ΕΡΩΤΗΜΑΤΟΛΟΓΙΟ!$K$32</c:f>
              <c:numCache>
                <c:formatCode>0.0%</c:formatCode>
                <c:ptCount val="1"/>
                <c:pt idx="0">
                  <c:v>0.82142857142857284</c:v>
                </c:pt>
              </c:numCache>
            </c:numRef>
          </c:val>
        </c:ser>
        <c:ser>
          <c:idx val="25"/>
          <c:order val="25"/>
          <c:tx>
            <c:strRef>
              <c:f>ΕΡΩΤΗΜΑΤΟΛΟΓΙΟ!$A$33</c:f>
              <c:strCache>
                <c:ptCount val="1"/>
                <c:pt idx="0">
                  <c:v>Όχι</c:v>
                </c:pt>
              </c:strCache>
            </c:strRef>
          </c:tx>
          <c:dLbls>
            <c:txPr>
              <a:bodyPr/>
              <a:lstStyle/>
              <a:p>
                <a:pPr>
                  <a:defRPr sz="900"/>
                </a:pPr>
                <a:endParaRPr lang="el-GR"/>
              </a:p>
            </c:txPr>
            <c:showVal val="1"/>
            <c:showSerName val="1"/>
            <c:separator> </c:separator>
          </c:dLbls>
          <c:val>
            <c:numRef>
              <c:f>ΕΡΩΤΗΜΑΤΟΛΟΓΙΟ!$K$33</c:f>
              <c:numCache>
                <c:formatCode>0.0%</c:formatCode>
                <c:ptCount val="1"/>
                <c:pt idx="0">
                  <c:v>0.17857142857142899</c:v>
                </c:pt>
              </c:numCache>
            </c:numRef>
          </c:val>
        </c:ser>
        <c:ser>
          <c:idx val="26"/>
          <c:order val="26"/>
          <c:val>
            <c:numRef>
              <c:f>ΕΡΩΤΗΜΑΤΟΛΟΓΙΟ!$K$34</c:f>
              <c:numCache>
                <c:formatCode>General</c:formatCode>
                <c:ptCount val="1"/>
              </c:numCache>
            </c:numRef>
          </c:val>
        </c:ser>
        <c:ser>
          <c:idx val="27"/>
          <c:order val="27"/>
          <c:val>
            <c:numRef>
              <c:f>ΕΡΩΤΗΜΑΤΟΛΟΓΙΟ!$K$35</c:f>
              <c:numCache>
                <c:formatCode>General</c:formatCode>
                <c:ptCount val="1"/>
              </c:numCache>
            </c:numRef>
          </c:val>
        </c:ser>
        <c:ser>
          <c:idx val="28"/>
          <c:order val="28"/>
          <c:tx>
            <c:strRef>
              <c:f>ΕΡΩΤΗΜΑΤΟΛΟΓΙΟ!$A$36</c:f>
              <c:strCache>
                <c:ptCount val="1"/>
                <c:pt idx="0">
                  <c:v>Αδιαφορησες</c:v>
                </c:pt>
              </c:strCache>
            </c:strRef>
          </c:tx>
          <c:dLbls>
            <c:txPr>
              <a:bodyPr/>
              <a:lstStyle/>
              <a:p>
                <a:pPr>
                  <a:defRPr sz="900"/>
                </a:pPr>
                <a:endParaRPr lang="el-GR"/>
              </a:p>
            </c:txPr>
            <c:showVal val="1"/>
            <c:showSerName val="1"/>
            <c:separator> </c:separator>
          </c:dLbls>
          <c:val>
            <c:numRef>
              <c:f>ΕΡΩΤΗΜΑΤΟΛΟΓΙΟ!$K$36</c:f>
              <c:numCache>
                <c:formatCode>0.0%</c:formatCode>
                <c:ptCount val="1"/>
                <c:pt idx="0">
                  <c:v>0.34782608695652234</c:v>
                </c:pt>
              </c:numCache>
            </c:numRef>
          </c:val>
        </c:ser>
        <c:ser>
          <c:idx val="29"/>
          <c:order val="29"/>
          <c:tx>
            <c:strRef>
              <c:f>ΕΡΩΤΗΜΑΤΟΛΟΓΙΟ!$A$37</c:f>
              <c:strCache>
                <c:ptCount val="1"/>
                <c:pt idx="0">
                  <c:v>Μιλησες σε καθηγητη</c:v>
                </c:pt>
              </c:strCache>
            </c:strRef>
          </c:tx>
          <c:dLbls>
            <c:txPr>
              <a:bodyPr/>
              <a:lstStyle/>
              <a:p>
                <a:pPr>
                  <a:defRPr sz="900"/>
                </a:pPr>
                <a:endParaRPr lang="el-GR"/>
              </a:p>
            </c:txPr>
            <c:showVal val="1"/>
            <c:showSerName val="1"/>
            <c:separator> </c:separator>
          </c:dLbls>
          <c:val>
            <c:numRef>
              <c:f>ΕΡΩΤΗΜΑΤΟΛΟΓΙΟ!$K$37</c:f>
              <c:numCache>
                <c:formatCode>0.0%</c:formatCode>
                <c:ptCount val="1"/>
                <c:pt idx="0">
                  <c:v>8.6956521739130543E-2</c:v>
                </c:pt>
              </c:numCache>
            </c:numRef>
          </c:val>
        </c:ser>
        <c:ser>
          <c:idx val="30"/>
          <c:order val="30"/>
          <c:tx>
            <c:strRef>
              <c:f>ΕΡΩΤΗΜΑΤΟΛΟΓΙΟ!$A$38</c:f>
              <c:strCache>
                <c:ptCount val="1"/>
                <c:pt idx="0">
                  <c:v>Πηρες το μερος του θυτη</c:v>
                </c:pt>
              </c:strCache>
            </c:strRef>
          </c:tx>
          <c:dLbls>
            <c:dLbl>
              <c:idx val="0"/>
              <c:layout>
                <c:manualLayout>
                  <c:x val="-4.4458452292755061E-3"/>
                  <c:y val="0"/>
                </c:manualLayout>
              </c:layout>
              <c:showVal val="1"/>
              <c:showSerName val="1"/>
              <c:separator> </c:separator>
            </c:dLbl>
            <c:txPr>
              <a:bodyPr/>
              <a:lstStyle/>
              <a:p>
                <a:pPr>
                  <a:defRPr sz="900"/>
                </a:pPr>
                <a:endParaRPr lang="el-GR"/>
              </a:p>
            </c:txPr>
            <c:showVal val="1"/>
            <c:showSerName val="1"/>
            <c:separator> </c:separator>
          </c:dLbls>
          <c:val>
            <c:numRef>
              <c:f>ΕΡΩΤΗΜΑΤΟΛΟΓΙΟ!$K$38</c:f>
              <c:numCache>
                <c:formatCode>0.0%</c:formatCode>
                <c:ptCount val="1"/>
                <c:pt idx="0">
                  <c:v>4.3478260869565223E-2</c:v>
                </c:pt>
              </c:numCache>
            </c:numRef>
          </c:val>
        </c:ser>
        <c:ser>
          <c:idx val="31"/>
          <c:order val="31"/>
          <c:tx>
            <c:strRef>
              <c:f>ΕΡΩΤΗΜΑΤΟΛΟΓΙΟ!$A$39</c:f>
              <c:strCache>
                <c:ptCount val="1"/>
                <c:pt idx="0">
                  <c:v>Πηρες το μερος του θυματος</c:v>
                </c:pt>
              </c:strCache>
            </c:strRef>
          </c:tx>
          <c:dLbls>
            <c:dLbl>
              <c:idx val="0"/>
              <c:layout>
                <c:manualLayout>
                  <c:x val="0"/>
                  <c:y val="5.8173345943971101E-3"/>
                </c:manualLayout>
              </c:layout>
              <c:showVal val="1"/>
              <c:showSerName val="1"/>
              <c:separator> </c:separator>
            </c:dLbl>
            <c:txPr>
              <a:bodyPr/>
              <a:lstStyle/>
              <a:p>
                <a:pPr>
                  <a:defRPr sz="900"/>
                </a:pPr>
                <a:endParaRPr lang="el-GR"/>
              </a:p>
            </c:txPr>
            <c:showVal val="1"/>
            <c:showSerName val="1"/>
            <c:separator> </c:separator>
          </c:dLbls>
          <c:val>
            <c:numRef>
              <c:f>ΕΡΩΤΗΜΑΤΟΛΟΓΙΟ!$K$39</c:f>
              <c:numCache>
                <c:formatCode>0.0%</c:formatCode>
                <c:ptCount val="1"/>
                <c:pt idx="0">
                  <c:v>0.52173913043478393</c:v>
                </c:pt>
              </c:numCache>
            </c:numRef>
          </c:val>
        </c:ser>
        <c:ser>
          <c:idx val="32"/>
          <c:order val="32"/>
          <c:val>
            <c:numRef>
              <c:f>ΕΡΩΤΗΜΑΤΟΛΟΓΙΟ!$K$40</c:f>
              <c:numCache>
                <c:formatCode>General</c:formatCode>
                <c:ptCount val="1"/>
              </c:numCache>
            </c:numRef>
          </c:val>
        </c:ser>
        <c:ser>
          <c:idx val="33"/>
          <c:order val="33"/>
          <c:val>
            <c:numRef>
              <c:f>ΕΡΩΤΗΜΑΤΟΛΟΓΙΟ!$K$41</c:f>
              <c:numCache>
                <c:formatCode>General</c:formatCode>
                <c:ptCount val="1"/>
              </c:numCache>
            </c:numRef>
          </c:val>
        </c:ser>
        <c:ser>
          <c:idx val="34"/>
          <c:order val="34"/>
          <c:tx>
            <c:strRef>
              <c:f>ΕΡΩΤΗΜΑΤΟΛΟΓΙΟ!$A$42</c:f>
              <c:strCache>
                <c:ptCount val="1"/>
                <c:pt idx="0">
                  <c:v>Φοβηθηκα τις συνεπειες</c:v>
                </c:pt>
              </c:strCache>
            </c:strRef>
          </c:tx>
          <c:dLbls>
            <c:dLbl>
              <c:idx val="0"/>
              <c:layout>
                <c:manualLayout>
                  <c:x val="-1.1494258423628351E-2"/>
                  <c:y val="4.6538676755176894E-3"/>
                </c:manualLayout>
              </c:layout>
              <c:showVal val="1"/>
              <c:showSerName val="1"/>
              <c:separator> </c:separator>
            </c:dLbl>
            <c:txPr>
              <a:bodyPr/>
              <a:lstStyle/>
              <a:p>
                <a:pPr>
                  <a:defRPr sz="900"/>
                </a:pPr>
                <a:endParaRPr lang="el-GR"/>
              </a:p>
            </c:txPr>
            <c:showVal val="1"/>
            <c:showSerName val="1"/>
            <c:separator> </c:separator>
          </c:dLbls>
          <c:val>
            <c:numRef>
              <c:f>ΕΡΩΤΗΜΑΤΟΛΟΓΙΟ!$K$42</c:f>
              <c:numCache>
                <c:formatCode>0.0%</c:formatCode>
                <c:ptCount val="1"/>
                <c:pt idx="0">
                  <c:v>0.125</c:v>
                </c:pt>
              </c:numCache>
            </c:numRef>
          </c:val>
        </c:ser>
        <c:ser>
          <c:idx val="35"/>
          <c:order val="35"/>
          <c:tx>
            <c:strRef>
              <c:f>ΕΡΩΤΗΜΑΤΟΛΟΓΙΟ!$A$43</c:f>
              <c:strCache>
                <c:ptCount val="1"/>
                <c:pt idx="0">
                  <c:v>Δεν ηξερα πώς να βοηθησω</c:v>
                </c:pt>
              </c:strCache>
            </c:strRef>
          </c:tx>
          <c:dLbls>
            <c:dLbl>
              <c:idx val="0"/>
              <c:layout>
                <c:manualLayout>
                  <c:x val="-7.6653337033617498E-3"/>
                  <c:y val="4.6538676755176894E-3"/>
                </c:manualLayout>
              </c:layout>
              <c:showVal val="1"/>
              <c:showSerName val="1"/>
              <c:separator> </c:separator>
            </c:dLbl>
            <c:txPr>
              <a:bodyPr/>
              <a:lstStyle/>
              <a:p>
                <a:pPr>
                  <a:defRPr sz="900"/>
                </a:pPr>
                <a:endParaRPr lang="el-GR"/>
              </a:p>
            </c:txPr>
            <c:showVal val="1"/>
            <c:showSerName val="1"/>
            <c:separator> </c:separator>
          </c:dLbls>
          <c:val>
            <c:numRef>
              <c:f>ΕΡΩΤΗΜΑΤΟΛΟΓΙΟ!$K$43</c:f>
              <c:numCache>
                <c:formatCode>0.0%</c:formatCode>
                <c:ptCount val="1"/>
                <c:pt idx="0">
                  <c:v>0.62500000000000111</c:v>
                </c:pt>
              </c:numCache>
            </c:numRef>
          </c:val>
        </c:ser>
        <c:ser>
          <c:idx val="36"/>
          <c:order val="36"/>
          <c:tx>
            <c:strRef>
              <c:f>ΕΡΩΤΗΜΑΤΟΛΟΓΙΟ!$A$44</c:f>
              <c:strCache>
                <c:ptCount val="1"/>
                <c:pt idx="0">
                  <c:v>Δεν ηταν δικη μου ευθυνη</c:v>
                </c:pt>
              </c:strCache>
            </c:strRef>
          </c:tx>
          <c:dLbls>
            <c:dLbl>
              <c:idx val="0"/>
              <c:layout>
                <c:manualLayout>
                  <c:x val="0.17317924321959755"/>
                  <c:y val="8.3756197142024309E-4"/>
                </c:manualLayout>
              </c:layout>
              <c:showVal val="1"/>
              <c:showSerName val="1"/>
              <c:separator> </c:separator>
            </c:dLbl>
            <c:txPr>
              <a:bodyPr/>
              <a:lstStyle/>
              <a:p>
                <a:pPr>
                  <a:defRPr sz="1000"/>
                </a:pPr>
                <a:endParaRPr lang="el-GR"/>
              </a:p>
            </c:txPr>
            <c:showVal val="1"/>
            <c:showSerName val="1"/>
            <c:separator> </c:separator>
          </c:dLbls>
          <c:val>
            <c:numRef>
              <c:f>ΕΡΩΤΗΜΑΤΟΛΟΓΙΟ!$K$44</c:f>
              <c:numCache>
                <c:formatCode>0.0%</c:formatCode>
                <c:ptCount val="1"/>
                <c:pt idx="0">
                  <c:v>0.125</c:v>
                </c:pt>
              </c:numCache>
            </c:numRef>
          </c:val>
        </c:ser>
        <c:ser>
          <c:idx val="37"/>
          <c:order val="37"/>
          <c:tx>
            <c:strRef>
              <c:f>ΕΡΩΤΗΜΑΤΟΛΟΓΙΟ!$A$45</c:f>
              <c:strCache>
                <c:ptCount val="1"/>
                <c:pt idx="0">
                  <c:v>Συμφωνουσα με τον θυτη</c:v>
                </c:pt>
              </c:strCache>
            </c:strRef>
          </c:tx>
          <c:dLbls>
            <c:txPr>
              <a:bodyPr/>
              <a:lstStyle/>
              <a:p>
                <a:pPr>
                  <a:defRPr sz="900"/>
                </a:pPr>
                <a:endParaRPr lang="el-GR"/>
              </a:p>
            </c:txPr>
            <c:showVal val="1"/>
            <c:showSerName val="1"/>
            <c:separator> </c:separator>
          </c:dLbls>
          <c:val>
            <c:numRef>
              <c:f>ΕΡΩΤΗΜΑΤΟΛΟΓΙΟ!$K$45</c:f>
              <c:numCache>
                <c:formatCode>0.0%</c:formatCode>
                <c:ptCount val="1"/>
                <c:pt idx="0">
                  <c:v>0</c:v>
                </c:pt>
              </c:numCache>
            </c:numRef>
          </c:val>
        </c:ser>
        <c:ser>
          <c:idx val="38"/>
          <c:order val="38"/>
          <c:tx>
            <c:strRef>
              <c:f>ΕΡΩΤΗΜΑΤΟΛΟΓΙΟ!$A$46</c:f>
              <c:strCache>
                <c:ptCount val="1"/>
                <c:pt idx="0">
                  <c:v>Δεν θελω να με λενε καρφι</c:v>
                </c:pt>
              </c:strCache>
            </c:strRef>
          </c:tx>
          <c:dLbls>
            <c:dLbl>
              <c:idx val="0"/>
              <c:layout>
                <c:manualLayout>
                  <c:x val="6.1322669626893934E-3"/>
                  <c:y val="-2.3269338377588013E-3"/>
                </c:manualLayout>
              </c:layout>
              <c:showVal val="1"/>
              <c:showSerName val="1"/>
              <c:separator> </c:separator>
            </c:dLbl>
            <c:txPr>
              <a:bodyPr/>
              <a:lstStyle/>
              <a:p>
                <a:pPr>
                  <a:defRPr sz="900"/>
                </a:pPr>
                <a:endParaRPr lang="el-GR"/>
              </a:p>
            </c:txPr>
            <c:showVal val="1"/>
            <c:showSerName val="1"/>
            <c:separator> </c:separator>
          </c:dLbls>
          <c:val>
            <c:numRef>
              <c:f>ΕΡΩΤΗΜΑΤΟΛΟΓΙΟ!$K$46</c:f>
              <c:numCache>
                <c:formatCode>0.0%</c:formatCode>
                <c:ptCount val="1"/>
                <c:pt idx="0">
                  <c:v>0.125</c:v>
                </c:pt>
              </c:numCache>
            </c:numRef>
          </c:val>
        </c:ser>
        <c:ser>
          <c:idx val="39"/>
          <c:order val="39"/>
          <c:val>
            <c:numRef>
              <c:f>ΕΡΩΤΗΜΑΤΟΛΟΓΙΟ!$K$47</c:f>
              <c:numCache>
                <c:formatCode>General</c:formatCode>
                <c:ptCount val="1"/>
              </c:numCache>
            </c:numRef>
          </c:val>
        </c:ser>
        <c:ser>
          <c:idx val="40"/>
          <c:order val="40"/>
          <c:val>
            <c:numRef>
              <c:f>ΕΡΩΤΗΜΑΤΟΛΟΓΙΟ!$K$48</c:f>
              <c:numCache>
                <c:formatCode>General</c:formatCode>
                <c:ptCount val="1"/>
              </c:numCache>
            </c:numRef>
          </c:val>
        </c:ser>
        <c:ser>
          <c:idx val="41"/>
          <c:order val="41"/>
          <c:val>
            <c:numRef>
              <c:f>ΕΡΩΤΗΜΑΤΟΛΟΓΙΟ!$K$49</c:f>
              <c:numCache>
                <c:formatCode>General</c:formatCode>
                <c:ptCount val="1"/>
              </c:numCache>
            </c:numRef>
          </c:val>
        </c:ser>
        <c:ser>
          <c:idx val="42"/>
          <c:order val="42"/>
          <c:tx>
            <c:strRef>
              <c:f>ΕΡΩΤΗΜΑΤΟΛΟΓΙΟ!$A$50</c:f>
              <c:strCache>
                <c:ptCount val="1"/>
                <c:pt idx="0">
                  <c:v>Σωματικη</c:v>
                </c:pt>
              </c:strCache>
            </c:strRef>
          </c:tx>
          <c:dLbls>
            <c:txPr>
              <a:bodyPr/>
              <a:lstStyle/>
              <a:p>
                <a:pPr>
                  <a:defRPr sz="900"/>
                </a:pPr>
                <a:endParaRPr lang="el-GR"/>
              </a:p>
            </c:txPr>
            <c:showVal val="1"/>
            <c:showSerName val="1"/>
            <c:separator> </c:separator>
          </c:dLbls>
          <c:val>
            <c:numRef>
              <c:f>ΕΡΩΤΗΜΑΤΟΛΟΓΙΟ!$K$50</c:f>
              <c:numCache>
                <c:formatCode>0.0%</c:formatCode>
                <c:ptCount val="1"/>
                <c:pt idx="0">
                  <c:v>0.17857142857142899</c:v>
                </c:pt>
              </c:numCache>
            </c:numRef>
          </c:val>
        </c:ser>
        <c:ser>
          <c:idx val="43"/>
          <c:order val="43"/>
          <c:tx>
            <c:strRef>
              <c:f>ΕΡΩΤΗΜΑΤΟΛΟΓΙΟ!$A$51</c:f>
              <c:strCache>
                <c:ptCount val="1"/>
                <c:pt idx="0">
                  <c:v>Ψυχολογικη</c:v>
                </c:pt>
              </c:strCache>
            </c:strRef>
          </c:tx>
          <c:dLbls>
            <c:txPr>
              <a:bodyPr/>
              <a:lstStyle/>
              <a:p>
                <a:pPr>
                  <a:defRPr sz="900"/>
                </a:pPr>
                <a:endParaRPr lang="el-GR"/>
              </a:p>
            </c:txPr>
            <c:showVal val="1"/>
            <c:showSerName val="1"/>
            <c:separator> </c:separator>
          </c:dLbls>
          <c:val>
            <c:numRef>
              <c:f>ΕΡΩΤΗΜΑΤΟΛΟΓΙΟ!$K$51</c:f>
              <c:numCache>
                <c:formatCode>0.0%</c:formatCode>
                <c:ptCount val="1"/>
                <c:pt idx="0">
                  <c:v>0.25</c:v>
                </c:pt>
              </c:numCache>
            </c:numRef>
          </c:val>
        </c:ser>
        <c:ser>
          <c:idx val="44"/>
          <c:order val="44"/>
          <c:tx>
            <c:strRef>
              <c:f>ΕΡΩΤΗΜΑΤΟΛΟΓΙΟ!$A$52</c:f>
              <c:strCache>
                <c:ptCount val="1"/>
                <c:pt idx="0">
                  <c:v>Λεκτικη-Σεξουαλικη</c:v>
                </c:pt>
              </c:strCache>
            </c:strRef>
          </c:tx>
          <c:dLbls>
            <c:txPr>
              <a:bodyPr/>
              <a:lstStyle/>
              <a:p>
                <a:pPr>
                  <a:defRPr sz="900"/>
                </a:pPr>
                <a:endParaRPr lang="el-GR"/>
              </a:p>
            </c:txPr>
            <c:showVal val="1"/>
            <c:showSerName val="1"/>
            <c:separator> </c:separator>
          </c:dLbls>
          <c:val>
            <c:numRef>
              <c:f>ΕΡΩΤΗΜΑΤΟΛΟΓΙΟ!$K$52</c:f>
              <c:numCache>
                <c:formatCode>0.0%</c:formatCode>
                <c:ptCount val="1"/>
                <c:pt idx="0">
                  <c:v>0.25</c:v>
                </c:pt>
              </c:numCache>
            </c:numRef>
          </c:val>
        </c:ser>
        <c:ser>
          <c:idx val="45"/>
          <c:order val="45"/>
          <c:tx>
            <c:strRef>
              <c:f>ΕΡΩΤΗΜΑΤΟΛΟΓΙΟ!$A$53</c:f>
              <c:strCache>
                <c:ptCount val="1"/>
                <c:pt idx="0">
                  <c:v>Κοινωνικη-Ρατσιστικη</c:v>
                </c:pt>
              </c:strCache>
            </c:strRef>
          </c:tx>
          <c:dLbls>
            <c:txPr>
              <a:bodyPr/>
              <a:lstStyle/>
              <a:p>
                <a:pPr>
                  <a:defRPr sz="900"/>
                </a:pPr>
                <a:endParaRPr lang="el-GR"/>
              </a:p>
            </c:txPr>
            <c:showVal val="1"/>
            <c:showSerName val="1"/>
            <c:separator> </c:separator>
          </c:dLbls>
          <c:val>
            <c:numRef>
              <c:f>ΕΡΩΤΗΜΑΤΟΛΟΓΙΟ!$K$53</c:f>
              <c:numCache>
                <c:formatCode>0.0%</c:formatCode>
                <c:ptCount val="1"/>
                <c:pt idx="0">
                  <c:v>0.28571428571428642</c:v>
                </c:pt>
              </c:numCache>
            </c:numRef>
          </c:val>
        </c:ser>
        <c:ser>
          <c:idx val="46"/>
          <c:order val="46"/>
          <c:tx>
            <c:strRef>
              <c:f>ΕΡΩΤΗΜΑΤΟΛΟΓΙΟ!$A$54</c:f>
              <c:strCache>
                <c:ptCount val="1"/>
                <c:pt idx="0">
                  <c:v>Διαδικτυακη</c:v>
                </c:pt>
              </c:strCache>
            </c:strRef>
          </c:tx>
          <c:dLbls>
            <c:txPr>
              <a:bodyPr/>
              <a:lstStyle/>
              <a:p>
                <a:pPr>
                  <a:defRPr sz="900"/>
                </a:pPr>
                <a:endParaRPr lang="el-GR"/>
              </a:p>
            </c:txPr>
            <c:showVal val="1"/>
            <c:showSerName val="1"/>
            <c:separator> </c:separator>
          </c:dLbls>
          <c:val>
            <c:numRef>
              <c:f>ΕΡΩΤΗΜΑΤΟΛΟΓΙΟ!$K$54</c:f>
              <c:numCache>
                <c:formatCode>0.0%</c:formatCode>
                <c:ptCount val="1"/>
                <c:pt idx="0">
                  <c:v>3.5714285714285712E-2</c:v>
                </c:pt>
              </c:numCache>
            </c:numRef>
          </c:val>
        </c:ser>
        <c:ser>
          <c:idx val="47"/>
          <c:order val="47"/>
          <c:val>
            <c:numRef>
              <c:f>ΕΡΩΤΗΜΑΤΟΛΟΓΙΟ!$K$55</c:f>
              <c:numCache>
                <c:formatCode>General</c:formatCode>
                <c:ptCount val="1"/>
              </c:numCache>
            </c:numRef>
          </c:val>
        </c:ser>
        <c:ser>
          <c:idx val="48"/>
          <c:order val="48"/>
          <c:val>
            <c:numRef>
              <c:f>ΕΡΩΤΗΜΑΤΟΛΟΓΙΟ!$K$56</c:f>
              <c:numCache>
                <c:formatCode>General</c:formatCode>
                <c:ptCount val="1"/>
              </c:numCache>
            </c:numRef>
          </c:val>
        </c:ser>
        <c:ser>
          <c:idx val="49"/>
          <c:order val="49"/>
          <c:tx>
            <c:strRef>
              <c:f>ΕΡΩΤΗΜΑΤΟΛΟΓΙΟ!$A$57</c:f>
              <c:strCache>
                <c:ptCount val="1"/>
                <c:pt idx="0">
                  <c:v>Καθολου</c:v>
                </c:pt>
              </c:strCache>
            </c:strRef>
          </c:tx>
          <c:dLbls>
            <c:txPr>
              <a:bodyPr/>
              <a:lstStyle/>
              <a:p>
                <a:pPr>
                  <a:defRPr sz="900"/>
                </a:pPr>
                <a:endParaRPr lang="el-GR"/>
              </a:p>
            </c:txPr>
            <c:showVal val="1"/>
            <c:showSerName val="1"/>
            <c:separator> </c:separator>
          </c:dLbls>
          <c:val>
            <c:numRef>
              <c:f>ΕΡΩΤΗΜΑΤΟΛΟΓΙΟ!$K$57</c:f>
              <c:numCache>
                <c:formatCode>0.0%</c:formatCode>
                <c:ptCount val="1"/>
                <c:pt idx="0">
                  <c:v>7.1428571428571425E-2</c:v>
                </c:pt>
              </c:numCache>
            </c:numRef>
          </c:val>
        </c:ser>
        <c:ser>
          <c:idx val="50"/>
          <c:order val="50"/>
          <c:tx>
            <c:strRef>
              <c:f>ΕΡΩΤΗΜΑΤΟΛΟΓΙΟ!$A$58</c:f>
              <c:strCache>
                <c:ptCount val="1"/>
                <c:pt idx="0">
                  <c:v>Λιγο</c:v>
                </c:pt>
              </c:strCache>
            </c:strRef>
          </c:tx>
          <c:dLbls>
            <c:txPr>
              <a:bodyPr/>
              <a:lstStyle/>
              <a:p>
                <a:pPr>
                  <a:defRPr sz="900"/>
                </a:pPr>
                <a:endParaRPr lang="el-GR"/>
              </a:p>
            </c:txPr>
            <c:showVal val="1"/>
            <c:showSerName val="1"/>
            <c:separator> </c:separator>
          </c:dLbls>
          <c:val>
            <c:numRef>
              <c:f>ΕΡΩΤΗΜΑΤΟΛΟΓΙΟ!$K$58</c:f>
              <c:numCache>
                <c:formatCode>0.0%</c:formatCode>
                <c:ptCount val="1"/>
                <c:pt idx="0">
                  <c:v>3.5714285714285712E-2</c:v>
                </c:pt>
              </c:numCache>
            </c:numRef>
          </c:val>
        </c:ser>
        <c:ser>
          <c:idx val="51"/>
          <c:order val="51"/>
          <c:tx>
            <c:strRef>
              <c:f>ΕΡΩΤΗΜΑΤΟΛΟΓΙΟ!$A$59</c:f>
              <c:strCache>
                <c:ptCount val="1"/>
                <c:pt idx="0">
                  <c:v>Πολύ</c:v>
                </c:pt>
              </c:strCache>
            </c:strRef>
          </c:tx>
          <c:dLbls>
            <c:txPr>
              <a:bodyPr/>
              <a:lstStyle/>
              <a:p>
                <a:pPr>
                  <a:defRPr sz="900"/>
                </a:pPr>
                <a:endParaRPr lang="el-GR"/>
              </a:p>
            </c:txPr>
            <c:showVal val="1"/>
            <c:showSerName val="1"/>
            <c:separator> </c:separator>
          </c:dLbls>
          <c:val>
            <c:numRef>
              <c:f>ΕΡΩΤΗΜΑΤΟΛΟΓΙΟ!$K$59</c:f>
              <c:numCache>
                <c:formatCode>0.0%</c:formatCode>
                <c:ptCount val="1"/>
                <c:pt idx="0">
                  <c:v>0.5</c:v>
                </c:pt>
              </c:numCache>
            </c:numRef>
          </c:val>
        </c:ser>
        <c:ser>
          <c:idx val="52"/>
          <c:order val="52"/>
          <c:tx>
            <c:strRef>
              <c:f>ΕΡΩΤΗΜΑΤΟΛΟΓΙΟ!$A$60</c:f>
              <c:strCache>
                <c:ptCount val="1"/>
                <c:pt idx="0">
                  <c:v>Απολυτα</c:v>
                </c:pt>
              </c:strCache>
            </c:strRef>
          </c:tx>
          <c:dLbls>
            <c:txPr>
              <a:bodyPr/>
              <a:lstStyle/>
              <a:p>
                <a:pPr>
                  <a:defRPr sz="900"/>
                </a:pPr>
                <a:endParaRPr lang="el-GR"/>
              </a:p>
            </c:txPr>
            <c:showVal val="1"/>
            <c:showSerName val="1"/>
            <c:separator> </c:separator>
          </c:dLbls>
          <c:val>
            <c:numRef>
              <c:f>ΕΡΩΤΗΜΑΤΟΛΟΓΙΟ!$K$60</c:f>
              <c:numCache>
                <c:formatCode>0.0%</c:formatCode>
                <c:ptCount val="1"/>
                <c:pt idx="0">
                  <c:v>0.39285714285714346</c:v>
                </c:pt>
              </c:numCache>
            </c:numRef>
          </c:val>
        </c:ser>
        <c:ser>
          <c:idx val="53"/>
          <c:order val="53"/>
          <c:val>
            <c:numRef>
              <c:f>ΕΡΩΤΗΜΑΤΟΛΟΓΙΟ!$K$61</c:f>
              <c:numCache>
                <c:formatCode>General</c:formatCode>
                <c:ptCount val="1"/>
              </c:numCache>
            </c:numRef>
          </c:val>
        </c:ser>
        <c:ser>
          <c:idx val="54"/>
          <c:order val="54"/>
          <c:val>
            <c:numRef>
              <c:f>ΕΡΩΤΗΜΑΤΟΛΟΓΙΟ!$K$62</c:f>
              <c:numCache>
                <c:formatCode>General</c:formatCode>
                <c:ptCount val="1"/>
              </c:numCache>
            </c:numRef>
          </c:val>
        </c:ser>
        <c:ser>
          <c:idx val="55"/>
          <c:order val="55"/>
          <c:tx>
            <c:strRef>
              <c:f>ΕΡΩΤΗΜΑΤΟΛΟΓΙΟ!$A$63</c:f>
              <c:strCache>
                <c:ptCount val="1"/>
                <c:pt idx="0">
                  <c:v>Αδιαφορουν</c:v>
                </c:pt>
              </c:strCache>
            </c:strRef>
          </c:tx>
          <c:dLbls>
            <c:txPr>
              <a:bodyPr/>
              <a:lstStyle/>
              <a:p>
                <a:pPr>
                  <a:defRPr sz="900"/>
                </a:pPr>
                <a:endParaRPr lang="el-GR"/>
              </a:p>
            </c:txPr>
            <c:showVal val="1"/>
            <c:showSerName val="1"/>
            <c:separator> </c:separator>
          </c:dLbls>
          <c:val>
            <c:numRef>
              <c:f>ΕΡΩΤΗΜΑΤΟΛΟΓΙΟ!$K$63</c:f>
              <c:numCache>
                <c:formatCode>0.0%</c:formatCode>
                <c:ptCount val="1"/>
                <c:pt idx="0">
                  <c:v>0.32142857142857256</c:v>
                </c:pt>
              </c:numCache>
            </c:numRef>
          </c:val>
        </c:ser>
        <c:ser>
          <c:idx val="56"/>
          <c:order val="56"/>
          <c:tx>
            <c:strRef>
              <c:f>ΕΡΩΤΗΜΑΤΟΛΟΓΙΟ!$A$64</c:f>
              <c:strCache>
                <c:ptCount val="1"/>
                <c:pt idx="0">
                  <c:v>Παρεμβαινουν</c:v>
                </c:pt>
              </c:strCache>
            </c:strRef>
          </c:tx>
          <c:dLbls>
            <c:txPr>
              <a:bodyPr/>
              <a:lstStyle/>
              <a:p>
                <a:pPr>
                  <a:defRPr sz="900"/>
                </a:pPr>
                <a:endParaRPr lang="el-GR"/>
              </a:p>
            </c:txPr>
            <c:showVal val="1"/>
            <c:showSerName val="1"/>
            <c:separator> </c:separator>
          </c:dLbls>
          <c:val>
            <c:numRef>
              <c:f>ΕΡΩΤΗΜΑΤΟΛΟΓΙΟ!$K$64</c:f>
              <c:numCache>
                <c:formatCode>0.0%</c:formatCode>
                <c:ptCount val="1"/>
                <c:pt idx="0">
                  <c:v>0.17857142857142899</c:v>
                </c:pt>
              </c:numCache>
            </c:numRef>
          </c:val>
        </c:ser>
        <c:ser>
          <c:idx val="57"/>
          <c:order val="57"/>
          <c:tx>
            <c:strRef>
              <c:f>ΕΡΩΤΗΜΑΤΟΛΟΓΙΟ!$A$65</c:f>
              <c:strCache>
                <c:ptCount val="1"/>
                <c:pt idx="0">
                  <c:v>Ανεχονται</c:v>
                </c:pt>
              </c:strCache>
            </c:strRef>
          </c:tx>
          <c:dLbls>
            <c:txPr>
              <a:bodyPr/>
              <a:lstStyle/>
              <a:p>
                <a:pPr>
                  <a:defRPr sz="900"/>
                </a:pPr>
                <a:endParaRPr lang="el-GR"/>
              </a:p>
            </c:txPr>
            <c:showVal val="1"/>
            <c:showSerName val="1"/>
            <c:separator> </c:separator>
          </c:dLbls>
          <c:val>
            <c:numRef>
              <c:f>ΕΡΩΤΗΜΑΤΟΛΟΓΙΟ!$K$65</c:f>
              <c:numCache>
                <c:formatCode>0.0%</c:formatCode>
                <c:ptCount val="1"/>
                <c:pt idx="0">
                  <c:v>0.39285714285714346</c:v>
                </c:pt>
              </c:numCache>
            </c:numRef>
          </c:val>
        </c:ser>
        <c:ser>
          <c:idx val="58"/>
          <c:order val="58"/>
          <c:tx>
            <c:strRef>
              <c:f>ΕΡΩΤΗΜΑΤΟΛΟΓΙΟ!$A$66</c:f>
              <c:strCache>
                <c:ptCount val="1"/>
                <c:pt idx="0">
                  <c:v>Τιμωρουν</c:v>
                </c:pt>
              </c:strCache>
            </c:strRef>
          </c:tx>
          <c:dLbls>
            <c:txPr>
              <a:bodyPr/>
              <a:lstStyle/>
              <a:p>
                <a:pPr>
                  <a:defRPr sz="900"/>
                </a:pPr>
                <a:endParaRPr lang="el-GR"/>
              </a:p>
            </c:txPr>
            <c:showVal val="1"/>
            <c:showSerName val="1"/>
            <c:separator> </c:separator>
          </c:dLbls>
          <c:val>
            <c:numRef>
              <c:f>ΕΡΩΤΗΜΑΤΟΛΟΓΙΟ!$K$66</c:f>
              <c:numCache>
                <c:formatCode>0.0%</c:formatCode>
                <c:ptCount val="1"/>
                <c:pt idx="0">
                  <c:v>0.10714285714285714</c:v>
                </c:pt>
              </c:numCache>
            </c:numRef>
          </c:val>
        </c:ser>
        <c:dLbls>
          <c:showVal val="1"/>
        </c:dLbls>
        <c:axId val="71236992"/>
        <c:axId val="71267456"/>
      </c:barChart>
      <c:catAx>
        <c:axId val="71236992"/>
        <c:scaling>
          <c:orientation val="minMax"/>
        </c:scaling>
        <c:delete val="1"/>
        <c:axPos val="l"/>
        <c:majorTickMark val="none"/>
        <c:tickLblPos val="none"/>
        <c:crossAx val="71267456"/>
        <c:crosses val="autoZero"/>
        <c:auto val="1"/>
        <c:lblAlgn val="ctr"/>
        <c:lblOffset val="100"/>
      </c:catAx>
      <c:valAx>
        <c:axId val="71267456"/>
        <c:scaling>
          <c:orientation val="minMax"/>
        </c:scaling>
        <c:axPos val="b"/>
        <c:majorGridlines/>
        <c:title>
          <c:tx>
            <c:rich>
              <a:bodyPr/>
              <a:lstStyle/>
              <a:p>
                <a:pPr>
                  <a:defRPr/>
                </a:pPr>
                <a:r>
                  <a:rPr lang="el-GR"/>
                  <a:t>ΠΟΣΟΣΤΑ</a:t>
                </a:r>
              </a:p>
            </c:rich>
          </c:tx>
          <c:layout/>
        </c:title>
        <c:numFmt formatCode="0.0%" sourceLinked="1"/>
        <c:majorTickMark val="none"/>
        <c:tickLblPos val="nextTo"/>
        <c:crossAx val="71236992"/>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l-GR"/>
  <c:style val="42"/>
  <c:chart>
    <c:title>
      <c:tx>
        <c:rich>
          <a:bodyPr/>
          <a:lstStyle/>
          <a:p>
            <a:pPr>
              <a:defRPr/>
            </a:pPr>
            <a:r>
              <a:rPr lang="el-GR"/>
              <a:t>Γ' ΤΑΞΗ ΑΓΟΡΙΑ</a:t>
            </a:r>
          </a:p>
        </c:rich>
      </c:tx>
      <c:layout>
        <c:manualLayout>
          <c:xMode val="edge"/>
          <c:yMode val="edge"/>
          <c:x val="0.39878659931230859"/>
          <c:y val="0"/>
        </c:manualLayout>
      </c:layout>
    </c:title>
    <c:plotArea>
      <c:layout>
        <c:manualLayout>
          <c:layoutTarget val="inner"/>
          <c:xMode val="edge"/>
          <c:yMode val="edge"/>
          <c:x val="2.6375958226863751E-2"/>
          <c:y val="8.2357009638094267E-3"/>
          <c:w val="0.94123208881186315"/>
          <c:h val="0.95701471526585491"/>
        </c:manualLayout>
      </c:layout>
      <c:barChart>
        <c:barDir val="bar"/>
        <c:grouping val="clustered"/>
        <c:ser>
          <c:idx val="0"/>
          <c:order val="0"/>
          <c:tx>
            <c:strRef>
              <c:f>ΕΡΩΤΗΜΑΤΟΛΟΓΙΟ!$A$8</c:f>
              <c:strCache>
                <c:ptCount val="1"/>
                <c:pt idx="0">
                  <c:v>Ναι</c:v>
                </c:pt>
              </c:strCache>
            </c:strRef>
          </c:tx>
          <c:dLbls>
            <c:txPr>
              <a:bodyPr/>
              <a:lstStyle/>
              <a:p>
                <a:pPr>
                  <a:defRPr sz="900"/>
                </a:pPr>
                <a:endParaRPr lang="el-GR"/>
              </a:p>
            </c:txPr>
            <c:showVal val="1"/>
            <c:showSerName val="1"/>
            <c:separator> </c:separator>
          </c:dLbls>
          <c:val>
            <c:numRef>
              <c:f>ΕΡΩΤΗΜΑΤΟΛΟΓΙΟ!$M$8</c:f>
              <c:numCache>
                <c:formatCode>0.0%</c:formatCode>
                <c:ptCount val="1"/>
                <c:pt idx="0">
                  <c:v>0.15384615384615427</c:v>
                </c:pt>
              </c:numCache>
            </c:numRef>
          </c:val>
        </c:ser>
        <c:ser>
          <c:idx val="1"/>
          <c:order val="1"/>
          <c:tx>
            <c:strRef>
              <c:f>ΕΡΩΤΗΜΑΤΟΛΟΓΙΟ!$A$9</c:f>
              <c:strCache>
                <c:ptCount val="1"/>
                <c:pt idx="0">
                  <c:v>Όχι</c:v>
                </c:pt>
              </c:strCache>
            </c:strRef>
          </c:tx>
          <c:dLbls>
            <c:dLbl>
              <c:idx val="0"/>
              <c:layout/>
              <c:showVal val="1"/>
              <c:showSerName val="1"/>
              <c:separator> </c:separator>
            </c:dLbl>
            <c:txPr>
              <a:bodyPr/>
              <a:lstStyle/>
              <a:p>
                <a:pPr>
                  <a:defRPr sz="900"/>
                </a:pPr>
                <a:endParaRPr lang="el-GR"/>
              </a:p>
            </c:txPr>
            <c:showVal val="1"/>
          </c:dLbls>
          <c:trendline>
            <c:trendlineType val="linear"/>
          </c:trendline>
          <c:val>
            <c:numRef>
              <c:f>ΕΡΩΤΗΜΑΤΟΛΟΓΙΟ!$M$9</c:f>
              <c:numCache>
                <c:formatCode>0.0%</c:formatCode>
                <c:ptCount val="1"/>
                <c:pt idx="0">
                  <c:v>0.84615384615384748</c:v>
                </c:pt>
              </c:numCache>
            </c:numRef>
          </c:val>
        </c:ser>
        <c:ser>
          <c:idx val="2"/>
          <c:order val="2"/>
          <c:val>
            <c:numRef>
              <c:f>ΕΡΩΤΗΜΑΤΟΛΟΓΙΟ!$M$10</c:f>
              <c:numCache>
                <c:formatCode>General</c:formatCode>
                <c:ptCount val="1"/>
              </c:numCache>
            </c:numRef>
          </c:val>
        </c:ser>
        <c:ser>
          <c:idx val="3"/>
          <c:order val="3"/>
          <c:val>
            <c:numRef>
              <c:f>ΕΡΩΤΗΜΑΤΟΛΟΓΙΟ!$M$11</c:f>
              <c:numCache>
                <c:formatCode>General</c:formatCode>
                <c:ptCount val="1"/>
              </c:numCache>
            </c:numRef>
          </c:val>
        </c:ser>
        <c:ser>
          <c:idx val="4"/>
          <c:order val="4"/>
          <c:tx>
            <c:strRef>
              <c:f>ΕΡΩΤΗΜΑΤΟΛΟΓΙΟ!$A$12</c:f>
              <c:strCache>
                <c:ptCount val="1"/>
                <c:pt idx="0">
                  <c:v>ΔΗΜΟΤΙΚΟ</c:v>
                </c:pt>
              </c:strCache>
            </c:strRef>
          </c:tx>
          <c:dLbls>
            <c:txPr>
              <a:bodyPr/>
              <a:lstStyle/>
              <a:p>
                <a:pPr>
                  <a:defRPr sz="900"/>
                </a:pPr>
                <a:endParaRPr lang="el-GR"/>
              </a:p>
            </c:txPr>
            <c:showLegendKey val="1"/>
            <c:showVal val="1"/>
            <c:showSerName val="1"/>
            <c:separator> </c:separator>
          </c:dLbls>
          <c:val>
            <c:numRef>
              <c:f>ΕΡΩΤΗΜΑΤΟΛΟΓΙΟ!$M$12</c:f>
              <c:numCache>
                <c:formatCode>0.0%</c:formatCode>
                <c:ptCount val="1"/>
                <c:pt idx="0">
                  <c:v>0</c:v>
                </c:pt>
              </c:numCache>
            </c:numRef>
          </c:val>
        </c:ser>
        <c:ser>
          <c:idx val="5"/>
          <c:order val="5"/>
          <c:tx>
            <c:strRef>
              <c:f>ΕΡΩΤΗΜΑΤΟΛΟΓΙΟ!$A$13</c:f>
              <c:strCache>
                <c:ptCount val="1"/>
                <c:pt idx="0">
                  <c:v>ΓΥΜΝΑΣΙΟ</c:v>
                </c:pt>
              </c:strCache>
            </c:strRef>
          </c:tx>
          <c:dLbls>
            <c:txPr>
              <a:bodyPr/>
              <a:lstStyle/>
              <a:p>
                <a:pPr>
                  <a:defRPr sz="900"/>
                </a:pPr>
                <a:endParaRPr lang="el-GR"/>
              </a:p>
            </c:txPr>
            <c:showVal val="1"/>
            <c:showSerName val="1"/>
            <c:separator> </c:separator>
          </c:dLbls>
          <c:val>
            <c:numRef>
              <c:f>ΕΡΩΤΗΜΑΤΟΛΟΓΙΟ!$M$13</c:f>
              <c:numCache>
                <c:formatCode>0.0%</c:formatCode>
                <c:ptCount val="1"/>
                <c:pt idx="0">
                  <c:v>0.5</c:v>
                </c:pt>
              </c:numCache>
            </c:numRef>
          </c:val>
        </c:ser>
        <c:ser>
          <c:idx val="6"/>
          <c:order val="6"/>
          <c:tx>
            <c:strRef>
              <c:f>ΕΡΩΤΗΜΑΤΟΛΟΓΙΟ!$A$14</c:f>
              <c:strCache>
                <c:ptCount val="1"/>
                <c:pt idx="0">
                  <c:v>ΛΥΚΕΙΟ</c:v>
                </c:pt>
              </c:strCache>
            </c:strRef>
          </c:tx>
          <c:dLbls>
            <c:txPr>
              <a:bodyPr/>
              <a:lstStyle/>
              <a:p>
                <a:pPr>
                  <a:defRPr sz="900"/>
                </a:pPr>
                <a:endParaRPr lang="el-GR"/>
              </a:p>
            </c:txPr>
            <c:showVal val="1"/>
            <c:showSerName val="1"/>
            <c:separator> </c:separator>
          </c:dLbls>
          <c:val>
            <c:numRef>
              <c:f>ΕΡΩΤΗΜΑΤΟΛΟΓΙΟ!$M$14</c:f>
              <c:numCache>
                <c:formatCode>0.0%</c:formatCode>
                <c:ptCount val="1"/>
                <c:pt idx="0">
                  <c:v>0.5</c:v>
                </c:pt>
              </c:numCache>
            </c:numRef>
          </c:val>
        </c:ser>
        <c:ser>
          <c:idx val="7"/>
          <c:order val="7"/>
          <c:val>
            <c:numRef>
              <c:f>ΕΡΩΤΗΜΑΤΟΛΟΓΙΟ!$M$15</c:f>
              <c:numCache>
                <c:formatCode>General</c:formatCode>
                <c:ptCount val="1"/>
              </c:numCache>
            </c:numRef>
          </c:val>
        </c:ser>
        <c:ser>
          <c:idx val="8"/>
          <c:order val="8"/>
          <c:val>
            <c:numRef>
              <c:f>ΕΡΩΤΗΜΑΤΟΛΟΓΙΟ!$M$16</c:f>
              <c:numCache>
                <c:formatCode>General</c:formatCode>
                <c:ptCount val="1"/>
              </c:numCache>
            </c:numRef>
          </c:val>
        </c:ser>
        <c:ser>
          <c:idx val="9"/>
          <c:order val="9"/>
          <c:tx>
            <c:strRef>
              <c:f>ΕΡΩΤΗΜΑΤΟΛΟΓΙΟ!$A$17</c:f>
              <c:strCache>
                <c:ptCount val="1"/>
                <c:pt idx="0">
                  <c:v>Ναι </c:v>
                </c:pt>
              </c:strCache>
            </c:strRef>
          </c:tx>
          <c:dLbls>
            <c:txPr>
              <a:bodyPr/>
              <a:lstStyle/>
              <a:p>
                <a:pPr>
                  <a:defRPr sz="900"/>
                </a:pPr>
                <a:endParaRPr lang="el-GR"/>
              </a:p>
            </c:txPr>
            <c:showVal val="1"/>
            <c:showSerName val="1"/>
            <c:separator> </c:separator>
          </c:dLbls>
          <c:val>
            <c:numRef>
              <c:f>ΕΡΩΤΗΜΑΤΟΛΟΓΙΟ!$M$17</c:f>
              <c:numCache>
                <c:formatCode>0.0%</c:formatCode>
                <c:ptCount val="1"/>
                <c:pt idx="0">
                  <c:v>0.30769230769230782</c:v>
                </c:pt>
              </c:numCache>
            </c:numRef>
          </c:val>
        </c:ser>
        <c:ser>
          <c:idx val="10"/>
          <c:order val="10"/>
          <c:tx>
            <c:strRef>
              <c:f>ΕΡΩΤΗΜΑΤΟΛΟΓΙΟ!$A$18</c:f>
              <c:strCache>
                <c:ptCount val="1"/>
                <c:pt idx="0">
                  <c:v>Όχι</c:v>
                </c:pt>
              </c:strCache>
            </c:strRef>
          </c:tx>
          <c:dLbls>
            <c:txPr>
              <a:bodyPr/>
              <a:lstStyle/>
              <a:p>
                <a:pPr>
                  <a:defRPr sz="900"/>
                </a:pPr>
                <a:endParaRPr lang="el-GR"/>
              </a:p>
            </c:txPr>
            <c:showVal val="1"/>
            <c:showSerName val="1"/>
            <c:separator> </c:separator>
          </c:dLbls>
          <c:val>
            <c:numRef>
              <c:f>ΕΡΩΤΗΜΑΤΟΛΟΓΙΟ!$M$18</c:f>
              <c:numCache>
                <c:formatCode>0.0%</c:formatCode>
                <c:ptCount val="1"/>
                <c:pt idx="0">
                  <c:v>0.69230769230769262</c:v>
                </c:pt>
              </c:numCache>
            </c:numRef>
          </c:val>
        </c:ser>
        <c:ser>
          <c:idx val="11"/>
          <c:order val="11"/>
          <c:val>
            <c:numRef>
              <c:f>ΕΡΩΤΗΜΑΤΟΛΟΓΙΟ!$M$19</c:f>
              <c:numCache>
                <c:formatCode>General</c:formatCode>
                <c:ptCount val="1"/>
              </c:numCache>
            </c:numRef>
          </c:val>
        </c:ser>
        <c:ser>
          <c:idx val="12"/>
          <c:order val="12"/>
          <c:val>
            <c:numRef>
              <c:f>ΕΡΩΤΗΜΑΤΟΛΟΓΙΟ!$M$20</c:f>
              <c:numCache>
                <c:formatCode>General</c:formatCode>
                <c:ptCount val="1"/>
              </c:numCache>
            </c:numRef>
          </c:val>
        </c:ser>
        <c:ser>
          <c:idx val="13"/>
          <c:order val="13"/>
          <c:tx>
            <c:strRef>
              <c:f>ΕΡΩΤΗΜΑΤΟΛΟΓΙΟ!$A$21</c:f>
              <c:strCache>
                <c:ptCount val="1"/>
                <c:pt idx="0">
                  <c:v>ΔΗΜΟΤΙΚΟ</c:v>
                </c:pt>
              </c:strCache>
            </c:strRef>
          </c:tx>
          <c:dLbls>
            <c:txPr>
              <a:bodyPr/>
              <a:lstStyle/>
              <a:p>
                <a:pPr>
                  <a:defRPr sz="900"/>
                </a:pPr>
                <a:endParaRPr lang="el-GR"/>
              </a:p>
            </c:txPr>
            <c:showVal val="1"/>
            <c:showSerName val="1"/>
            <c:separator> </c:separator>
          </c:dLbls>
          <c:val>
            <c:numRef>
              <c:f>ΕΡΩΤΗΜΑΤΟΛΟΓΙΟ!$M$21</c:f>
              <c:numCache>
                <c:formatCode>0.0%</c:formatCode>
                <c:ptCount val="1"/>
                <c:pt idx="0">
                  <c:v>0.75000000000000111</c:v>
                </c:pt>
              </c:numCache>
            </c:numRef>
          </c:val>
        </c:ser>
        <c:ser>
          <c:idx val="14"/>
          <c:order val="14"/>
          <c:tx>
            <c:strRef>
              <c:f>ΕΡΩΤΗΜΑΤΟΛΟΓΙΟ!$A$22</c:f>
              <c:strCache>
                <c:ptCount val="1"/>
                <c:pt idx="0">
                  <c:v>ΓΥΜΝΑΣΙΟ</c:v>
                </c:pt>
              </c:strCache>
            </c:strRef>
          </c:tx>
          <c:dLbls>
            <c:txPr>
              <a:bodyPr/>
              <a:lstStyle/>
              <a:p>
                <a:pPr>
                  <a:defRPr sz="900"/>
                </a:pPr>
                <a:endParaRPr lang="el-GR"/>
              </a:p>
            </c:txPr>
            <c:showVal val="1"/>
            <c:showSerName val="1"/>
            <c:separator> </c:separator>
          </c:dLbls>
          <c:val>
            <c:numRef>
              <c:f>ΕΡΩΤΗΜΑΤΟΛΟΓΙΟ!$M$22</c:f>
              <c:numCache>
                <c:formatCode>0.0%</c:formatCode>
                <c:ptCount val="1"/>
                <c:pt idx="0">
                  <c:v>0.25</c:v>
                </c:pt>
              </c:numCache>
            </c:numRef>
          </c:val>
        </c:ser>
        <c:ser>
          <c:idx val="15"/>
          <c:order val="15"/>
          <c:tx>
            <c:strRef>
              <c:f>ΕΡΩΤΗΜΑΤΟΛΟΓΙΟ!$A$23</c:f>
              <c:strCache>
                <c:ptCount val="1"/>
                <c:pt idx="0">
                  <c:v>ΛΥΚΕΙΟ</c:v>
                </c:pt>
              </c:strCache>
            </c:strRef>
          </c:tx>
          <c:dLbls>
            <c:txPr>
              <a:bodyPr/>
              <a:lstStyle/>
              <a:p>
                <a:pPr>
                  <a:defRPr sz="900"/>
                </a:pPr>
                <a:endParaRPr lang="el-GR"/>
              </a:p>
            </c:txPr>
            <c:showVal val="1"/>
            <c:showSerName val="1"/>
            <c:separator> </c:separator>
          </c:dLbls>
          <c:val>
            <c:numRef>
              <c:f>ΕΡΩΤΗΜΑΤΟΛΟΓΙΟ!$M$23</c:f>
              <c:numCache>
                <c:formatCode>0.0%</c:formatCode>
                <c:ptCount val="1"/>
                <c:pt idx="0">
                  <c:v>0</c:v>
                </c:pt>
              </c:numCache>
            </c:numRef>
          </c:val>
        </c:ser>
        <c:ser>
          <c:idx val="16"/>
          <c:order val="16"/>
          <c:val>
            <c:numRef>
              <c:f>ΕΡΩΤΗΜΑΤΟΛΟΓΙΟ!$M$24</c:f>
              <c:numCache>
                <c:formatCode>General</c:formatCode>
                <c:ptCount val="1"/>
              </c:numCache>
            </c:numRef>
          </c:val>
        </c:ser>
        <c:ser>
          <c:idx val="17"/>
          <c:order val="17"/>
          <c:val>
            <c:numRef>
              <c:f>ΕΡΩΤΗΜΑΤΟΛΟΓΙΟ!$M$25</c:f>
              <c:numCache>
                <c:formatCode>General</c:formatCode>
                <c:ptCount val="1"/>
              </c:numCache>
            </c:numRef>
          </c:val>
        </c:ser>
        <c:ser>
          <c:idx val="18"/>
          <c:order val="18"/>
          <c:tx>
            <c:strRef>
              <c:f>ΕΡΩΤΗΜΑΤΟΛΟΓΙΟ!$A$26</c:f>
              <c:strCache>
                <c:ptCount val="1"/>
                <c:pt idx="0">
                  <c:v>Το ειπα σε φιλο</c:v>
                </c:pt>
              </c:strCache>
            </c:strRef>
          </c:tx>
          <c:dLbls>
            <c:txPr>
              <a:bodyPr/>
              <a:lstStyle/>
              <a:p>
                <a:pPr>
                  <a:defRPr sz="900"/>
                </a:pPr>
                <a:endParaRPr lang="el-GR"/>
              </a:p>
            </c:txPr>
            <c:showVal val="1"/>
            <c:showSerName val="1"/>
            <c:separator> </c:separator>
          </c:dLbls>
          <c:val>
            <c:numRef>
              <c:f>ΕΡΩΤΗΜΑΤΟΛΟΓΙΟ!$M$26</c:f>
              <c:numCache>
                <c:formatCode>0.0%</c:formatCode>
                <c:ptCount val="1"/>
                <c:pt idx="0">
                  <c:v>0.25</c:v>
                </c:pt>
              </c:numCache>
            </c:numRef>
          </c:val>
        </c:ser>
        <c:ser>
          <c:idx val="19"/>
          <c:order val="19"/>
          <c:tx>
            <c:strRef>
              <c:f>ΕΡΩΤΗΜΑΤΟΛΟΓΙΟ!$A$27</c:f>
              <c:strCache>
                <c:ptCount val="1"/>
                <c:pt idx="0">
                  <c:v>Το ειπα στους γονεις</c:v>
                </c:pt>
              </c:strCache>
            </c:strRef>
          </c:tx>
          <c:dLbls>
            <c:txPr>
              <a:bodyPr/>
              <a:lstStyle/>
              <a:p>
                <a:pPr>
                  <a:defRPr sz="900"/>
                </a:pPr>
                <a:endParaRPr lang="el-GR"/>
              </a:p>
            </c:txPr>
            <c:showLegendKey val="1"/>
            <c:showVal val="1"/>
            <c:showSerName val="1"/>
            <c:separator> </c:separator>
          </c:dLbls>
          <c:val>
            <c:numRef>
              <c:f>ΕΡΩΤΗΜΑΤΟΛΟΓΙΟ!$M$27</c:f>
              <c:numCache>
                <c:formatCode>0.0%</c:formatCode>
                <c:ptCount val="1"/>
                <c:pt idx="0">
                  <c:v>0</c:v>
                </c:pt>
              </c:numCache>
            </c:numRef>
          </c:val>
        </c:ser>
        <c:ser>
          <c:idx val="20"/>
          <c:order val="20"/>
          <c:tx>
            <c:strRef>
              <c:f>ΕΡΩΤΗΜΑΤΟΛΟΓΙΟ!$A$28</c:f>
              <c:strCache>
                <c:ptCount val="1"/>
                <c:pt idx="0">
                  <c:v>Το ειπα σε καθηγητη</c:v>
                </c:pt>
              </c:strCache>
            </c:strRef>
          </c:tx>
          <c:dLbls>
            <c:txPr>
              <a:bodyPr/>
              <a:lstStyle/>
              <a:p>
                <a:pPr>
                  <a:defRPr sz="900"/>
                </a:pPr>
                <a:endParaRPr lang="el-GR"/>
              </a:p>
            </c:txPr>
            <c:showVal val="1"/>
            <c:showSerName val="1"/>
            <c:separator> </c:separator>
          </c:dLbls>
          <c:val>
            <c:numRef>
              <c:f>ΕΡΩΤΗΜΑΤΟΛΟΓΙΟ!$M$28</c:f>
              <c:numCache>
                <c:formatCode>0.0%</c:formatCode>
                <c:ptCount val="1"/>
                <c:pt idx="0">
                  <c:v>0.25</c:v>
                </c:pt>
              </c:numCache>
            </c:numRef>
          </c:val>
        </c:ser>
        <c:ser>
          <c:idx val="21"/>
          <c:order val="21"/>
          <c:tx>
            <c:strRef>
              <c:f>ΕΡΩΤΗΜΑΤΟΛΟΓΙΟ!$A$29</c:f>
              <c:strCache>
                <c:ptCount val="1"/>
                <c:pt idx="0">
                  <c:v>Δεν εκανα τιποτα</c:v>
                </c:pt>
              </c:strCache>
            </c:strRef>
          </c:tx>
          <c:dLbls>
            <c:txPr>
              <a:bodyPr/>
              <a:lstStyle/>
              <a:p>
                <a:pPr>
                  <a:defRPr sz="900"/>
                </a:pPr>
                <a:endParaRPr lang="el-GR"/>
              </a:p>
            </c:txPr>
            <c:showVal val="1"/>
            <c:showSerName val="1"/>
            <c:separator> </c:separator>
          </c:dLbls>
          <c:val>
            <c:numRef>
              <c:f>ΕΡΩΤΗΜΑΤΟΛΟΓΙΟ!$M$29</c:f>
              <c:numCache>
                <c:formatCode>0.0%</c:formatCode>
                <c:ptCount val="1"/>
                <c:pt idx="0">
                  <c:v>0.5</c:v>
                </c:pt>
              </c:numCache>
            </c:numRef>
          </c:val>
        </c:ser>
        <c:ser>
          <c:idx val="22"/>
          <c:order val="22"/>
          <c:val>
            <c:numRef>
              <c:f>ΕΡΩΤΗΜΑΤΟΛΟΓΙΟ!$M$30</c:f>
              <c:numCache>
                <c:formatCode>General</c:formatCode>
                <c:ptCount val="1"/>
              </c:numCache>
            </c:numRef>
          </c:val>
        </c:ser>
        <c:ser>
          <c:idx val="23"/>
          <c:order val="23"/>
          <c:val>
            <c:numRef>
              <c:f>ΕΡΩΤΗΜΑΤΟΛΟΓΙΟ!$M$31</c:f>
              <c:numCache>
                <c:formatCode>General</c:formatCode>
                <c:ptCount val="1"/>
              </c:numCache>
            </c:numRef>
          </c:val>
        </c:ser>
        <c:ser>
          <c:idx val="24"/>
          <c:order val="24"/>
          <c:tx>
            <c:strRef>
              <c:f>ΕΡΩΤΗΜΑΤΟΛΟΓΙΟ!$A$32</c:f>
              <c:strCache>
                <c:ptCount val="1"/>
                <c:pt idx="0">
                  <c:v>Ναι</c:v>
                </c:pt>
              </c:strCache>
            </c:strRef>
          </c:tx>
          <c:dLbls>
            <c:txPr>
              <a:bodyPr/>
              <a:lstStyle/>
              <a:p>
                <a:pPr>
                  <a:defRPr sz="900"/>
                </a:pPr>
                <a:endParaRPr lang="el-GR"/>
              </a:p>
            </c:txPr>
            <c:showVal val="1"/>
            <c:showSerName val="1"/>
            <c:separator> </c:separator>
          </c:dLbls>
          <c:val>
            <c:numRef>
              <c:f>ΕΡΩΤΗΜΑΤΟΛΟΓΙΟ!$M$32</c:f>
              <c:numCache>
                <c:formatCode>0.0%</c:formatCode>
                <c:ptCount val="1"/>
                <c:pt idx="0">
                  <c:v>0.92307692307692257</c:v>
                </c:pt>
              </c:numCache>
            </c:numRef>
          </c:val>
        </c:ser>
        <c:ser>
          <c:idx val="25"/>
          <c:order val="25"/>
          <c:tx>
            <c:strRef>
              <c:f>ΕΡΩΤΗΜΑΤΟΛΟΓΙΟ!$A$33</c:f>
              <c:strCache>
                <c:ptCount val="1"/>
                <c:pt idx="0">
                  <c:v>Όχι</c:v>
                </c:pt>
              </c:strCache>
            </c:strRef>
          </c:tx>
          <c:dLbls>
            <c:txPr>
              <a:bodyPr/>
              <a:lstStyle/>
              <a:p>
                <a:pPr>
                  <a:defRPr sz="900"/>
                </a:pPr>
                <a:endParaRPr lang="el-GR"/>
              </a:p>
            </c:txPr>
            <c:showVal val="1"/>
            <c:showSerName val="1"/>
            <c:separator> </c:separator>
          </c:dLbls>
          <c:val>
            <c:numRef>
              <c:f>ΕΡΩΤΗΜΑΤΟΛΟΓΙΟ!$M$33</c:f>
              <c:numCache>
                <c:formatCode>0.0%</c:formatCode>
                <c:ptCount val="1"/>
                <c:pt idx="0">
                  <c:v>7.6923076923076927E-2</c:v>
                </c:pt>
              </c:numCache>
            </c:numRef>
          </c:val>
        </c:ser>
        <c:ser>
          <c:idx val="26"/>
          <c:order val="26"/>
          <c:val>
            <c:numRef>
              <c:f>ΕΡΩΤΗΜΑΤΟΛΟΓΙΟ!$M$34</c:f>
              <c:numCache>
                <c:formatCode>General</c:formatCode>
                <c:ptCount val="1"/>
              </c:numCache>
            </c:numRef>
          </c:val>
        </c:ser>
        <c:ser>
          <c:idx val="27"/>
          <c:order val="27"/>
          <c:val>
            <c:numRef>
              <c:f>ΕΡΩΤΗΜΑΤΟΛΟΓΙΟ!$M$35</c:f>
              <c:numCache>
                <c:formatCode>General</c:formatCode>
                <c:ptCount val="1"/>
              </c:numCache>
            </c:numRef>
          </c:val>
        </c:ser>
        <c:ser>
          <c:idx val="28"/>
          <c:order val="28"/>
          <c:tx>
            <c:strRef>
              <c:f>ΕΡΩΤΗΜΑΤΟΛΟΓΙΟ!$A$36</c:f>
              <c:strCache>
                <c:ptCount val="1"/>
                <c:pt idx="0">
                  <c:v>Αδιαφορησες</c:v>
                </c:pt>
              </c:strCache>
            </c:strRef>
          </c:tx>
          <c:dLbls>
            <c:txPr>
              <a:bodyPr/>
              <a:lstStyle/>
              <a:p>
                <a:pPr>
                  <a:defRPr sz="900"/>
                </a:pPr>
                <a:endParaRPr lang="el-GR"/>
              </a:p>
            </c:txPr>
            <c:showVal val="1"/>
            <c:showSerName val="1"/>
            <c:separator> </c:separator>
          </c:dLbls>
          <c:val>
            <c:numRef>
              <c:f>ΕΡΩΤΗΜΑΤΟΛΟΓΙΟ!$M$36</c:f>
              <c:numCache>
                <c:formatCode>0.0%</c:formatCode>
                <c:ptCount val="1"/>
                <c:pt idx="0">
                  <c:v>0.41666666666666735</c:v>
                </c:pt>
              </c:numCache>
            </c:numRef>
          </c:val>
        </c:ser>
        <c:ser>
          <c:idx val="29"/>
          <c:order val="29"/>
          <c:tx>
            <c:strRef>
              <c:f>ΕΡΩΤΗΜΑΤΟΛΟΓΙΟ!$A$37</c:f>
              <c:strCache>
                <c:ptCount val="1"/>
                <c:pt idx="0">
                  <c:v>Μιλησες σε καθηγητη</c:v>
                </c:pt>
              </c:strCache>
            </c:strRef>
          </c:tx>
          <c:dLbls>
            <c:txPr>
              <a:bodyPr/>
              <a:lstStyle/>
              <a:p>
                <a:pPr>
                  <a:defRPr sz="900"/>
                </a:pPr>
                <a:endParaRPr lang="el-GR"/>
              </a:p>
            </c:txPr>
            <c:showVal val="1"/>
            <c:showSerName val="1"/>
            <c:separator> </c:separator>
          </c:dLbls>
          <c:val>
            <c:numRef>
              <c:f>ΕΡΩΤΗΜΑΤΟΛΟΓΙΟ!$M$37</c:f>
              <c:numCache>
                <c:formatCode>0.0%</c:formatCode>
                <c:ptCount val="1"/>
                <c:pt idx="0">
                  <c:v>0.16666666666666666</c:v>
                </c:pt>
              </c:numCache>
            </c:numRef>
          </c:val>
        </c:ser>
        <c:ser>
          <c:idx val="30"/>
          <c:order val="30"/>
          <c:tx>
            <c:strRef>
              <c:f>ΕΡΩΤΗΜΑΤΟΛΟΓΙΟ!$A$38</c:f>
              <c:strCache>
                <c:ptCount val="1"/>
                <c:pt idx="0">
                  <c:v>Πηρες το μερος του θυτη</c:v>
                </c:pt>
              </c:strCache>
            </c:strRef>
          </c:tx>
          <c:dLbls>
            <c:dLbl>
              <c:idx val="0"/>
              <c:layout>
                <c:manualLayout>
                  <c:x val="-4.4458452292755061E-3"/>
                  <c:y val="0"/>
                </c:manualLayout>
              </c:layout>
              <c:showVal val="1"/>
              <c:showSerName val="1"/>
              <c:separator> </c:separator>
            </c:dLbl>
            <c:txPr>
              <a:bodyPr/>
              <a:lstStyle/>
              <a:p>
                <a:pPr>
                  <a:defRPr sz="900"/>
                </a:pPr>
                <a:endParaRPr lang="el-GR"/>
              </a:p>
            </c:txPr>
            <c:showVal val="1"/>
            <c:showSerName val="1"/>
            <c:separator> </c:separator>
          </c:dLbls>
          <c:val>
            <c:numRef>
              <c:f>ΕΡΩΤΗΜΑΤΟΛΟΓΙΟ!$M$38</c:f>
              <c:numCache>
                <c:formatCode>0.0%</c:formatCode>
                <c:ptCount val="1"/>
                <c:pt idx="0">
                  <c:v>0.33333333333333331</c:v>
                </c:pt>
              </c:numCache>
            </c:numRef>
          </c:val>
        </c:ser>
        <c:ser>
          <c:idx val="31"/>
          <c:order val="31"/>
          <c:tx>
            <c:strRef>
              <c:f>ΕΡΩΤΗΜΑΤΟΛΟΓΙΟ!$A$39</c:f>
              <c:strCache>
                <c:ptCount val="1"/>
                <c:pt idx="0">
                  <c:v>Πηρες το μερος του θυματος</c:v>
                </c:pt>
              </c:strCache>
            </c:strRef>
          </c:tx>
          <c:dLbls>
            <c:dLbl>
              <c:idx val="0"/>
              <c:layout>
                <c:manualLayout>
                  <c:x val="0"/>
                  <c:y val="-3.0588281727941912E-5"/>
                </c:manualLayout>
              </c:layout>
              <c:showVal val="1"/>
              <c:showSerName val="1"/>
              <c:separator> </c:separator>
            </c:dLbl>
            <c:txPr>
              <a:bodyPr/>
              <a:lstStyle/>
              <a:p>
                <a:pPr>
                  <a:defRPr sz="900"/>
                </a:pPr>
                <a:endParaRPr lang="el-GR"/>
              </a:p>
            </c:txPr>
            <c:showVal val="1"/>
            <c:showSerName val="1"/>
            <c:separator> </c:separator>
          </c:dLbls>
          <c:val>
            <c:numRef>
              <c:f>ΕΡΩΤΗΜΑΤΟΛΟΓΙΟ!$M$39</c:f>
              <c:numCache>
                <c:formatCode>0.0%</c:formatCode>
                <c:ptCount val="1"/>
                <c:pt idx="0">
                  <c:v>8.3333333333333343E-2</c:v>
                </c:pt>
              </c:numCache>
            </c:numRef>
          </c:val>
        </c:ser>
        <c:ser>
          <c:idx val="32"/>
          <c:order val="32"/>
          <c:val>
            <c:numRef>
              <c:f>ΕΡΩΤΗΜΑΤΟΛΟΓΙΟ!$M$40</c:f>
              <c:numCache>
                <c:formatCode>General</c:formatCode>
                <c:ptCount val="1"/>
              </c:numCache>
            </c:numRef>
          </c:val>
        </c:ser>
        <c:ser>
          <c:idx val="33"/>
          <c:order val="33"/>
          <c:val>
            <c:numRef>
              <c:f>ΕΡΩΤΗΜΑΤΟΛΟΓΙΟ!$M$41</c:f>
              <c:numCache>
                <c:formatCode>General</c:formatCode>
                <c:ptCount val="1"/>
              </c:numCache>
            </c:numRef>
          </c:val>
        </c:ser>
        <c:ser>
          <c:idx val="34"/>
          <c:order val="34"/>
          <c:tx>
            <c:strRef>
              <c:f>ΕΡΩΤΗΜΑΤΟΛΟΓΙΟ!$A$42</c:f>
              <c:strCache>
                <c:ptCount val="1"/>
                <c:pt idx="0">
                  <c:v>Φοβηθηκα τις συνεπειες</c:v>
                </c:pt>
              </c:strCache>
            </c:strRef>
          </c:tx>
          <c:dLbls>
            <c:dLbl>
              <c:idx val="0"/>
              <c:layout>
                <c:manualLayout>
                  <c:x val="-1.1494258423628351E-2"/>
                  <c:y val="4.6538676755176894E-3"/>
                </c:manualLayout>
              </c:layout>
              <c:showLegendKey val="1"/>
              <c:showVal val="1"/>
              <c:showSerName val="1"/>
              <c:separator> </c:separator>
            </c:dLbl>
            <c:txPr>
              <a:bodyPr/>
              <a:lstStyle/>
              <a:p>
                <a:pPr>
                  <a:defRPr sz="900"/>
                </a:pPr>
                <a:endParaRPr lang="el-GR"/>
              </a:p>
            </c:txPr>
            <c:showLegendKey val="1"/>
            <c:showVal val="1"/>
            <c:showSerName val="1"/>
            <c:separator> </c:separator>
          </c:dLbls>
          <c:val>
            <c:numRef>
              <c:f>ΕΡΩΤΗΜΑΤΟΛΟΓΙΟ!$M$42</c:f>
              <c:numCache>
                <c:formatCode>0.0%</c:formatCode>
                <c:ptCount val="1"/>
                <c:pt idx="0">
                  <c:v>0</c:v>
                </c:pt>
              </c:numCache>
            </c:numRef>
          </c:val>
        </c:ser>
        <c:ser>
          <c:idx val="35"/>
          <c:order val="35"/>
          <c:tx>
            <c:strRef>
              <c:f>ΕΡΩΤΗΜΑΤΟΛΟΓΙΟ!$A$43</c:f>
              <c:strCache>
                <c:ptCount val="1"/>
                <c:pt idx="0">
                  <c:v>Δεν ηξερα πώς να βοηθησω</c:v>
                </c:pt>
              </c:strCache>
            </c:strRef>
          </c:tx>
          <c:dLbls>
            <c:dLbl>
              <c:idx val="0"/>
              <c:layout>
                <c:manualLayout>
                  <c:x val="-7.6653337033617498E-3"/>
                  <c:y val="4.6538676755176894E-3"/>
                </c:manualLayout>
              </c:layout>
              <c:tx>
                <c:rich>
                  <a:bodyPr/>
                  <a:lstStyle/>
                  <a:p>
                    <a:r>
                      <a:rPr lang="el-GR" sz="900"/>
                      <a:t>Δεν ηξερα πώς να βοηθησω 15,4%</a:t>
                    </a:r>
                  </a:p>
                </c:rich>
              </c:tx>
              <c:showVal val="1"/>
              <c:showSerName val="1"/>
              <c:separator> </c:separator>
            </c:dLbl>
            <c:txPr>
              <a:bodyPr/>
              <a:lstStyle/>
              <a:p>
                <a:pPr>
                  <a:defRPr sz="900"/>
                </a:pPr>
                <a:endParaRPr lang="el-GR"/>
              </a:p>
            </c:txPr>
            <c:showVal val="1"/>
            <c:showSerName val="1"/>
            <c:separator> </c:separator>
          </c:dLbls>
          <c:val>
            <c:numRef>
              <c:f>ΕΡΩΤΗΜΑΤΟΛΟΓΙΟ!$M$43</c:f>
              <c:numCache>
                <c:formatCode>0.0%</c:formatCode>
                <c:ptCount val="1"/>
                <c:pt idx="0">
                  <c:v>0.2</c:v>
                </c:pt>
              </c:numCache>
            </c:numRef>
          </c:val>
        </c:ser>
        <c:ser>
          <c:idx val="36"/>
          <c:order val="36"/>
          <c:tx>
            <c:strRef>
              <c:f>ΕΡΩΤΗΜΑΤΟΛΟΓΙΟ!$A$44</c:f>
              <c:strCache>
                <c:ptCount val="1"/>
                <c:pt idx="0">
                  <c:v>Δεν ηταν δικη μου ευθυνη</c:v>
                </c:pt>
              </c:strCache>
            </c:strRef>
          </c:tx>
          <c:dLbls>
            <c:dLbl>
              <c:idx val="0"/>
              <c:layout>
                <c:manualLayout>
                  <c:x val="3.7348467972869179E-3"/>
                  <c:y val="8.3752093802345244E-4"/>
                </c:manualLayout>
              </c:layout>
              <c:tx>
                <c:rich>
                  <a:bodyPr/>
                  <a:lstStyle/>
                  <a:p>
                    <a:r>
                      <a:rPr lang="el-GR" sz="1000"/>
                      <a:t>Δ</a:t>
                    </a:r>
                    <a:r>
                      <a:rPr lang="el-GR" sz="800"/>
                      <a:t>εν ηταν δικη μου ευθυνη</a:t>
                    </a:r>
                  </a:p>
                  <a:p>
                    <a:r>
                      <a:rPr lang="el-GR" sz="800"/>
                      <a:t> 23,1%</a:t>
                    </a:r>
                  </a:p>
                </c:rich>
              </c:tx>
              <c:showVal val="1"/>
              <c:showSerName val="1"/>
              <c:separator> </c:separator>
            </c:dLbl>
            <c:txPr>
              <a:bodyPr/>
              <a:lstStyle/>
              <a:p>
                <a:pPr>
                  <a:defRPr sz="1000"/>
                </a:pPr>
                <a:endParaRPr lang="el-GR"/>
              </a:p>
            </c:txPr>
            <c:showLegendKey val="1"/>
            <c:showVal val="1"/>
            <c:showSerName val="1"/>
            <c:separator> </c:separator>
          </c:dLbls>
          <c:val>
            <c:numRef>
              <c:f>ΕΡΩΤΗΜΑΤΟΛΟΓΙΟ!$M$44</c:f>
              <c:numCache>
                <c:formatCode>0.0%</c:formatCode>
                <c:ptCount val="1"/>
                <c:pt idx="0">
                  <c:v>0.4</c:v>
                </c:pt>
              </c:numCache>
            </c:numRef>
          </c:val>
        </c:ser>
        <c:ser>
          <c:idx val="37"/>
          <c:order val="37"/>
          <c:tx>
            <c:strRef>
              <c:f>ΕΡΩΤΗΜΑΤΟΛΟΓΙΟ!$A$45</c:f>
              <c:strCache>
                <c:ptCount val="1"/>
                <c:pt idx="0">
                  <c:v>Συμφωνουσα με τον θυτη</c:v>
                </c:pt>
              </c:strCache>
            </c:strRef>
          </c:tx>
          <c:dLbls>
            <c:txPr>
              <a:bodyPr/>
              <a:lstStyle/>
              <a:p>
                <a:pPr>
                  <a:defRPr sz="900"/>
                </a:pPr>
                <a:endParaRPr lang="el-GR"/>
              </a:p>
            </c:txPr>
            <c:showVal val="1"/>
            <c:showSerName val="1"/>
            <c:separator> </c:separator>
          </c:dLbls>
          <c:val>
            <c:numRef>
              <c:f>ΕΡΩΤΗΜΑΤΟΛΟΓΙΟ!$M$45</c:f>
              <c:numCache>
                <c:formatCode>0.0%</c:formatCode>
                <c:ptCount val="1"/>
                <c:pt idx="0">
                  <c:v>0.2</c:v>
                </c:pt>
              </c:numCache>
            </c:numRef>
          </c:val>
        </c:ser>
        <c:ser>
          <c:idx val="38"/>
          <c:order val="38"/>
          <c:tx>
            <c:strRef>
              <c:f>ΕΡΩΤΗΜΑΤΟΛΟΓΙΟ!$A$46</c:f>
              <c:strCache>
                <c:ptCount val="1"/>
                <c:pt idx="0">
                  <c:v>Δεν θελω να με λενε καρφι</c:v>
                </c:pt>
              </c:strCache>
            </c:strRef>
          </c:tx>
          <c:dLbls>
            <c:dLbl>
              <c:idx val="0"/>
              <c:layout>
                <c:manualLayout>
                  <c:x val="6.1322669626893934E-3"/>
                  <c:y val="-2.3269338377588013E-3"/>
                </c:manualLayout>
              </c:layout>
              <c:tx>
                <c:rich>
                  <a:bodyPr/>
                  <a:lstStyle/>
                  <a:p>
                    <a:r>
                      <a:rPr lang="el-GR" sz="900"/>
                      <a:t>Δεν θελω να με λενε καρφι 23,1%</a:t>
                    </a:r>
                  </a:p>
                </c:rich>
              </c:tx>
              <c:showVal val="1"/>
              <c:showSerName val="1"/>
              <c:separator> </c:separator>
            </c:dLbl>
            <c:txPr>
              <a:bodyPr/>
              <a:lstStyle/>
              <a:p>
                <a:pPr>
                  <a:defRPr sz="900"/>
                </a:pPr>
                <a:endParaRPr lang="el-GR"/>
              </a:p>
            </c:txPr>
            <c:showVal val="1"/>
            <c:showSerName val="1"/>
            <c:separator> </c:separator>
          </c:dLbls>
          <c:val>
            <c:numRef>
              <c:f>ΕΡΩΤΗΜΑΤΟΛΟΓΙΟ!$M$46</c:f>
              <c:numCache>
                <c:formatCode>0.0%</c:formatCode>
                <c:ptCount val="1"/>
                <c:pt idx="0">
                  <c:v>0.2</c:v>
                </c:pt>
              </c:numCache>
            </c:numRef>
          </c:val>
        </c:ser>
        <c:ser>
          <c:idx val="39"/>
          <c:order val="39"/>
          <c:val>
            <c:numRef>
              <c:f>ΕΡΩΤΗΜΑΤΟΛΟΓΙΟ!$M$47</c:f>
              <c:numCache>
                <c:formatCode>General</c:formatCode>
                <c:ptCount val="1"/>
              </c:numCache>
            </c:numRef>
          </c:val>
        </c:ser>
        <c:ser>
          <c:idx val="40"/>
          <c:order val="40"/>
          <c:val>
            <c:numRef>
              <c:f>ΕΡΩΤΗΜΑΤΟΛΟΓΙΟ!$M$48</c:f>
              <c:numCache>
                <c:formatCode>General</c:formatCode>
                <c:ptCount val="1"/>
              </c:numCache>
            </c:numRef>
          </c:val>
        </c:ser>
        <c:ser>
          <c:idx val="41"/>
          <c:order val="41"/>
          <c:val>
            <c:numRef>
              <c:f>ΕΡΩΤΗΜΑΤΟΛΟΓΙΟ!$M$49</c:f>
              <c:numCache>
                <c:formatCode>General</c:formatCode>
                <c:ptCount val="1"/>
              </c:numCache>
            </c:numRef>
          </c:val>
        </c:ser>
        <c:ser>
          <c:idx val="42"/>
          <c:order val="42"/>
          <c:tx>
            <c:strRef>
              <c:f>ΕΡΩΤΗΜΑΤΟΛΟΓΙΟ!$A$50</c:f>
              <c:strCache>
                <c:ptCount val="1"/>
                <c:pt idx="0">
                  <c:v>Σωματικη</c:v>
                </c:pt>
              </c:strCache>
            </c:strRef>
          </c:tx>
          <c:dLbls>
            <c:txPr>
              <a:bodyPr/>
              <a:lstStyle/>
              <a:p>
                <a:pPr>
                  <a:defRPr sz="900"/>
                </a:pPr>
                <a:endParaRPr lang="el-GR"/>
              </a:p>
            </c:txPr>
            <c:showVal val="1"/>
            <c:showSerName val="1"/>
            <c:separator> </c:separator>
          </c:dLbls>
          <c:val>
            <c:numRef>
              <c:f>ΕΡΩΤΗΜΑΤΟΛΟΓΙΟ!$M$50</c:f>
              <c:numCache>
                <c:formatCode>0.0%</c:formatCode>
                <c:ptCount val="1"/>
                <c:pt idx="0">
                  <c:v>0.15384615384615427</c:v>
                </c:pt>
              </c:numCache>
            </c:numRef>
          </c:val>
        </c:ser>
        <c:ser>
          <c:idx val="43"/>
          <c:order val="43"/>
          <c:tx>
            <c:strRef>
              <c:f>ΕΡΩΤΗΜΑΤΟΛΟΓΙΟ!$A$51</c:f>
              <c:strCache>
                <c:ptCount val="1"/>
                <c:pt idx="0">
                  <c:v>Ψυχολογικη</c:v>
                </c:pt>
              </c:strCache>
            </c:strRef>
          </c:tx>
          <c:dLbls>
            <c:txPr>
              <a:bodyPr/>
              <a:lstStyle/>
              <a:p>
                <a:pPr>
                  <a:defRPr sz="900"/>
                </a:pPr>
                <a:endParaRPr lang="el-GR"/>
              </a:p>
            </c:txPr>
            <c:showVal val="1"/>
            <c:showSerName val="1"/>
            <c:separator> </c:separator>
          </c:dLbls>
          <c:val>
            <c:numRef>
              <c:f>ΕΡΩΤΗΜΑΤΟΛΟΓΙΟ!$M$51</c:f>
              <c:numCache>
                <c:formatCode>0.0%</c:formatCode>
                <c:ptCount val="1"/>
                <c:pt idx="0">
                  <c:v>0.30769230769230782</c:v>
                </c:pt>
              </c:numCache>
            </c:numRef>
          </c:val>
        </c:ser>
        <c:ser>
          <c:idx val="44"/>
          <c:order val="44"/>
          <c:tx>
            <c:strRef>
              <c:f>ΕΡΩΤΗΜΑΤΟΛΟΓΙΟ!$A$52</c:f>
              <c:strCache>
                <c:ptCount val="1"/>
                <c:pt idx="0">
                  <c:v>Λεκτικη-Σεξουαλικη</c:v>
                </c:pt>
              </c:strCache>
            </c:strRef>
          </c:tx>
          <c:dLbls>
            <c:txPr>
              <a:bodyPr/>
              <a:lstStyle/>
              <a:p>
                <a:pPr>
                  <a:defRPr sz="900"/>
                </a:pPr>
                <a:endParaRPr lang="el-GR"/>
              </a:p>
            </c:txPr>
            <c:showVal val="1"/>
            <c:showSerName val="1"/>
            <c:separator> </c:separator>
          </c:dLbls>
          <c:val>
            <c:numRef>
              <c:f>ΕΡΩΤΗΜΑΤΟΛΟΓΙΟ!$M$52</c:f>
              <c:numCache>
                <c:formatCode>0.0%</c:formatCode>
                <c:ptCount val="1"/>
                <c:pt idx="0">
                  <c:v>0.3846153846153848</c:v>
                </c:pt>
              </c:numCache>
            </c:numRef>
          </c:val>
        </c:ser>
        <c:ser>
          <c:idx val="45"/>
          <c:order val="45"/>
          <c:tx>
            <c:strRef>
              <c:f>ΕΡΩΤΗΜΑΤΟΛΟΓΙΟ!$A$53</c:f>
              <c:strCache>
                <c:ptCount val="1"/>
                <c:pt idx="0">
                  <c:v>Κοινωνικη-Ρατσιστικη</c:v>
                </c:pt>
              </c:strCache>
            </c:strRef>
          </c:tx>
          <c:dLbls>
            <c:txPr>
              <a:bodyPr/>
              <a:lstStyle/>
              <a:p>
                <a:pPr>
                  <a:defRPr sz="900"/>
                </a:pPr>
                <a:endParaRPr lang="el-GR"/>
              </a:p>
            </c:txPr>
            <c:showVal val="1"/>
            <c:showSerName val="1"/>
            <c:separator> </c:separator>
          </c:dLbls>
          <c:val>
            <c:numRef>
              <c:f>ΕΡΩΤΗΜΑΤΟΛΟΓΙΟ!$M$53</c:f>
              <c:numCache>
                <c:formatCode>0.0%</c:formatCode>
                <c:ptCount val="1"/>
                <c:pt idx="0">
                  <c:v>7.6923076923076927E-2</c:v>
                </c:pt>
              </c:numCache>
            </c:numRef>
          </c:val>
        </c:ser>
        <c:ser>
          <c:idx val="46"/>
          <c:order val="46"/>
          <c:tx>
            <c:strRef>
              <c:f>ΕΡΩΤΗΜΑΤΟΛΟΓΙΟ!$A$54</c:f>
              <c:strCache>
                <c:ptCount val="1"/>
                <c:pt idx="0">
                  <c:v>Διαδικτυακη</c:v>
                </c:pt>
              </c:strCache>
            </c:strRef>
          </c:tx>
          <c:dLbls>
            <c:txPr>
              <a:bodyPr/>
              <a:lstStyle/>
              <a:p>
                <a:pPr>
                  <a:defRPr sz="900"/>
                </a:pPr>
                <a:endParaRPr lang="el-GR"/>
              </a:p>
            </c:txPr>
            <c:showVal val="1"/>
            <c:showSerName val="1"/>
            <c:separator> </c:separator>
          </c:dLbls>
          <c:val>
            <c:numRef>
              <c:f>ΕΡΩΤΗΜΑΤΟΛΟΓΙΟ!$M$54</c:f>
              <c:numCache>
                <c:formatCode>0.0%</c:formatCode>
                <c:ptCount val="1"/>
                <c:pt idx="0">
                  <c:v>7.6923076923076927E-2</c:v>
                </c:pt>
              </c:numCache>
            </c:numRef>
          </c:val>
        </c:ser>
        <c:ser>
          <c:idx val="47"/>
          <c:order val="47"/>
          <c:val>
            <c:numRef>
              <c:f>ΕΡΩΤΗΜΑΤΟΛΟΓΙΟ!$M$55</c:f>
              <c:numCache>
                <c:formatCode>General</c:formatCode>
                <c:ptCount val="1"/>
              </c:numCache>
            </c:numRef>
          </c:val>
        </c:ser>
        <c:ser>
          <c:idx val="48"/>
          <c:order val="48"/>
          <c:val>
            <c:numRef>
              <c:f>ΕΡΩΤΗΜΑΤΟΛΟΓΙΟ!$M$56</c:f>
              <c:numCache>
                <c:formatCode>General</c:formatCode>
                <c:ptCount val="1"/>
              </c:numCache>
            </c:numRef>
          </c:val>
        </c:ser>
        <c:ser>
          <c:idx val="49"/>
          <c:order val="49"/>
          <c:tx>
            <c:strRef>
              <c:f>ΕΡΩΤΗΜΑΤΟΛΟΓΙΟ!$A$57</c:f>
              <c:strCache>
                <c:ptCount val="1"/>
                <c:pt idx="0">
                  <c:v>Καθολου</c:v>
                </c:pt>
              </c:strCache>
            </c:strRef>
          </c:tx>
          <c:dLbls>
            <c:txPr>
              <a:bodyPr/>
              <a:lstStyle/>
              <a:p>
                <a:pPr>
                  <a:defRPr sz="900"/>
                </a:pPr>
                <a:endParaRPr lang="el-GR"/>
              </a:p>
            </c:txPr>
            <c:showVal val="1"/>
            <c:showSerName val="1"/>
            <c:separator> </c:separator>
          </c:dLbls>
          <c:val>
            <c:numRef>
              <c:f>ΕΡΩΤΗΜΑΤΟΛΟΓΙΟ!$M$57</c:f>
              <c:numCache>
                <c:formatCode>0.0%</c:formatCode>
                <c:ptCount val="1"/>
                <c:pt idx="0">
                  <c:v>0.23076923076923131</c:v>
                </c:pt>
              </c:numCache>
            </c:numRef>
          </c:val>
        </c:ser>
        <c:ser>
          <c:idx val="50"/>
          <c:order val="50"/>
          <c:tx>
            <c:strRef>
              <c:f>ΕΡΩΤΗΜΑΤΟΛΟΓΙΟ!$A$58</c:f>
              <c:strCache>
                <c:ptCount val="1"/>
                <c:pt idx="0">
                  <c:v>Λιγο</c:v>
                </c:pt>
              </c:strCache>
            </c:strRef>
          </c:tx>
          <c:dLbls>
            <c:txPr>
              <a:bodyPr/>
              <a:lstStyle/>
              <a:p>
                <a:pPr>
                  <a:defRPr sz="900"/>
                </a:pPr>
                <a:endParaRPr lang="el-GR"/>
              </a:p>
            </c:txPr>
            <c:showVal val="1"/>
            <c:showSerName val="1"/>
            <c:separator> </c:separator>
          </c:dLbls>
          <c:val>
            <c:numRef>
              <c:f>ΕΡΩΤΗΜΑΤΟΛΟΓΙΟ!$M$58</c:f>
              <c:numCache>
                <c:formatCode>0.0%</c:formatCode>
                <c:ptCount val="1"/>
                <c:pt idx="0">
                  <c:v>7.6923076923076927E-2</c:v>
                </c:pt>
              </c:numCache>
            </c:numRef>
          </c:val>
        </c:ser>
        <c:ser>
          <c:idx val="51"/>
          <c:order val="51"/>
          <c:tx>
            <c:strRef>
              <c:f>ΕΡΩΤΗΜΑΤΟΛΟΓΙΟ!$A$59</c:f>
              <c:strCache>
                <c:ptCount val="1"/>
                <c:pt idx="0">
                  <c:v>Πολύ</c:v>
                </c:pt>
              </c:strCache>
            </c:strRef>
          </c:tx>
          <c:dLbls>
            <c:txPr>
              <a:bodyPr/>
              <a:lstStyle/>
              <a:p>
                <a:pPr>
                  <a:defRPr sz="900"/>
                </a:pPr>
                <a:endParaRPr lang="el-GR"/>
              </a:p>
            </c:txPr>
            <c:showVal val="1"/>
            <c:showSerName val="1"/>
            <c:separator> </c:separator>
          </c:dLbls>
          <c:val>
            <c:numRef>
              <c:f>ΕΡΩΤΗΜΑΤΟΛΟΓΙΟ!$M$59</c:f>
              <c:numCache>
                <c:formatCode>0.0%</c:formatCode>
                <c:ptCount val="1"/>
                <c:pt idx="0">
                  <c:v>0.30769230769230782</c:v>
                </c:pt>
              </c:numCache>
            </c:numRef>
          </c:val>
        </c:ser>
        <c:ser>
          <c:idx val="52"/>
          <c:order val="52"/>
          <c:tx>
            <c:strRef>
              <c:f>ΕΡΩΤΗΜΑΤΟΛΟΓΙΟ!$A$60</c:f>
              <c:strCache>
                <c:ptCount val="1"/>
                <c:pt idx="0">
                  <c:v>Απολυτα</c:v>
                </c:pt>
              </c:strCache>
            </c:strRef>
          </c:tx>
          <c:dLbls>
            <c:txPr>
              <a:bodyPr/>
              <a:lstStyle/>
              <a:p>
                <a:pPr>
                  <a:defRPr sz="900"/>
                </a:pPr>
                <a:endParaRPr lang="el-GR"/>
              </a:p>
            </c:txPr>
            <c:showVal val="1"/>
            <c:showSerName val="1"/>
            <c:separator> </c:separator>
          </c:dLbls>
          <c:val>
            <c:numRef>
              <c:f>ΕΡΩΤΗΜΑΤΟΛΟΓΙΟ!$M$60</c:f>
              <c:numCache>
                <c:formatCode>0.0%</c:formatCode>
                <c:ptCount val="1"/>
                <c:pt idx="0">
                  <c:v>0.3846153846153848</c:v>
                </c:pt>
              </c:numCache>
            </c:numRef>
          </c:val>
        </c:ser>
        <c:ser>
          <c:idx val="53"/>
          <c:order val="53"/>
          <c:val>
            <c:numRef>
              <c:f>ΕΡΩΤΗΜΑΤΟΛΟΓΙΟ!$M$61</c:f>
              <c:numCache>
                <c:formatCode>General</c:formatCode>
                <c:ptCount val="1"/>
              </c:numCache>
            </c:numRef>
          </c:val>
        </c:ser>
        <c:ser>
          <c:idx val="54"/>
          <c:order val="54"/>
          <c:val>
            <c:numRef>
              <c:f>ΕΡΩΤΗΜΑΤΟΛΟΓΙΟ!$M$62</c:f>
              <c:numCache>
                <c:formatCode>General</c:formatCode>
                <c:ptCount val="1"/>
              </c:numCache>
            </c:numRef>
          </c:val>
        </c:ser>
        <c:ser>
          <c:idx val="55"/>
          <c:order val="55"/>
          <c:tx>
            <c:strRef>
              <c:f>ΕΡΩΤΗΜΑΤΟΛΟΓΙΟ!$A$63</c:f>
              <c:strCache>
                <c:ptCount val="1"/>
                <c:pt idx="0">
                  <c:v>Αδιαφορουν</c:v>
                </c:pt>
              </c:strCache>
            </c:strRef>
          </c:tx>
          <c:dLbls>
            <c:txPr>
              <a:bodyPr/>
              <a:lstStyle/>
              <a:p>
                <a:pPr>
                  <a:defRPr sz="900"/>
                </a:pPr>
                <a:endParaRPr lang="el-GR"/>
              </a:p>
            </c:txPr>
            <c:showVal val="1"/>
            <c:showSerName val="1"/>
            <c:separator> </c:separator>
          </c:dLbls>
          <c:val>
            <c:numRef>
              <c:f>ΕΡΩΤΗΜΑΤΟΛΟΓΙΟ!$M$63</c:f>
              <c:numCache>
                <c:formatCode>0.0%</c:formatCode>
                <c:ptCount val="1"/>
                <c:pt idx="0">
                  <c:v>0.30769230769230782</c:v>
                </c:pt>
              </c:numCache>
            </c:numRef>
          </c:val>
        </c:ser>
        <c:ser>
          <c:idx val="56"/>
          <c:order val="56"/>
          <c:tx>
            <c:strRef>
              <c:f>ΕΡΩΤΗΜΑΤΟΛΟΓΙΟ!$A$64</c:f>
              <c:strCache>
                <c:ptCount val="1"/>
                <c:pt idx="0">
                  <c:v>Παρεμβαινουν</c:v>
                </c:pt>
              </c:strCache>
            </c:strRef>
          </c:tx>
          <c:dLbls>
            <c:txPr>
              <a:bodyPr/>
              <a:lstStyle/>
              <a:p>
                <a:pPr>
                  <a:defRPr sz="900"/>
                </a:pPr>
                <a:endParaRPr lang="el-GR"/>
              </a:p>
            </c:txPr>
            <c:showVal val="1"/>
            <c:showSerName val="1"/>
            <c:separator> </c:separator>
          </c:dLbls>
          <c:val>
            <c:numRef>
              <c:f>ΕΡΩΤΗΜΑΤΟΛΟΓΙΟ!$M$64</c:f>
              <c:numCache>
                <c:formatCode>0.0%</c:formatCode>
                <c:ptCount val="1"/>
                <c:pt idx="0">
                  <c:v>0.30769230769230782</c:v>
                </c:pt>
              </c:numCache>
            </c:numRef>
          </c:val>
        </c:ser>
        <c:ser>
          <c:idx val="57"/>
          <c:order val="57"/>
          <c:tx>
            <c:strRef>
              <c:f>ΕΡΩΤΗΜΑΤΟΛΟΓΙΟ!$A$65</c:f>
              <c:strCache>
                <c:ptCount val="1"/>
                <c:pt idx="0">
                  <c:v>Ανεχονται</c:v>
                </c:pt>
              </c:strCache>
            </c:strRef>
          </c:tx>
          <c:dLbls>
            <c:txPr>
              <a:bodyPr/>
              <a:lstStyle/>
              <a:p>
                <a:pPr>
                  <a:defRPr sz="900"/>
                </a:pPr>
                <a:endParaRPr lang="el-GR"/>
              </a:p>
            </c:txPr>
            <c:showVal val="1"/>
            <c:showSerName val="1"/>
            <c:separator> </c:separator>
          </c:dLbls>
          <c:val>
            <c:numRef>
              <c:f>ΕΡΩΤΗΜΑΤΟΛΟΓΙΟ!$M$65</c:f>
              <c:numCache>
                <c:formatCode>0.0%</c:formatCode>
                <c:ptCount val="1"/>
                <c:pt idx="0">
                  <c:v>0.3846153846153848</c:v>
                </c:pt>
              </c:numCache>
            </c:numRef>
          </c:val>
        </c:ser>
        <c:ser>
          <c:idx val="58"/>
          <c:order val="58"/>
          <c:tx>
            <c:strRef>
              <c:f>ΕΡΩΤΗΜΑΤΟΛΟΓΙΟ!$A$66</c:f>
              <c:strCache>
                <c:ptCount val="1"/>
                <c:pt idx="0">
                  <c:v>Τιμωρουν</c:v>
                </c:pt>
              </c:strCache>
            </c:strRef>
          </c:tx>
          <c:dLbls>
            <c:txPr>
              <a:bodyPr/>
              <a:lstStyle/>
              <a:p>
                <a:pPr>
                  <a:defRPr sz="900"/>
                </a:pPr>
                <a:endParaRPr lang="el-GR"/>
              </a:p>
            </c:txPr>
            <c:showLegendKey val="1"/>
            <c:showVal val="1"/>
            <c:showSerName val="1"/>
            <c:separator> </c:separator>
          </c:dLbls>
          <c:val>
            <c:numRef>
              <c:f>ΕΡΩΤΗΜΑΤΟΛΟΓΙΟ!$M$66</c:f>
              <c:numCache>
                <c:formatCode>0.0%</c:formatCode>
                <c:ptCount val="1"/>
                <c:pt idx="0">
                  <c:v>0</c:v>
                </c:pt>
              </c:numCache>
            </c:numRef>
          </c:val>
        </c:ser>
        <c:dLbls>
          <c:showVal val="1"/>
        </c:dLbls>
        <c:axId val="73265536"/>
        <c:axId val="73267072"/>
      </c:barChart>
      <c:catAx>
        <c:axId val="73265536"/>
        <c:scaling>
          <c:orientation val="minMax"/>
        </c:scaling>
        <c:delete val="1"/>
        <c:axPos val="l"/>
        <c:majorTickMark val="none"/>
        <c:tickLblPos val="none"/>
        <c:crossAx val="73267072"/>
        <c:crosses val="autoZero"/>
        <c:auto val="1"/>
        <c:lblAlgn val="ctr"/>
        <c:lblOffset val="100"/>
      </c:catAx>
      <c:valAx>
        <c:axId val="73267072"/>
        <c:scaling>
          <c:orientation val="minMax"/>
        </c:scaling>
        <c:axPos val="b"/>
        <c:majorGridlines/>
        <c:title>
          <c:tx>
            <c:rich>
              <a:bodyPr/>
              <a:lstStyle/>
              <a:p>
                <a:pPr>
                  <a:defRPr/>
                </a:pPr>
                <a:r>
                  <a:rPr lang="el-GR"/>
                  <a:t>ΠΟΣΟΣΤΑ</a:t>
                </a:r>
              </a:p>
            </c:rich>
          </c:tx>
          <c:layout/>
        </c:title>
        <c:numFmt formatCode="0.0%" sourceLinked="1"/>
        <c:majorTickMark val="none"/>
        <c:tickLblPos val="nextTo"/>
        <c:crossAx val="73265536"/>
        <c:crosses val="autoZero"/>
        <c:crossBetween val="between"/>
      </c:valAx>
    </c:plotArea>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34818" name="Group 2"/>
          <p:cNvGrpSpPr>
            <a:grpSpLocks/>
          </p:cNvGrpSpPr>
          <p:nvPr/>
        </p:nvGrpSpPr>
        <p:grpSpPr bwMode="auto">
          <a:xfrm>
            <a:off x="-498475" y="1311275"/>
            <a:ext cx="10429875" cy="5908675"/>
            <a:chOff x="-313" y="824"/>
            <a:chExt cx="6570" cy="3722"/>
          </a:xfrm>
        </p:grpSpPr>
        <p:sp>
          <p:nvSpPr>
            <p:cNvPr id="3481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l-GR" sz="1800" dirty="0"/>
            </a:p>
          </p:txBody>
        </p:sp>
        <p:sp>
          <p:nvSpPr>
            <p:cNvPr id="3482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l-GR" sz="1800" dirty="0"/>
            </a:p>
          </p:txBody>
        </p:sp>
        <p:sp>
          <p:nvSpPr>
            <p:cNvPr id="3482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l-GR" sz="1800" dirty="0"/>
            </a:p>
          </p:txBody>
        </p:sp>
        <p:sp>
          <p:nvSpPr>
            <p:cNvPr id="3482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l-GR" sz="1800" dirty="0"/>
            </a:p>
          </p:txBody>
        </p:sp>
        <p:sp>
          <p:nvSpPr>
            <p:cNvPr id="3482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l-GR" sz="1800" dirty="0"/>
            </a:p>
          </p:txBody>
        </p:sp>
        <p:sp>
          <p:nvSpPr>
            <p:cNvPr id="3482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l-GR" sz="1800" dirty="0"/>
            </a:p>
          </p:txBody>
        </p:sp>
        <p:sp>
          <p:nvSpPr>
            <p:cNvPr id="3482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l-GR" sz="1800" dirty="0"/>
            </a:p>
          </p:txBody>
        </p:sp>
        <p:sp>
          <p:nvSpPr>
            <p:cNvPr id="3482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endParaRPr lang="el-GR" sz="1800" dirty="0"/>
            </a:p>
          </p:txBody>
        </p:sp>
        <p:sp>
          <p:nvSpPr>
            <p:cNvPr id="3482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endParaRPr lang="el-GR" sz="1800" dirty="0"/>
            </a:p>
          </p:txBody>
        </p:sp>
        <p:sp>
          <p:nvSpPr>
            <p:cNvPr id="3482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endParaRPr lang="el-GR" sz="1800" dirty="0"/>
            </a:p>
          </p:txBody>
        </p:sp>
        <p:sp>
          <p:nvSpPr>
            <p:cNvPr id="3482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l-GR" sz="1800" dirty="0"/>
            </a:p>
          </p:txBody>
        </p:sp>
        <p:sp>
          <p:nvSpPr>
            <p:cNvPr id="3483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endParaRPr lang="el-GR" sz="1800" dirty="0"/>
            </a:p>
          </p:txBody>
        </p:sp>
        <p:sp>
          <p:nvSpPr>
            <p:cNvPr id="3483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endParaRPr lang="el-GR" sz="1800" dirty="0"/>
            </a:p>
          </p:txBody>
        </p:sp>
        <p:sp>
          <p:nvSpPr>
            <p:cNvPr id="3483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endParaRPr lang="el-GR" sz="1800" dirty="0"/>
            </a:p>
          </p:txBody>
        </p:sp>
        <p:sp>
          <p:nvSpPr>
            <p:cNvPr id="34833"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endParaRPr lang="el-GR" sz="1800" dirty="0"/>
            </a:p>
          </p:txBody>
        </p:sp>
        <p:sp>
          <p:nvSpPr>
            <p:cNvPr id="3483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endParaRPr lang="el-GR" sz="1800" dirty="0"/>
            </a:p>
          </p:txBody>
        </p:sp>
        <p:sp>
          <p:nvSpPr>
            <p:cNvPr id="3483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endParaRPr lang="el-GR" sz="1800" dirty="0"/>
            </a:p>
          </p:txBody>
        </p:sp>
        <p:sp>
          <p:nvSpPr>
            <p:cNvPr id="3483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endParaRPr lang="el-GR" sz="1800" dirty="0"/>
            </a:p>
          </p:txBody>
        </p:sp>
        <p:sp>
          <p:nvSpPr>
            <p:cNvPr id="3483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endParaRPr lang="el-GR" sz="1800" dirty="0"/>
            </a:p>
          </p:txBody>
        </p:sp>
        <p:sp>
          <p:nvSpPr>
            <p:cNvPr id="3483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endParaRPr lang="el-GR" sz="1800" dirty="0"/>
            </a:p>
          </p:txBody>
        </p:sp>
        <p:sp>
          <p:nvSpPr>
            <p:cNvPr id="3483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endParaRPr lang="el-GR" sz="1800" dirty="0"/>
            </a:p>
          </p:txBody>
        </p:sp>
        <p:sp>
          <p:nvSpPr>
            <p:cNvPr id="3484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endParaRPr lang="el-GR" sz="1800" dirty="0"/>
            </a:p>
          </p:txBody>
        </p:sp>
        <p:sp>
          <p:nvSpPr>
            <p:cNvPr id="3484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l-GR" sz="1800" dirty="0"/>
            </a:p>
          </p:txBody>
        </p:sp>
        <p:sp>
          <p:nvSpPr>
            <p:cNvPr id="3484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l-GR" sz="1800" dirty="0"/>
            </a:p>
          </p:txBody>
        </p:sp>
        <p:sp>
          <p:nvSpPr>
            <p:cNvPr id="3484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l-GR" sz="1800" dirty="0"/>
            </a:p>
          </p:txBody>
        </p:sp>
        <p:sp>
          <p:nvSpPr>
            <p:cNvPr id="3484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l-GR" sz="1800" dirty="0"/>
            </a:p>
          </p:txBody>
        </p:sp>
        <p:sp>
          <p:nvSpPr>
            <p:cNvPr id="3484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endParaRPr lang="el-GR" sz="1800" dirty="0"/>
            </a:p>
          </p:txBody>
        </p:sp>
        <p:sp>
          <p:nvSpPr>
            <p:cNvPr id="3484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endParaRPr lang="el-GR" sz="1800" dirty="0"/>
            </a:p>
          </p:txBody>
        </p:sp>
        <p:sp>
          <p:nvSpPr>
            <p:cNvPr id="3484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endParaRPr lang="el-GR" sz="1800" dirty="0"/>
            </a:p>
          </p:txBody>
        </p:sp>
        <p:sp>
          <p:nvSpPr>
            <p:cNvPr id="3484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l-GR" sz="1800" dirty="0"/>
            </a:p>
          </p:txBody>
        </p:sp>
        <p:sp>
          <p:nvSpPr>
            <p:cNvPr id="3484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endParaRPr lang="el-GR" sz="1800" dirty="0"/>
            </a:p>
          </p:txBody>
        </p:sp>
        <p:sp>
          <p:nvSpPr>
            <p:cNvPr id="3485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endParaRPr lang="el-GR" sz="1800" dirty="0"/>
            </a:p>
          </p:txBody>
        </p:sp>
        <p:sp>
          <p:nvSpPr>
            <p:cNvPr id="3485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l-GR" dirty="0"/>
            </a:p>
          </p:txBody>
        </p:sp>
        <p:sp>
          <p:nvSpPr>
            <p:cNvPr id="3485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l-GR" dirty="0"/>
            </a:p>
          </p:txBody>
        </p:sp>
        <p:sp>
          <p:nvSpPr>
            <p:cNvPr id="3485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l-GR" dirty="0"/>
            </a:p>
          </p:txBody>
        </p:sp>
        <p:sp>
          <p:nvSpPr>
            <p:cNvPr id="3485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l-GR" dirty="0"/>
            </a:p>
          </p:txBody>
        </p:sp>
        <p:sp>
          <p:nvSpPr>
            <p:cNvPr id="3485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l-GR" dirty="0"/>
            </a:p>
          </p:txBody>
        </p:sp>
        <p:sp>
          <p:nvSpPr>
            <p:cNvPr id="3485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l-GR" dirty="0"/>
            </a:p>
          </p:txBody>
        </p:sp>
        <p:sp>
          <p:nvSpPr>
            <p:cNvPr id="3485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l-GR" dirty="0"/>
            </a:p>
          </p:txBody>
        </p:sp>
        <p:sp>
          <p:nvSpPr>
            <p:cNvPr id="3485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l-GR" dirty="0"/>
            </a:p>
          </p:txBody>
        </p:sp>
        <p:sp>
          <p:nvSpPr>
            <p:cNvPr id="3485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l-GR" dirty="0"/>
            </a:p>
          </p:txBody>
        </p:sp>
        <p:sp>
          <p:nvSpPr>
            <p:cNvPr id="3486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l-GR" dirty="0"/>
            </a:p>
          </p:txBody>
        </p:sp>
        <p:sp>
          <p:nvSpPr>
            <p:cNvPr id="3486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l-GR" dirty="0"/>
            </a:p>
          </p:txBody>
        </p:sp>
        <p:sp>
          <p:nvSpPr>
            <p:cNvPr id="3486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l-GR" dirty="0"/>
            </a:p>
          </p:txBody>
        </p:sp>
        <p:sp>
          <p:nvSpPr>
            <p:cNvPr id="3486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l-GR" dirty="0"/>
            </a:p>
          </p:txBody>
        </p:sp>
        <p:sp>
          <p:nvSpPr>
            <p:cNvPr id="3486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l-GR" dirty="0"/>
            </a:p>
          </p:txBody>
        </p:sp>
        <p:sp>
          <p:nvSpPr>
            <p:cNvPr id="3486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l-GR" dirty="0"/>
            </a:p>
          </p:txBody>
        </p:sp>
        <p:sp>
          <p:nvSpPr>
            <p:cNvPr id="3486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l-GR" dirty="0"/>
            </a:p>
          </p:txBody>
        </p:sp>
        <p:sp>
          <p:nvSpPr>
            <p:cNvPr id="3486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l-GR" dirty="0"/>
            </a:p>
          </p:txBody>
        </p:sp>
        <p:sp>
          <p:nvSpPr>
            <p:cNvPr id="3486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l-GR" dirty="0"/>
            </a:p>
          </p:txBody>
        </p:sp>
        <p:sp>
          <p:nvSpPr>
            <p:cNvPr id="3486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l-GR" dirty="0"/>
            </a:p>
          </p:txBody>
        </p:sp>
        <p:sp>
          <p:nvSpPr>
            <p:cNvPr id="3487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l-GR" dirty="0"/>
            </a:p>
          </p:txBody>
        </p:sp>
        <p:sp>
          <p:nvSpPr>
            <p:cNvPr id="3487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l-GR" dirty="0"/>
            </a:p>
          </p:txBody>
        </p:sp>
        <p:sp>
          <p:nvSpPr>
            <p:cNvPr id="3487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l-GR" dirty="0"/>
            </a:p>
          </p:txBody>
        </p:sp>
        <p:sp>
          <p:nvSpPr>
            <p:cNvPr id="3487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l-GR" dirty="0"/>
            </a:p>
          </p:txBody>
        </p:sp>
        <p:sp>
          <p:nvSpPr>
            <p:cNvPr id="3487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l-GR" dirty="0"/>
            </a:p>
          </p:txBody>
        </p:sp>
        <p:sp>
          <p:nvSpPr>
            <p:cNvPr id="3487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l-GR" dirty="0"/>
            </a:p>
          </p:txBody>
        </p:sp>
        <p:sp>
          <p:nvSpPr>
            <p:cNvPr id="3487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l-GR" dirty="0"/>
            </a:p>
          </p:txBody>
        </p:sp>
        <p:sp>
          <p:nvSpPr>
            <p:cNvPr id="3487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l-GR" dirty="0"/>
            </a:p>
          </p:txBody>
        </p:sp>
        <p:sp>
          <p:nvSpPr>
            <p:cNvPr id="3487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l-GR" dirty="0"/>
            </a:p>
          </p:txBody>
        </p:sp>
        <p:sp>
          <p:nvSpPr>
            <p:cNvPr id="3487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l-GR" dirty="0"/>
            </a:p>
          </p:txBody>
        </p:sp>
        <p:sp>
          <p:nvSpPr>
            <p:cNvPr id="3488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488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488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488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l-GR" dirty="0"/>
            </a:p>
          </p:txBody>
        </p:sp>
        <p:sp>
          <p:nvSpPr>
            <p:cNvPr id="3488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l-GR" dirty="0"/>
            </a:p>
          </p:txBody>
        </p:sp>
        <p:sp>
          <p:nvSpPr>
            <p:cNvPr id="3488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l-GR" dirty="0"/>
            </a:p>
          </p:txBody>
        </p:sp>
        <p:sp>
          <p:nvSpPr>
            <p:cNvPr id="3488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l-GR" dirty="0"/>
            </a:p>
          </p:txBody>
        </p:sp>
        <p:sp>
          <p:nvSpPr>
            <p:cNvPr id="3488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l-GR" dirty="0"/>
            </a:p>
          </p:txBody>
        </p:sp>
        <p:sp>
          <p:nvSpPr>
            <p:cNvPr id="3488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l-GR" dirty="0"/>
            </a:p>
          </p:txBody>
        </p:sp>
        <p:sp>
          <p:nvSpPr>
            <p:cNvPr id="3488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489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489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489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489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l-GR" dirty="0"/>
            </a:p>
          </p:txBody>
        </p:sp>
        <p:sp>
          <p:nvSpPr>
            <p:cNvPr id="3489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489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489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489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489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l-GR" dirty="0"/>
            </a:p>
          </p:txBody>
        </p:sp>
        <p:sp>
          <p:nvSpPr>
            <p:cNvPr id="3489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l-GR" dirty="0"/>
            </a:p>
          </p:txBody>
        </p:sp>
        <p:sp>
          <p:nvSpPr>
            <p:cNvPr id="3490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0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l-GR" dirty="0"/>
            </a:p>
          </p:txBody>
        </p:sp>
        <p:sp>
          <p:nvSpPr>
            <p:cNvPr id="3490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l-GR" dirty="0"/>
            </a:p>
          </p:txBody>
        </p:sp>
        <p:sp>
          <p:nvSpPr>
            <p:cNvPr id="3490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l-GR" dirty="0"/>
            </a:p>
          </p:txBody>
        </p:sp>
        <p:sp>
          <p:nvSpPr>
            <p:cNvPr id="3490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490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490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490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490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l-GR" dirty="0"/>
            </a:p>
          </p:txBody>
        </p:sp>
        <p:sp>
          <p:nvSpPr>
            <p:cNvPr id="3490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l-GR" dirty="0"/>
            </a:p>
          </p:txBody>
        </p:sp>
        <p:sp>
          <p:nvSpPr>
            <p:cNvPr id="3491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l-GR" dirty="0"/>
            </a:p>
          </p:txBody>
        </p:sp>
        <p:sp>
          <p:nvSpPr>
            <p:cNvPr id="3491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l-GR" dirty="0"/>
            </a:p>
          </p:txBody>
        </p:sp>
        <p:sp>
          <p:nvSpPr>
            <p:cNvPr id="3491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l-GR" dirty="0"/>
            </a:p>
          </p:txBody>
        </p:sp>
        <p:sp>
          <p:nvSpPr>
            <p:cNvPr id="3491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l-GR" dirty="0"/>
            </a:p>
          </p:txBody>
        </p:sp>
        <p:sp>
          <p:nvSpPr>
            <p:cNvPr id="3491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l-GR" dirty="0"/>
            </a:p>
          </p:txBody>
        </p:sp>
        <p:sp>
          <p:nvSpPr>
            <p:cNvPr id="3491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l-GR" dirty="0"/>
            </a:p>
          </p:txBody>
        </p:sp>
        <p:sp>
          <p:nvSpPr>
            <p:cNvPr id="3491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l-GR" dirty="0"/>
            </a:p>
          </p:txBody>
        </p:sp>
        <p:sp>
          <p:nvSpPr>
            <p:cNvPr id="3491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l-GR" dirty="0"/>
            </a:p>
          </p:txBody>
        </p:sp>
        <p:sp>
          <p:nvSpPr>
            <p:cNvPr id="3491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l-GR" dirty="0"/>
            </a:p>
          </p:txBody>
        </p:sp>
        <p:sp>
          <p:nvSpPr>
            <p:cNvPr id="3491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l-GR" dirty="0"/>
            </a:p>
          </p:txBody>
        </p:sp>
        <p:sp>
          <p:nvSpPr>
            <p:cNvPr id="3492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l-GR" dirty="0"/>
            </a:p>
          </p:txBody>
        </p:sp>
        <p:sp>
          <p:nvSpPr>
            <p:cNvPr id="3492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l-GR" dirty="0"/>
            </a:p>
          </p:txBody>
        </p:sp>
        <p:sp>
          <p:nvSpPr>
            <p:cNvPr id="3492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l-GR" dirty="0"/>
            </a:p>
          </p:txBody>
        </p:sp>
        <p:sp>
          <p:nvSpPr>
            <p:cNvPr id="3492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l-GR" dirty="0"/>
            </a:p>
          </p:txBody>
        </p:sp>
        <p:sp>
          <p:nvSpPr>
            <p:cNvPr id="3492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l-GR" dirty="0"/>
            </a:p>
          </p:txBody>
        </p:sp>
        <p:sp>
          <p:nvSpPr>
            <p:cNvPr id="3492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l-GR" dirty="0"/>
            </a:p>
          </p:txBody>
        </p:sp>
        <p:sp>
          <p:nvSpPr>
            <p:cNvPr id="3492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l-GR" dirty="0"/>
            </a:p>
          </p:txBody>
        </p:sp>
        <p:sp>
          <p:nvSpPr>
            <p:cNvPr id="3492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l-GR" dirty="0"/>
            </a:p>
          </p:txBody>
        </p:sp>
        <p:sp>
          <p:nvSpPr>
            <p:cNvPr id="3492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l-GR" dirty="0"/>
            </a:p>
          </p:txBody>
        </p:sp>
        <p:sp>
          <p:nvSpPr>
            <p:cNvPr id="3492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l-GR" dirty="0"/>
            </a:p>
          </p:txBody>
        </p:sp>
        <p:sp>
          <p:nvSpPr>
            <p:cNvPr id="3493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493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493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l-GR" dirty="0"/>
            </a:p>
          </p:txBody>
        </p:sp>
        <p:sp>
          <p:nvSpPr>
            <p:cNvPr id="3493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l-GR" dirty="0"/>
            </a:p>
          </p:txBody>
        </p:sp>
        <p:sp>
          <p:nvSpPr>
            <p:cNvPr id="3493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493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l-GR" dirty="0"/>
            </a:p>
          </p:txBody>
        </p:sp>
        <p:sp>
          <p:nvSpPr>
            <p:cNvPr id="3493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3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3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3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l-GR" dirty="0"/>
            </a:p>
          </p:txBody>
        </p:sp>
        <p:sp>
          <p:nvSpPr>
            <p:cNvPr id="3494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l-GR" dirty="0"/>
            </a:p>
          </p:txBody>
        </p:sp>
        <p:sp>
          <p:nvSpPr>
            <p:cNvPr id="3494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l-GR" dirty="0"/>
            </a:p>
          </p:txBody>
        </p:sp>
        <p:sp>
          <p:nvSpPr>
            <p:cNvPr id="3494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l-GR" dirty="0"/>
            </a:p>
          </p:txBody>
        </p:sp>
        <p:sp>
          <p:nvSpPr>
            <p:cNvPr id="3494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494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l-GR" dirty="0"/>
            </a:p>
          </p:txBody>
        </p:sp>
        <p:sp>
          <p:nvSpPr>
            <p:cNvPr id="3494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l-GR" dirty="0"/>
            </a:p>
          </p:txBody>
        </p:sp>
        <p:sp>
          <p:nvSpPr>
            <p:cNvPr id="3494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4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4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4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5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5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5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5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l-GR" dirty="0"/>
            </a:p>
          </p:txBody>
        </p:sp>
        <p:sp>
          <p:nvSpPr>
            <p:cNvPr id="3495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l-GR" dirty="0"/>
            </a:p>
          </p:txBody>
        </p:sp>
        <p:sp>
          <p:nvSpPr>
            <p:cNvPr id="3495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l-GR" dirty="0"/>
            </a:p>
          </p:txBody>
        </p:sp>
        <p:sp>
          <p:nvSpPr>
            <p:cNvPr id="3495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495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l-GR" dirty="0"/>
            </a:p>
          </p:txBody>
        </p:sp>
        <p:sp>
          <p:nvSpPr>
            <p:cNvPr id="3495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l-GR" dirty="0"/>
            </a:p>
          </p:txBody>
        </p:sp>
        <p:sp>
          <p:nvSpPr>
            <p:cNvPr id="3495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496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l-GR" dirty="0"/>
            </a:p>
          </p:txBody>
        </p:sp>
        <p:sp>
          <p:nvSpPr>
            <p:cNvPr id="3496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l-GR" dirty="0"/>
            </a:p>
          </p:txBody>
        </p:sp>
        <p:sp>
          <p:nvSpPr>
            <p:cNvPr id="3496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l-GR" dirty="0"/>
            </a:p>
          </p:txBody>
        </p:sp>
        <p:sp>
          <p:nvSpPr>
            <p:cNvPr id="3496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l-GR" dirty="0"/>
            </a:p>
          </p:txBody>
        </p:sp>
        <p:sp>
          <p:nvSpPr>
            <p:cNvPr id="3496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l-GR" dirty="0"/>
            </a:p>
          </p:txBody>
        </p:sp>
        <p:sp>
          <p:nvSpPr>
            <p:cNvPr id="3496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6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l-GR" dirty="0"/>
            </a:p>
          </p:txBody>
        </p:sp>
        <p:sp>
          <p:nvSpPr>
            <p:cNvPr id="3496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l-GR" dirty="0"/>
            </a:p>
          </p:txBody>
        </p:sp>
        <p:sp>
          <p:nvSpPr>
            <p:cNvPr id="3496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6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7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7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7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7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7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7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7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7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7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7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8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8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8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8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8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l-GR" dirty="0"/>
            </a:p>
          </p:txBody>
        </p:sp>
        <p:sp>
          <p:nvSpPr>
            <p:cNvPr id="3498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l-GR" dirty="0"/>
            </a:p>
          </p:txBody>
        </p:sp>
        <p:sp>
          <p:nvSpPr>
            <p:cNvPr id="3498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l-GR" dirty="0"/>
            </a:p>
          </p:txBody>
        </p:sp>
        <p:sp>
          <p:nvSpPr>
            <p:cNvPr id="3498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l-GR" dirty="0"/>
            </a:p>
          </p:txBody>
        </p:sp>
        <p:sp>
          <p:nvSpPr>
            <p:cNvPr id="3498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8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9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9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9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9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9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9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9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99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l-GR" dirty="0"/>
            </a:p>
          </p:txBody>
        </p:sp>
        <p:sp>
          <p:nvSpPr>
            <p:cNvPr id="3499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l-GR" dirty="0"/>
            </a:p>
          </p:txBody>
        </p:sp>
        <p:sp>
          <p:nvSpPr>
            <p:cNvPr id="3499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l-GR" dirty="0"/>
            </a:p>
          </p:txBody>
        </p:sp>
        <p:sp>
          <p:nvSpPr>
            <p:cNvPr id="3500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l-GR" dirty="0"/>
            </a:p>
          </p:txBody>
        </p:sp>
        <p:sp>
          <p:nvSpPr>
            <p:cNvPr id="3500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l-GR" dirty="0"/>
            </a:p>
          </p:txBody>
        </p:sp>
        <p:sp>
          <p:nvSpPr>
            <p:cNvPr id="3500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l-GR" dirty="0"/>
            </a:p>
          </p:txBody>
        </p:sp>
        <p:sp>
          <p:nvSpPr>
            <p:cNvPr id="3500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l-GR" dirty="0"/>
            </a:p>
          </p:txBody>
        </p:sp>
        <p:sp>
          <p:nvSpPr>
            <p:cNvPr id="3500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l-GR" dirty="0"/>
            </a:p>
          </p:txBody>
        </p:sp>
        <p:sp>
          <p:nvSpPr>
            <p:cNvPr id="3500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endParaRPr lang="el-GR" dirty="0"/>
            </a:p>
          </p:txBody>
        </p:sp>
        <p:sp>
          <p:nvSpPr>
            <p:cNvPr id="3500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l-GR" dirty="0"/>
            </a:p>
          </p:txBody>
        </p:sp>
        <p:sp>
          <p:nvSpPr>
            <p:cNvPr id="3500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l-GR" dirty="0"/>
            </a:p>
          </p:txBody>
        </p:sp>
        <p:sp>
          <p:nvSpPr>
            <p:cNvPr id="3500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l-GR" dirty="0"/>
            </a:p>
          </p:txBody>
        </p:sp>
        <p:sp>
          <p:nvSpPr>
            <p:cNvPr id="3500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l-GR" dirty="0"/>
            </a:p>
          </p:txBody>
        </p:sp>
        <p:sp>
          <p:nvSpPr>
            <p:cNvPr id="3501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l-GR" dirty="0"/>
            </a:p>
          </p:txBody>
        </p:sp>
        <p:sp>
          <p:nvSpPr>
            <p:cNvPr id="3501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l-GR" dirty="0"/>
            </a:p>
          </p:txBody>
        </p:sp>
        <p:sp>
          <p:nvSpPr>
            <p:cNvPr id="35012"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l-GR" dirty="0"/>
            </a:p>
          </p:txBody>
        </p:sp>
        <p:sp>
          <p:nvSpPr>
            <p:cNvPr id="35013"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l-GR" dirty="0"/>
            </a:p>
          </p:txBody>
        </p:sp>
        <p:sp>
          <p:nvSpPr>
            <p:cNvPr id="35014"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l-GR" dirty="0"/>
            </a:p>
          </p:txBody>
        </p:sp>
        <p:sp>
          <p:nvSpPr>
            <p:cNvPr id="35015"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l-GR" dirty="0"/>
            </a:p>
          </p:txBody>
        </p:sp>
        <p:sp>
          <p:nvSpPr>
            <p:cNvPr id="35016"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l-GR" dirty="0"/>
            </a:p>
          </p:txBody>
        </p:sp>
        <p:sp>
          <p:nvSpPr>
            <p:cNvPr id="35017"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l-GR" dirty="0"/>
            </a:p>
          </p:txBody>
        </p:sp>
        <p:sp>
          <p:nvSpPr>
            <p:cNvPr id="35018"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l-GR" dirty="0"/>
            </a:p>
          </p:txBody>
        </p:sp>
        <p:sp>
          <p:nvSpPr>
            <p:cNvPr id="35019"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l-GR" dirty="0"/>
            </a:p>
          </p:txBody>
        </p:sp>
        <p:sp>
          <p:nvSpPr>
            <p:cNvPr id="35020"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l-GR" dirty="0"/>
            </a:p>
          </p:txBody>
        </p:sp>
        <p:sp>
          <p:nvSpPr>
            <p:cNvPr id="35021"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l-GR" dirty="0"/>
            </a:p>
          </p:txBody>
        </p:sp>
        <p:sp>
          <p:nvSpPr>
            <p:cNvPr id="35022"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l-GR" dirty="0"/>
            </a:p>
          </p:txBody>
        </p:sp>
        <p:sp>
          <p:nvSpPr>
            <p:cNvPr id="35023"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l-GR" dirty="0"/>
            </a:p>
          </p:txBody>
        </p:sp>
        <p:sp>
          <p:nvSpPr>
            <p:cNvPr id="35024"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l-GR" dirty="0"/>
            </a:p>
          </p:txBody>
        </p:sp>
        <p:sp>
          <p:nvSpPr>
            <p:cNvPr id="35025"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l-GR" dirty="0"/>
            </a:p>
          </p:txBody>
        </p:sp>
        <p:sp>
          <p:nvSpPr>
            <p:cNvPr id="35026"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l-GR" dirty="0"/>
            </a:p>
          </p:txBody>
        </p:sp>
        <p:sp>
          <p:nvSpPr>
            <p:cNvPr id="35027"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endParaRPr lang="el-GR" dirty="0"/>
            </a:p>
          </p:txBody>
        </p:sp>
        <p:sp>
          <p:nvSpPr>
            <p:cNvPr id="35028"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endParaRPr lang="el-GR" dirty="0"/>
            </a:p>
          </p:txBody>
        </p:sp>
        <p:sp>
          <p:nvSpPr>
            <p:cNvPr id="35029"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l-GR" dirty="0"/>
            </a:p>
          </p:txBody>
        </p:sp>
        <p:sp>
          <p:nvSpPr>
            <p:cNvPr id="3503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l-GR" dirty="0"/>
            </a:p>
          </p:txBody>
        </p:sp>
        <p:sp>
          <p:nvSpPr>
            <p:cNvPr id="3503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l-GR" dirty="0"/>
            </a:p>
          </p:txBody>
        </p:sp>
        <p:sp>
          <p:nvSpPr>
            <p:cNvPr id="3503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5033"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l-GR" dirty="0"/>
            </a:p>
          </p:txBody>
        </p:sp>
      </p:grpSp>
      <p:sp>
        <p:nvSpPr>
          <p:cNvPr id="35034"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l-GR"/>
              <a:t>Κάντε κλικ για επεξεργασία του τίτλου</a:t>
            </a:r>
          </a:p>
        </p:txBody>
      </p:sp>
      <p:sp>
        <p:nvSpPr>
          <p:cNvPr id="35035"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l-GR"/>
              <a:t>Κάντε κλικ για να επεξεργαστείτε τον υπότιτλο του υποδείγματος</a:t>
            </a:r>
          </a:p>
        </p:txBody>
      </p:sp>
      <p:sp>
        <p:nvSpPr>
          <p:cNvPr id="35036" name="Rectangle 220"/>
          <p:cNvSpPr>
            <a:spLocks noGrp="1" noChangeArrowheads="1"/>
          </p:cNvSpPr>
          <p:nvPr>
            <p:ph type="dt" sz="quarter" idx="2"/>
          </p:nvPr>
        </p:nvSpPr>
        <p:spPr/>
        <p:txBody>
          <a:bodyPr/>
          <a:lstStyle>
            <a:lvl1pPr>
              <a:defRPr/>
            </a:lvl1pPr>
          </a:lstStyle>
          <a:p>
            <a:fld id="{2B572C45-D169-4B23-8A73-B611D3AD2857}" type="datetimeFigureOut">
              <a:rPr lang="el-GR"/>
              <a:pPr/>
              <a:t>18/5/2014</a:t>
            </a:fld>
            <a:endParaRPr lang="el-GR" dirty="0"/>
          </a:p>
        </p:txBody>
      </p:sp>
      <p:sp>
        <p:nvSpPr>
          <p:cNvPr id="35037" name="Rectangle 221"/>
          <p:cNvSpPr>
            <a:spLocks noGrp="1" noChangeArrowheads="1"/>
          </p:cNvSpPr>
          <p:nvPr>
            <p:ph type="ftr" sz="quarter" idx="3"/>
          </p:nvPr>
        </p:nvSpPr>
        <p:spPr>
          <a:xfrm>
            <a:off x="3124200" y="6248400"/>
            <a:ext cx="2895600" cy="457200"/>
          </a:xfrm>
        </p:spPr>
        <p:txBody>
          <a:bodyPr/>
          <a:lstStyle>
            <a:lvl1pPr>
              <a:defRPr/>
            </a:lvl1pPr>
          </a:lstStyle>
          <a:p>
            <a:endParaRPr lang="el-GR" dirty="0"/>
          </a:p>
        </p:txBody>
      </p:sp>
      <p:sp>
        <p:nvSpPr>
          <p:cNvPr id="35038" name="Rectangle 222"/>
          <p:cNvSpPr>
            <a:spLocks noGrp="1" noChangeArrowheads="1"/>
          </p:cNvSpPr>
          <p:nvPr>
            <p:ph type="sldNum" sz="quarter" idx="4"/>
          </p:nvPr>
        </p:nvSpPr>
        <p:spPr/>
        <p:txBody>
          <a:bodyPr/>
          <a:lstStyle>
            <a:lvl1pPr>
              <a:defRPr/>
            </a:lvl1pPr>
          </a:lstStyle>
          <a:p>
            <a:fld id="{1200B73B-60C9-4C59-B633-D546C56DF659}" type="slidenum">
              <a:rPr lang="el-GR"/>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Slide Number Placeholder 3"/>
          <p:cNvSpPr>
            <a:spLocks noGrp="1"/>
          </p:cNvSpPr>
          <p:nvPr>
            <p:ph type="sldNum" sz="quarter" idx="10"/>
          </p:nvPr>
        </p:nvSpPr>
        <p:spPr/>
        <p:txBody>
          <a:bodyPr/>
          <a:lstStyle>
            <a:lvl1pPr>
              <a:defRPr/>
            </a:lvl1pPr>
          </a:lstStyle>
          <a:p>
            <a:fld id="{6817D459-9979-42B7-9BB1-FEA42701BB44}" type="slidenum">
              <a:rPr lang="el-GR"/>
              <a:pPr/>
              <a:t>‹#›</a:t>
            </a:fld>
            <a:endParaRPr lang="el-GR" dirty="0"/>
          </a:p>
        </p:txBody>
      </p:sp>
      <p:sp>
        <p:nvSpPr>
          <p:cNvPr id="5" name="Date Placeholder 4"/>
          <p:cNvSpPr>
            <a:spLocks noGrp="1"/>
          </p:cNvSpPr>
          <p:nvPr>
            <p:ph type="dt" sz="half" idx="11"/>
          </p:nvPr>
        </p:nvSpPr>
        <p:spPr/>
        <p:txBody>
          <a:bodyPr/>
          <a:lstStyle>
            <a:lvl1pPr>
              <a:defRPr/>
            </a:lvl1pPr>
          </a:lstStyle>
          <a:p>
            <a:fld id="{0D06528D-9240-4B23-BAAA-C70B838622D4}" type="datetimeFigureOut">
              <a:rPr lang="el-GR"/>
              <a:pPr/>
              <a:t>18/5/2014</a:t>
            </a:fld>
            <a:endParaRPr lang="el-GR" dirty="0"/>
          </a:p>
        </p:txBody>
      </p:sp>
      <p:sp>
        <p:nvSpPr>
          <p:cNvPr id="6" name="Footer Placeholder 5"/>
          <p:cNvSpPr>
            <a:spLocks noGrp="1"/>
          </p:cNvSpPr>
          <p:nvPr>
            <p:ph type="ftr" sz="quarter" idx="12"/>
          </p:nvPr>
        </p:nvSpPr>
        <p:spPr/>
        <p:txBody>
          <a:bodyPr/>
          <a:lstStyle>
            <a:lvl1pPr>
              <a:defRPr/>
            </a:lvl1pPr>
          </a:lstStyle>
          <a:p>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Slide Number Placeholder 3"/>
          <p:cNvSpPr>
            <a:spLocks noGrp="1"/>
          </p:cNvSpPr>
          <p:nvPr>
            <p:ph type="sldNum" sz="quarter" idx="10"/>
          </p:nvPr>
        </p:nvSpPr>
        <p:spPr/>
        <p:txBody>
          <a:bodyPr/>
          <a:lstStyle>
            <a:lvl1pPr>
              <a:defRPr/>
            </a:lvl1pPr>
          </a:lstStyle>
          <a:p>
            <a:fld id="{5732B6BE-66F5-4B57-9333-52DE31CE53C3}" type="slidenum">
              <a:rPr lang="el-GR"/>
              <a:pPr/>
              <a:t>‹#›</a:t>
            </a:fld>
            <a:endParaRPr lang="el-GR" dirty="0"/>
          </a:p>
        </p:txBody>
      </p:sp>
      <p:sp>
        <p:nvSpPr>
          <p:cNvPr id="5" name="Date Placeholder 4"/>
          <p:cNvSpPr>
            <a:spLocks noGrp="1"/>
          </p:cNvSpPr>
          <p:nvPr>
            <p:ph type="dt" sz="half" idx="11"/>
          </p:nvPr>
        </p:nvSpPr>
        <p:spPr/>
        <p:txBody>
          <a:bodyPr/>
          <a:lstStyle>
            <a:lvl1pPr>
              <a:defRPr/>
            </a:lvl1pPr>
          </a:lstStyle>
          <a:p>
            <a:fld id="{5D0B1805-4B4F-42A2-B48B-D86749A9F265}" type="datetimeFigureOut">
              <a:rPr lang="el-GR"/>
              <a:pPr/>
              <a:t>18/5/2014</a:t>
            </a:fld>
            <a:endParaRPr lang="el-GR" dirty="0"/>
          </a:p>
        </p:txBody>
      </p:sp>
      <p:sp>
        <p:nvSpPr>
          <p:cNvPr id="6" name="Footer Placeholder 5"/>
          <p:cNvSpPr>
            <a:spLocks noGrp="1"/>
          </p:cNvSpPr>
          <p:nvPr>
            <p:ph type="ftr" sz="quarter" idx="12"/>
          </p:nvPr>
        </p:nvSpPr>
        <p:spPr/>
        <p:txBody>
          <a:bodyPr/>
          <a:lstStyle>
            <a:lvl1pPr>
              <a:defRPr/>
            </a:lvl1pPr>
          </a:lstStyle>
          <a:p>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Slide Number Placeholder 3"/>
          <p:cNvSpPr>
            <a:spLocks noGrp="1"/>
          </p:cNvSpPr>
          <p:nvPr>
            <p:ph type="sldNum" sz="quarter" idx="10"/>
          </p:nvPr>
        </p:nvSpPr>
        <p:spPr/>
        <p:txBody>
          <a:bodyPr/>
          <a:lstStyle>
            <a:lvl1pPr>
              <a:defRPr/>
            </a:lvl1pPr>
          </a:lstStyle>
          <a:p>
            <a:fld id="{6FD26E54-846C-4CB3-A785-260BFD25C0E8}" type="slidenum">
              <a:rPr lang="el-GR"/>
              <a:pPr/>
              <a:t>‹#›</a:t>
            </a:fld>
            <a:endParaRPr lang="el-GR" dirty="0"/>
          </a:p>
        </p:txBody>
      </p:sp>
      <p:sp>
        <p:nvSpPr>
          <p:cNvPr id="5" name="Date Placeholder 4"/>
          <p:cNvSpPr>
            <a:spLocks noGrp="1"/>
          </p:cNvSpPr>
          <p:nvPr>
            <p:ph type="dt" sz="half" idx="11"/>
          </p:nvPr>
        </p:nvSpPr>
        <p:spPr/>
        <p:txBody>
          <a:bodyPr/>
          <a:lstStyle>
            <a:lvl1pPr>
              <a:defRPr/>
            </a:lvl1pPr>
          </a:lstStyle>
          <a:p>
            <a:fld id="{E8F2AAEB-9DF1-4761-98A1-2C59CCABD068}" type="datetimeFigureOut">
              <a:rPr lang="el-GR"/>
              <a:pPr/>
              <a:t>18/5/2014</a:t>
            </a:fld>
            <a:endParaRPr lang="el-GR" dirty="0"/>
          </a:p>
        </p:txBody>
      </p:sp>
      <p:sp>
        <p:nvSpPr>
          <p:cNvPr id="6" name="Footer Placeholder 5"/>
          <p:cNvSpPr>
            <a:spLocks noGrp="1"/>
          </p:cNvSpPr>
          <p:nvPr>
            <p:ph type="ftr" sz="quarter" idx="12"/>
          </p:nvPr>
        </p:nvSpPr>
        <p:spPr/>
        <p:txBody>
          <a:bodyPr/>
          <a:lstStyle>
            <a:lvl1pPr>
              <a:defRPr/>
            </a:lvl1pPr>
          </a:lstStyle>
          <a:p>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5396DE8C-A0AA-452B-AB1D-499DD726CDEC}" type="slidenum">
              <a:rPr lang="el-GR"/>
              <a:pPr/>
              <a:t>‹#›</a:t>
            </a:fld>
            <a:endParaRPr lang="el-GR" dirty="0"/>
          </a:p>
        </p:txBody>
      </p:sp>
      <p:sp>
        <p:nvSpPr>
          <p:cNvPr id="5" name="Date Placeholder 4"/>
          <p:cNvSpPr>
            <a:spLocks noGrp="1"/>
          </p:cNvSpPr>
          <p:nvPr>
            <p:ph type="dt" sz="half" idx="11"/>
          </p:nvPr>
        </p:nvSpPr>
        <p:spPr/>
        <p:txBody>
          <a:bodyPr/>
          <a:lstStyle>
            <a:lvl1pPr>
              <a:defRPr/>
            </a:lvl1pPr>
          </a:lstStyle>
          <a:p>
            <a:fld id="{C14FB18A-A63D-4E2C-A8A6-11D87706BA0B}" type="datetimeFigureOut">
              <a:rPr lang="el-GR"/>
              <a:pPr/>
              <a:t>18/5/2014</a:t>
            </a:fld>
            <a:endParaRPr lang="el-GR" dirty="0"/>
          </a:p>
        </p:txBody>
      </p:sp>
      <p:sp>
        <p:nvSpPr>
          <p:cNvPr id="6" name="Footer Placeholder 5"/>
          <p:cNvSpPr>
            <a:spLocks noGrp="1"/>
          </p:cNvSpPr>
          <p:nvPr>
            <p:ph type="ftr" sz="quarter" idx="12"/>
          </p:nvPr>
        </p:nvSpPr>
        <p:spPr/>
        <p:txBody>
          <a:bodyPr/>
          <a:lstStyle>
            <a:lvl1pPr>
              <a:defRPr/>
            </a:lvl1pPr>
          </a:lstStyle>
          <a:p>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Slide Number Placeholder 4"/>
          <p:cNvSpPr>
            <a:spLocks noGrp="1"/>
          </p:cNvSpPr>
          <p:nvPr>
            <p:ph type="sldNum" sz="quarter" idx="10"/>
          </p:nvPr>
        </p:nvSpPr>
        <p:spPr/>
        <p:txBody>
          <a:bodyPr/>
          <a:lstStyle>
            <a:lvl1pPr>
              <a:defRPr/>
            </a:lvl1pPr>
          </a:lstStyle>
          <a:p>
            <a:fld id="{3DFB4530-7D13-43BA-B6CD-C9EEBC6AFE57}" type="slidenum">
              <a:rPr lang="el-GR"/>
              <a:pPr/>
              <a:t>‹#›</a:t>
            </a:fld>
            <a:endParaRPr lang="el-GR" dirty="0"/>
          </a:p>
        </p:txBody>
      </p:sp>
      <p:sp>
        <p:nvSpPr>
          <p:cNvPr id="6" name="Date Placeholder 5"/>
          <p:cNvSpPr>
            <a:spLocks noGrp="1"/>
          </p:cNvSpPr>
          <p:nvPr>
            <p:ph type="dt" sz="half" idx="11"/>
          </p:nvPr>
        </p:nvSpPr>
        <p:spPr/>
        <p:txBody>
          <a:bodyPr/>
          <a:lstStyle>
            <a:lvl1pPr>
              <a:defRPr/>
            </a:lvl1pPr>
          </a:lstStyle>
          <a:p>
            <a:fld id="{B3034237-E328-415B-8C7E-C975B649C79F}" type="datetimeFigureOut">
              <a:rPr lang="el-GR"/>
              <a:pPr/>
              <a:t>18/5/2014</a:t>
            </a:fld>
            <a:endParaRPr lang="el-GR" dirty="0"/>
          </a:p>
        </p:txBody>
      </p:sp>
      <p:sp>
        <p:nvSpPr>
          <p:cNvPr id="7" name="Footer Placeholder 6"/>
          <p:cNvSpPr>
            <a:spLocks noGrp="1"/>
          </p:cNvSpPr>
          <p:nvPr>
            <p:ph type="ftr" sz="quarter" idx="12"/>
          </p:nvPr>
        </p:nvSpPr>
        <p:spPr/>
        <p:txBody>
          <a:bodyPr/>
          <a:lstStyle>
            <a:lvl1pPr>
              <a:defRPr/>
            </a:lvl1pPr>
          </a:lstStyle>
          <a:p>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Slide Number Placeholder 6"/>
          <p:cNvSpPr>
            <a:spLocks noGrp="1"/>
          </p:cNvSpPr>
          <p:nvPr>
            <p:ph type="sldNum" sz="quarter" idx="10"/>
          </p:nvPr>
        </p:nvSpPr>
        <p:spPr/>
        <p:txBody>
          <a:bodyPr/>
          <a:lstStyle>
            <a:lvl1pPr>
              <a:defRPr/>
            </a:lvl1pPr>
          </a:lstStyle>
          <a:p>
            <a:fld id="{8CF4FB47-9B4F-4089-B5F2-69359ACD225A}" type="slidenum">
              <a:rPr lang="el-GR"/>
              <a:pPr/>
              <a:t>‹#›</a:t>
            </a:fld>
            <a:endParaRPr lang="el-GR" dirty="0"/>
          </a:p>
        </p:txBody>
      </p:sp>
      <p:sp>
        <p:nvSpPr>
          <p:cNvPr id="8" name="Date Placeholder 7"/>
          <p:cNvSpPr>
            <a:spLocks noGrp="1"/>
          </p:cNvSpPr>
          <p:nvPr>
            <p:ph type="dt" sz="half" idx="11"/>
          </p:nvPr>
        </p:nvSpPr>
        <p:spPr/>
        <p:txBody>
          <a:bodyPr/>
          <a:lstStyle>
            <a:lvl1pPr>
              <a:defRPr/>
            </a:lvl1pPr>
          </a:lstStyle>
          <a:p>
            <a:fld id="{DE57B15A-CAE4-4A76-B5E3-4565CD232470}" type="datetimeFigureOut">
              <a:rPr lang="el-GR"/>
              <a:pPr/>
              <a:t>18/5/2014</a:t>
            </a:fld>
            <a:endParaRPr lang="el-GR" dirty="0"/>
          </a:p>
        </p:txBody>
      </p:sp>
      <p:sp>
        <p:nvSpPr>
          <p:cNvPr id="9" name="Footer Placeholder 8"/>
          <p:cNvSpPr>
            <a:spLocks noGrp="1"/>
          </p:cNvSpPr>
          <p:nvPr>
            <p:ph type="ftr" sz="quarter" idx="12"/>
          </p:nvPr>
        </p:nvSpPr>
        <p:spPr/>
        <p:txBody>
          <a:bodyPr/>
          <a:lstStyle>
            <a:lvl1pPr>
              <a:defRPr/>
            </a:lvl1pPr>
          </a:lstStyle>
          <a:p>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Slide Number Placeholder 2"/>
          <p:cNvSpPr>
            <a:spLocks noGrp="1"/>
          </p:cNvSpPr>
          <p:nvPr>
            <p:ph type="sldNum" sz="quarter" idx="10"/>
          </p:nvPr>
        </p:nvSpPr>
        <p:spPr/>
        <p:txBody>
          <a:bodyPr/>
          <a:lstStyle>
            <a:lvl1pPr>
              <a:defRPr/>
            </a:lvl1pPr>
          </a:lstStyle>
          <a:p>
            <a:fld id="{CC25FDF9-D01A-43DC-88C8-2F0522BEAD7C}" type="slidenum">
              <a:rPr lang="el-GR"/>
              <a:pPr/>
              <a:t>‹#›</a:t>
            </a:fld>
            <a:endParaRPr lang="el-GR" dirty="0"/>
          </a:p>
        </p:txBody>
      </p:sp>
      <p:sp>
        <p:nvSpPr>
          <p:cNvPr id="4" name="Date Placeholder 3"/>
          <p:cNvSpPr>
            <a:spLocks noGrp="1"/>
          </p:cNvSpPr>
          <p:nvPr>
            <p:ph type="dt" sz="half" idx="11"/>
          </p:nvPr>
        </p:nvSpPr>
        <p:spPr/>
        <p:txBody>
          <a:bodyPr/>
          <a:lstStyle>
            <a:lvl1pPr>
              <a:defRPr/>
            </a:lvl1pPr>
          </a:lstStyle>
          <a:p>
            <a:fld id="{3B8FCD2A-68DB-44D5-A6A6-7893B7C78DFC}" type="datetimeFigureOut">
              <a:rPr lang="el-GR"/>
              <a:pPr/>
              <a:t>18/5/2014</a:t>
            </a:fld>
            <a:endParaRPr lang="el-GR" dirty="0"/>
          </a:p>
        </p:txBody>
      </p:sp>
      <p:sp>
        <p:nvSpPr>
          <p:cNvPr id="5" name="Footer Placeholder 4"/>
          <p:cNvSpPr>
            <a:spLocks noGrp="1"/>
          </p:cNvSpPr>
          <p:nvPr>
            <p:ph type="ftr" sz="quarter" idx="12"/>
          </p:nvPr>
        </p:nvSpPr>
        <p:spPr/>
        <p:txBody>
          <a:bodyPr/>
          <a:lstStyle>
            <a:lvl1pPr>
              <a:defRPr/>
            </a:lvl1pPr>
          </a:lstStyle>
          <a:p>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EF5FCA7-1936-44BF-891C-BCACF72A7D32}" type="slidenum">
              <a:rPr lang="el-GR"/>
              <a:pPr/>
              <a:t>‹#›</a:t>
            </a:fld>
            <a:endParaRPr lang="el-GR" dirty="0"/>
          </a:p>
        </p:txBody>
      </p:sp>
      <p:sp>
        <p:nvSpPr>
          <p:cNvPr id="3" name="Date Placeholder 2"/>
          <p:cNvSpPr>
            <a:spLocks noGrp="1"/>
          </p:cNvSpPr>
          <p:nvPr>
            <p:ph type="dt" sz="half" idx="11"/>
          </p:nvPr>
        </p:nvSpPr>
        <p:spPr/>
        <p:txBody>
          <a:bodyPr/>
          <a:lstStyle>
            <a:lvl1pPr>
              <a:defRPr/>
            </a:lvl1pPr>
          </a:lstStyle>
          <a:p>
            <a:fld id="{126A6146-14B3-40FE-A337-D11A414443F7}" type="datetimeFigureOut">
              <a:rPr lang="el-GR"/>
              <a:pPr/>
              <a:t>18/5/2014</a:t>
            </a:fld>
            <a:endParaRPr lang="el-GR" dirty="0"/>
          </a:p>
        </p:txBody>
      </p:sp>
      <p:sp>
        <p:nvSpPr>
          <p:cNvPr id="4" name="Footer Placeholder 3"/>
          <p:cNvSpPr>
            <a:spLocks noGrp="1"/>
          </p:cNvSpPr>
          <p:nvPr>
            <p:ph type="ftr" sz="quarter" idx="12"/>
          </p:nvPr>
        </p:nvSpPr>
        <p:spPr/>
        <p:txBody>
          <a:bodyPr/>
          <a:lstStyle>
            <a:lvl1pPr>
              <a:defRPr/>
            </a:lvl1pPr>
          </a:lstStyle>
          <a:p>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E3B7AFA4-E0EB-40D6-9259-D876AC72EAAE}" type="slidenum">
              <a:rPr lang="el-GR"/>
              <a:pPr/>
              <a:t>‹#›</a:t>
            </a:fld>
            <a:endParaRPr lang="el-GR" dirty="0"/>
          </a:p>
        </p:txBody>
      </p:sp>
      <p:sp>
        <p:nvSpPr>
          <p:cNvPr id="6" name="Date Placeholder 5"/>
          <p:cNvSpPr>
            <a:spLocks noGrp="1"/>
          </p:cNvSpPr>
          <p:nvPr>
            <p:ph type="dt" sz="half" idx="11"/>
          </p:nvPr>
        </p:nvSpPr>
        <p:spPr/>
        <p:txBody>
          <a:bodyPr/>
          <a:lstStyle>
            <a:lvl1pPr>
              <a:defRPr/>
            </a:lvl1pPr>
          </a:lstStyle>
          <a:p>
            <a:fld id="{019C1295-269B-431E-95C7-832538364D79}" type="datetimeFigureOut">
              <a:rPr lang="el-GR"/>
              <a:pPr/>
              <a:t>18/5/2014</a:t>
            </a:fld>
            <a:endParaRPr lang="el-GR" dirty="0"/>
          </a:p>
        </p:txBody>
      </p:sp>
      <p:sp>
        <p:nvSpPr>
          <p:cNvPr id="7" name="Footer Placeholder 6"/>
          <p:cNvSpPr>
            <a:spLocks noGrp="1"/>
          </p:cNvSpPr>
          <p:nvPr>
            <p:ph type="ftr" sz="quarter" idx="12"/>
          </p:nvPr>
        </p:nvSpPr>
        <p:spPr/>
        <p:txBody>
          <a:bodyPr/>
          <a:lstStyle>
            <a:lvl1pPr>
              <a:defRPr/>
            </a:lvl1pPr>
          </a:lstStyle>
          <a:p>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5DDC729-DFDB-48C8-8F5C-3458CEBC94CF}" type="slidenum">
              <a:rPr lang="el-GR"/>
              <a:pPr/>
              <a:t>‹#›</a:t>
            </a:fld>
            <a:endParaRPr lang="el-GR" dirty="0"/>
          </a:p>
        </p:txBody>
      </p:sp>
      <p:sp>
        <p:nvSpPr>
          <p:cNvPr id="6" name="Date Placeholder 5"/>
          <p:cNvSpPr>
            <a:spLocks noGrp="1"/>
          </p:cNvSpPr>
          <p:nvPr>
            <p:ph type="dt" sz="half" idx="11"/>
          </p:nvPr>
        </p:nvSpPr>
        <p:spPr/>
        <p:txBody>
          <a:bodyPr/>
          <a:lstStyle>
            <a:lvl1pPr>
              <a:defRPr/>
            </a:lvl1pPr>
          </a:lstStyle>
          <a:p>
            <a:fld id="{899A2C72-9F40-4D72-8AF6-F224839231F2}" type="datetimeFigureOut">
              <a:rPr lang="el-GR"/>
              <a:pPr/>
              <a:t>18/5/2014</a:t>
            </a:fld>
            <a:endParaRPr lang="el-GR" dirty="0"/>
          </a:p>
        </p:txBody>
      </p:sp>
      <p:sp>
        <p:nvSpPr>
          <p:cNvPr id="7" name="Footer Placeholder 6"/>
          <p:cNvSpPr>
            <a:spLocks noGrp="1"/>
          </p:cNvSpPr>
          <p:nvPr>
            <p:ph type="ftr" sz="quarter" idx="12"/>
          </p:nvPr>
        </p:nvSpPr>
        <p:spPr/>
        <p:txBody>
          <a:bodyPr/>
          <a:lstStyle>
            <a:lvl1pPr>
              <a:defRPr/>
            </a:lvl1pPr>
          </a:lstStyle>
          <a:p>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496888" y="1308100"/>
            <a:ext cx="10429876" cy="5908675"/>
            <a:chOff x="-313" y="824"/>
            <a:chExt cx="6570" cy="3722"/>
          </a:xfrm>
        </p:grpSpPr>
        <p:sp>
          <p:nvSpPr>
            <p:cNvPr id="3379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l-GR" sz="1800" dirty="0">
                <a:effectLst>
                  <a:outerShdw blurRad="38100" dist="38100" dir="2700000" algn="tl">
                    <a:srgbClr val="000000"/>
                  </a:outerShdw>
                </a:effectLst>
              </a:endParaRPr>
            </a:p>
          </p:txBody>
        </p:sp>
        <p:sp>
          <p:nvSpPr>
            <p:cNvPr id="3379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l-GR" sz="1800" dirty="0">
                <a:effectLst>
                  <a:outerShdw blurRad="38100" dist="38100" dir="2700000" algn="tl">
                    <a:srgbClr val="000000"/>
                  </a:outerShdw>
                </a:effectLst>
              </a:endParaRPr>
            </a:p>
          </p:txBody>
        </p:sp>
        <p:sp>
          <p:nvSpPr>
            <p:cNvPr id="3379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l-GR" sz="1800" dirty="0">
                <a:effectLst>
                  <a:outerShdw blurRad="38100" dist="38100" dir="2700000" algn="tl">
                    <a:srgbClr val="000000"/>
                  </a:outerShdw>
                </a:effectLst>
              </a:endParaRPr>
            </a:p>
          </p:txBody>
        </p:sp>
        <p:sp>
          <p:nvSpPr>
            <p:cNvPr id="3379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l-GR" sz="1800" dirty="0">
                <a:effectLst>
                  <a:outerShdw blurRad="38100" dist="38100" dir="2700000" algn="tl">
                    <a:srgbClr val="000000"/>
                  </a:outerShdw>
                </a:effectLst>
              </a:endParaRPr>
            </a:p>
          </p:txBody>
        </p:sp>
        <p:sp>
          <p:nvSpPr>
            <p:cNvPr id="3379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l-GR" sz="1800" dirty="0">
                <a:effectLst>
                  <a:outerShdw blurRad="38100" dist="38100" dir="2700000" algn="tl">
                    <a:srgbClr val="000000"/>
                  </a:outerShdw>
                </a:effectLst>
              </a:endParaRPr>
            </a:p>
          </p:txBody>
        </p:sp>
        <p:sp>
          <p:nvSpPr>
            <p:cNvPr id="3380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l-GR" sz="1800" dirty="0">
                <a:effectLst>
                  <a:outerShdw blurRad="38100" dist="38100" dir="2700000" algn="tl">
                    <a:srgbClr val="000000"/>
                  </a:outerShdw>
                </a:effectLst>
              </a:endParaRPr>
            </a:p>
          </p:txBody>
        </p:sp>
        <p:sp>
          <p:nvSpPr>
            <p:cNvPr id="3380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l-GR" sz="1800" dirty="0">
                <a:effectLst>
                  <a:outerShdw blurRad="38100" dist="38100" dir="2700000" algn="tl">
                    <a:srgbClr val="000000"/>
                  </a:outerShdw>
                </a:effectLst>
              </a:endParaRPr>
            </a:p>
          </p:txBody>
        </p:sp>
        <p:sp>
          <p:nvSpPr>
            <p:cNvPr id="3380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endParaRPr lang="el-GR" sz="1800" dirty="0">
                <a:effectLst>
                  <a:outerShdw blurRad="38100" dist="38100" dir="2700000" algn="tl">
                    <a:srgbClr val="000000"/>
                  </a:outerShdw>
                </a:effectLst>
              </a:endParaRPr>
            </a:p>
          </p:txBody>
        </p:sp>
        <p:sp>
          <p:nvSpPr>
            <p:cNvPr id="3380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endParaRPr lang="el-GR" sz="1800" dirty="0">
                <a:effectLst>
                  <a:outerShdw blurRad="38100" dist="38100" dir="2700000" algn="tl">
                    <a:srgbClr val="000000"/>
                  </a:outerShdw>
                </a:effectLst>
              </a:endParaRPr>
            </a:p>
          </p:txBody>
        </p:sp>
        <p:sp>
          <p:nvSpPr>
            <p:cNvPr id="3380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endParaRPr lang="el-GR" sz="1800" dirty="0">
                <a:effectLst>
                  <a:outerShdw blurRad="38100" dist="38100" dir="2700000" algn="tl">
                    <a:srgbClr val="000000"/>
                  </a:outerShdw>
                </a:effectLst>
              </a:endParaRPr>
            </a:p>
          </p:txBody>
        </p:sp>
        <p:sp>
          <p:nvSpPr>
            <p:cNvPr id="3380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l-GR" sz="1800" dirty="0">
                <a:effectLst>
                  <a:outerShdw blurRad="38100" dist="38100" dir="2700000" algn="tl">
                    <a:srgbClr val="000000"/>
                  </a:outerShdw>
                </a:effectLst>
              </a:endParaRPr>
            </a:p>
          </p:txBody>
        </p:sp>
        <p:sp>
          <p:nvSpPr>
            <p:cNvPr id="3380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endParaRPr lang="el-GR" sz="1800" dirty="0">
                <a:effectLst>
                  <a:outerShdw blurRad="38100" dist="38100" dir="2700000" algn="tl">
                    <a:srgbClr val="000000"/>
                  </a:outerShdw>
                </a:effectLst>
              </a:endParaRPr>
            </a:p>
          </p:txBody>
        </p:sp>
        <p:sp>
          <p:nvSpPr>
            <p:cNvPr id="3380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endParaRPr lang="el-GR" sz="1800" dirty="0">
                <a:effectLst>
                  <a:outerShdw blurRad="38100" dist="38100" dir="2700000" algn="tl">
                    <a:srgbClr val="000000"/>
                  </a:outerShdw>
                </a:effectLst>
              </a:endParaRPr>
            </a:p>
          </p:txBody>
        </p:sp>
        <p:sp>
          <p:nvSpPr>
            <p:cNvPr id="3380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endParaRPr lang="el-GR" sz="1800" dirty="0">
                <a:effectLst>
                  <a:outerShdw blurRad="38100" dist="38100" dir="2700000" algn="tl">
                    <a:srgbClr val="000000"/>
                  </a:outerShdw>
                </a:effectLst>
              </a:endParaRPr>
            </a:p>
          </p:txBody>
        </p:sp>
        <p:sp>
          <p:nvSpPr>
            <p:cNvPr id="33809"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endParaRPr lang="el-GR" sz="1800" dirty="0">
                <a:effectLst>
                  <a:outerShdw blurRad="38100" dist="38100" dir="2700000" algn="tl">
                    <a:srgbClr val="000000"/>
                  </a:outerShdw>
                </a:effectLst>
              </a:endParaRPr>
            </a:p>
          </p:txBody>
        </p:sp>
        <p:sp>
          <p:nvSpPr>
            <p:cNvPr id="33810"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endParaRPr lang="el-GR" sz="1800" dirty="0">
                <a:effectLst>
                  <a:outerShdw blurRad="38100" dist="38100" dir="2700000" algn="tl">
                    <a:srgbClr val="000000"/>
                  </a:outerShdw>
                </a:effectLst>
              </a:endParaRPr>
            </a:p>
          </p:txBody>
        </p:sp>
        <p:sp>
          <p:nvSpPr>
            <p:cNvPr id="3381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endParaRPr lang="el-GR" sz="1800" dirty="0">
                <a:effectLst>
                  <a:outerShdw blurRad="38100" dist="38100" dir="2700000" algn="tl">
                    <a:srgbClr val="000000"/>
                  </a:outerShdw>
                </a:effectLst>
              </a:endParaRPr>
            </a:p>
          </p:txBody>
        </p:sp>
        <p:sp>
          <p:nvSpPr>
            <p:cNvPr id="3381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endParaRPr lang="el-GR" sz="1800" dirty="0">
                <a:effectLst>
                  <a:outerShdw blurRad="38100" dist="38100" dir="2700000" algn="tl">
                    <a:srgbClr val="000000"/>
                  </a:outerShdw>
                </a:effectLst>
              </a:endParaRPr>
            </a:p>
          </p:txBody>
        </p:sp>
        <p:sp>
          <p:nvSpPr>
            <p:cNvPr id="3381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endParaRPr lang="el-GR" sz="1800" dirty="0">
                <a:effectLst>
                  <a:outerShdw blurRad="38100" dist="38100" dir="2700000" algn="tl">
                    <a:srgbClr val="000000"/>
                  </a:outerShdw>
                </a:effectLst>
              </a:endParaRPr>
            </a:p>
          </p:txBody>
        </p:sp>
        <p:sp>
          <p:nvSpPr>
            <p:cNvPr id="3381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endParaRPr lang="el-GR" sz="1800" dirty="0">
                <a:effectLst>
                  <a:outerShdw blurRad="38100" dist="38100" dir="2700000" algn="tl">
                    <a:srgbClr val="000000"/>
                  </a:outerShdw>
                </a:effectLst>
              </a:endParaRPr>
            </a:p>
          </p:txBody>
        </p:sp>
        <p:sp>
          <p:nvSpPr>
            <p:cNvPr id="3381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endParaRPr lang="el-GR" sz="1800" dirty="0">
                <a:effectLst>
                  <a:outerShdw blurRad="38100" dist="38100" dir="2700000" algn="tl">
                    <a:srgbClr val="000000"/>
                  </a:outerShdw>
                </a:effectLst>
              </a:endParaRPr>
            </a:p>
          </p:txBody>
        </p:sp>
        <p:sp>
          <p:nvSpPr>
            <p:cNvPr id="3381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endParaRPr lang="el-GR" sz="1800" dirty="0">
                <a:effectLst>
                  <a:outerShdw blurRad="38100" dist="38100" dir="2700000" algn="tl">
                    <a:srgbClr val="000000"/>
                  </a:outerShdw>
                </a:effectLst>
              </a:endParaRPr>
            </a:p>
          </p:txBody>
        </p:sp>
        <p:sp>
          <p:nvSpPr>
            <p:cNvPr id="3381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l-GR" sz="1800" dirty="0">
                <a:effectLst>
                  <a:outerShdw blurRad="38100" dist="38100" dir="2700000" algn="tl">
                    <a:srgbClr val="000000"/>
                  </a:outerShdw>
                </a:effectLst>
              </a:endParaRPr>
            </a:p>
          </p:txBody>
        </p:sp>
        <p:sp>
          <p:nvSpPr>
            <p:cNvPr id="3381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l-GR" sz="1800" dirty="0">
                <a:effectLst>
                  <a:outerShdw blurRad="38100" dist="38100" dir="2700000" algn="tl">
                    <a:srgbClr val="000000"/>
                  </a:outerShdw>
                </a:effectLst>
              </a:endParaRPr>
            </a:p>
          </p:txBody>
        </p:sp>
        <p:sp>
          <p:nvSpPr>
            <p:cNvPr id="3381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l-GR" sz="1800" dirty="0">
                <a:effectLst>
                  <a:outerShdw blurRad="38100" dist="38100" dir="2700000" algn="tl">
                    <a:srgbClr val="000000"/>
                  </a:outerShdw>
                </a:effectLst>
              </a:endParaRPr>
            </a:p>
          </p:txBody>
        </p:sp>
        <p:sp>
          <p:nvSpPr>
            <p:cNvPr id="3382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l-GR" sz="1800" dirty="0">
                <a:effectLst>
                  <a:outerShdw blurRad="38100" dist="38100" dir="2700000" algn="tl">
                    <a:srgbClr val="000000"/>
                  </a:outerShdw>
                </a:effectLst>
              </a:endParaRPr>
            </a:p>
          </p:txBody>
        </p:sp>
        <p:sp>
          <p:nvSpPr>
            <p:cNvPr id="3382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endParaRPr lang="el-GR" sz="1800" dirty="0">
                <a:effectLst>
                  <a:outerShdw blurRad="38100" dist="38100" dir="2700000" algn="tl">
                    <a:srgbClr val="000000"/>
                  </a:outerShdw>
                </a:effectLst>
              </a:endParaRPr>
            </a:p>
          </p:txBody>
        </p:sp>
        <p:sp>
          <p:nvSpPr>
            <p:cNvPr id="3382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endParaRPr lang="el-GR" sz="1800" dirty="0">
                <a:effectLst>
                  <a:outerShdw blurRad="38100" dist="38100" dir="2700000" algn="tl">
                    <a:srgbClr val="000000"/>
                  </a:outerShdw>
                </a:effectLst>
              </a:endParaRPr>
            </a:p>
          </p:txBody>
        </p:sp>
        <p:sp>
          <p:nvSpPr>
            <p:cNvPr id="3382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endParaRPr lang="el-GR" sz="1800" dirty="0">
                <a:effectLst>
                  <a:outerShdw blurRad="38100" dist="38100" dir="2700000" algn="tl">
                    <a:srgbClr val="000000"/>
                  </a:outerShdw>
                </a:effectLst>
              </a:endParaRPr>
            </a:p>
          </p:txBody>
        </p:sp>
        <p:sp>
          <p:nvSpPr>
            <p:cNvPr id="3382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l-GR" sz="1800" dirty="0">
                <a:effectLst>
                  <a:outerShdw blurRad="38100" dist="38100" dir="2700000" algn="tl">
                    <a:srgbClr val="000000"/>
                  </a:outerShdw>
                </a:effectLst>
              </a:endParaRPr>
            </a:p>
          </p:txBody>
        </p:sp>
        <p:sp>
          <p:nvSpPr>
            <p:cNvPr id="3382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endParaRPr lang="el-GR" sz="1800" dirty="0">
                <a:effectLst>
                  <a:outerShdw blurRad="38100" dist="38100" dir="2700000" algn="tl">
                    <a:srgbClr val="000000"/>
                  </a:outerShdw>
                </a:effectLst>
              </a:endParaRPr>
            </a:p>
          </p:txBody>
        </p:sp>
        <p:sp>
          <p:nvSpPr>
            <p:cNvPr id="3382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endParaRPr lang="el-GR" sz="1800" dirty="0">
                <a:effectLst>
                  <a:outerShdw blurRad="38100" dist="38100" dir="2700000" algn="tl">
                    <a:srgbClr val="000000"/>
                  </a:outerShdw>
                </a:effectLst>
              </a:endParaRPr>
            </a:p>
          </p:txBody>
        </p:sp>
        <p:sp>
          <p:nvSpPr>
            <p:cNvPr id="3382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l-GR" dirty="0"/>
            </a:p>
          </p:txBody>
        </p:sp>
        <p:sp>
          <p:nvSpPr>
            <p:cNvPr id="3382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l-GR" dirty="0"/>
            </a:p>
          </p:txBody>
        </p:sp>
        <p:sp>
          <p:nvSpPr>
            <p:cNvPr id="3382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l-GR" dirty="0"/>
            </a:p>
          </p:txBody>
        </p:sp>
        <p:sp>
          <p:nvSpPr>
            <p:cNvPr id="3383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l-GR" dirty="0"/>
            </a:p>
          </p:txBody>
        </p:sp>
        <p:sp>
          <p:nvSpPr>
            <p:cNvPr id="3383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l-GR" dirty="0"/>
            </a:p>
          </p:txBody>
        </p:sp>
        <p:sp>
          <p:nvSpPr>
            <p:cNvPr id="3383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l-GR" dirty="0"/>
            </a:p>
          </p:txBody>
        </p:sp>
        <p:sp>
          <p:nvSpPr>
            <p:cNvPr id="3383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l-GR" dirty="0"/>
            </a:p>
          </p:txBody>
        </p:sp>
        <p:sp>
          <p:nvSpPr>
            <p:cNvPr id="3383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l-GR" dirty="0"/>
            </a:p>
          </p:txBody>
        </p:sp>
        <p:sp>
          <p:nvSpPr>
            <p:cNvPr id="3383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l-GR" dirty="0"/>
            </a:p>
          </p:txBody>
        </p:sp>
        <p:sp>
          <p:nvSpPr>
            <p:cNvPr id="3383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l-GR" dirty="0"/>
            </a:p>
          </p:txBody>
        </p:sp>
        <p:sp>
          <p:nvSpPr>
            <p:cNvPr id="3383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l-GR" dirty="0"/>
            </a:p>
          </p:txBody>
        </p:sp>
        <p:sp>
          <p:nvSpPr>
            <p:cNvPr id="3383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l-GR" dirty="0"/>
            </a:p>
          </p:txBody>
        </p:sp>
        <p:sp>
          <p:nvSpPr>
            <p:cNvPr id="3383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l-GR" dirty="0"/>
            </a:p>
          </p:txBody>
        </p:sp>
        <p:sp>
          <p:nvSpPr>
            <p:cNvPr id="3384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l-GR" dirty="0"/>
            </a:p>
          </p:txBody>
        </p:sp>
        <p:sp>
          <p:nvSpPr>
            <p:cNvPr id="3384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l-GR" dirty="0"/>
            </a:p>
          </p:txBody>
        </p:sp>
        <p:sp>
          <p:nvSpPr>
            <p:cNvPr id="3384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l-GR" dirty="0"/>
            </a:p>
          </p:txBody>
        </p:sp>
        <p:sp>
          <p:nvSpPr>
            <p:cNvPr id="3384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l-GR" dirty="0"/>
            </a:p>
          </p:txBody>
        </p:sp>
        <p:sp>
          <p:nvSpPr>
            <p:cNvPr id="3384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l-GR" dirty="0"/>
            </a:p>
          </p:txBody>
        </p:sp>
        <p:sp>
          <p:nvSpPr>
            <p:cNvPr id="3384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l-GR" dirty="0"/>
            </a:p>
          </p:txBody>
        </p:sp>
        <p:sp>
          <p:nvSpPr>
            <p:cNvPr id="3384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l-GR" dirty="0"/>
            </a:p>
          </p:txBody>
        </p:sp>
        <p:sp>
          <p:nvSpPr>
            <p:cNvPr id="3384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l-GR" dirty="0"/>
            </a:p>
          </p:txBody>
        </p:sp>
        <p:sp>
          <p:nvSpPr>
            <p:cNvPr id="3384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l-GR" dirty="0"/>
            </a:p>
          </p:txBody>
        </p:sp>
        <p:sp>
          <p:nvSpPr>
            <p:cNvPr id="3384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l-GR" dirty="0"/>
            </a:p>
          </p:txBody>
        </p:sp>
        <p:sp>
          <p:nvSpPr>
            <p:cNvPr id="3385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l-GR" dirty="0"/>
            </a:p>
          </p:txBody>
        </p:sp>
        <p:sp>
          <p:nvSpPr>
            <p:cNvPr id="3385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l-GR" dirty="0"/>
            </a:p>
          </p:txBody>
        </p:sp>
        <p:sp>
          <p:nvSpPr>
            <p:cNvPr id="3385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l-GR" dirty="0"/>
            </a:p>
          </p:txBody>
        </p:sp>
        <p:sp>
          <p:nvSpPr>
            <p:cNvPr id="3385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l-GR" dirty="0"/>
            </a:p>
          </p:txBody>
        </p:sp>
        <p:sp>
          <p:nvSpPr>
            <p:cNvPr id="3385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l-GR" dirty="0"/>
            </a:p>
          </p:txBody>
        </p:sp>
        <p:sp>
          <p:nvSpPr>
            <p:cNvPr id="3385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l-GR" dirty="0"/>
            </a:p>
          </p:txBody>
        </p:sp>
        <p:sp>
          <p:nvSpPr>
            <p:cNvPr id="3385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385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385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385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l-GR" dirty="0"/>
            </a:p>
          </p:txBody>
        </p:sp>
        <p:sp>
          <p:nvSpPr>
            <p:cNvPr id="3386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l-GR" dirty="0"/>
            </a:p>
          </p:txBody>
        </p:sp>
        <p:sp>
          <p:nvSpPr>
            <p:cNvPr id="3386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l-GR" dirty="0"/>
            </a:p>
          </p:txBody>
        </p:sp>
        <p:sp>
          <p:nvSpPr>
            <p:cNvPr id="3386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l-GR" dirty="0"/>
            </a:p>
          </p:txBody>
        </p:sp>
        <p:sp>
          <p:nvSpPr>
            <p:cNvPr id="3386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l-GR" dirty="0"/>
            </a:p>
          </p:txBody>
        </p:sp>
        <p:sp>
          <p:nvSpPr>
            <p:cNvPr id="3386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l-GR" dirty="0"/>
            </a:p>
          </p:txBody>
        </p:sp>
        <p:sp>
          <p:nvSpPr>
            <p:cNvPr id="3386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386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386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386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386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l-GR" dirty="0"/>
            </a:p>
          </p:txBody>
        </p:sp>
        <p:sp>
          <p:nvSpPr>
            <p:cNvPr id="3387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387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387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387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387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l-GR" dirty="0"/>
            </a:p>
          </p:txBody>
        </p:sp>
        <p:sp>
          <p:nvSpPr>
            <p:cNvPr id="3387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l-GR" dirty="0"/>
            </a:p>
          </p:txBody>
        </p:sp>
        <p:sp>
          <p:nvSpPr>
            <p:cNvPr id="3387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87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l-GR" dirty="0"/>
            </a:p>
          </p:txBody>
        </p:sp>
        <p:sp>
          <p:nvSpPr>
            <p:cNvPr id="3387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l-GR" dirty="0"/>
            </a:p>
          </p:txBody>
        </p:sp>
        <p:sp>
          <p:nvSpPr>
            <p:cNvPr id="3387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l-GR" dirty="0"/>
            </a:p>
          </p:txBody>
        </p:sp>
        <p:sp>
          <p:nvSpPr>
            <p:cNvPr id="3388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388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388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388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388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l-GR" dirty="0"/>
            </a:p>
          </p:txBody>
        </p:sp>
        <p:sp>
          <p:nvSpPr>
            <p:cNvPr id="3388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l-GR" dirty="0"/>
            </a:p>
          </p:txBody>
        </p:sp>
        <p:sp>
          <p:nvSpPr>
            <p:cNvPr id="3388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l-GR" dirty="0"/>
            </a:p>
          </p:txBody>
        </p:sp>
        <p:sp>
          <p:nvSpPr>
            <p:cNvPr id="3388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l-GR" dirty="0"/>
            </a:p>
          </p:txBody>
        </p:sp>
        <p:sp>
          <p:nvSpPr>
            <p:cNvPr id="3388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l-GR" dirty="0"/>
            </a:p>
          </p:txBody>
        </p:sp>
        <p:sp>
          <p:nvSpPr>
            <p:cNvPr id="3388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l-GR" dirty="0"/>
            </a:p>
          </p:txBody>
        </p:sp>
        <p:sp>
          <p:nvSpPr>
            <p:cNvPr id="3389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l-GR" dirty="0"/>
            </a:p>
          </p:txBody>
        </p:sp>
        <p:sp>
          <p:nvSpPr>
            <p:cNvPr id="3389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l-GR" dirty="0"/>
            </a:p>
          </p:txBody>
        </p:sp>
        <p:sp>
          <p:nvSpPr>
            <p:cNvPr id="3389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l-GR" dirty="0"/>
            </a:p>
          </p:txBody>
        </p:sp>
        <p:sp>
          <p:nvSpPr>
            <p:cNvPr id="3389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l-GR" dirty="0"/>
            </a:p>
          </p:txBody>
        </p:sp>
        <p:sp>
          <p:nvSpPr>
            <p:cNvPr id="3389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l-GR" dirty="0"/>
            </a:p>
          </p:txBody>
        </p:sp>
        <p:sp>
          <p:nvSpPr>
            <p:cNvPr id="3389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l-GR" dirty="0"/>
            </a:p>
          </p:txBody>
        </p:sp>
        <p:sp>
          <p:nvSpPr>
            <p:cNvPr id="3389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l-GR" dirty="0"/>
            </a:p>
          </p:txBody>
        </p:sp>
        <p:sp>
          <p:nvSpPr>
            <p:cNvPr id="3389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l-GR" dirty="0"/>
            </a:p>
          </p:txBody>
        </p:sp>
        <p:sp>
          <p:nvSpPr>
            <p:cNvPr id="3389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l-GR" dirty="0"/>
            </a:p>
          </p:txBody>
        </p:sp>
        <p:sp>
          <p:nvSpPr>
            <p:cNvPr id="3389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l-GR" dirty="0"/>
            </a:p>
          </p:txBody>
        </p:sp>
        <p:sp>
          <p:nvSpPr>
            <p:cNvPr id="3390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l-GR" dirty="0"/>
            </a:p>
          </p:txBody>
        </p:sp>
        <p:sp>
          <p:nvSpPr>
            <p:cNvPr id="3390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l-GR" dirty="0"/>
            </a:p>
          </p:txBody>
        </p:sp>
        <p:sp>
          <p:nvSpPr>
            <p:cNvPr id="3390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l-GR" dirty="0"/>
            </a:p>
          </p:txBody>
        </p:sp>
        <p:sp>
          <p:nvSpPr>
            <p:cNvPr id="3390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l-GR" dirty="0"/>
            </a:p>
          </p:txBody>
        </p:sp>
        <p:sp>
          <p:nvSpPr>
            <p:cNvPr id="3390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l-GR" dirty="0"/>
            </a:p>
          </p:txBody>
        </p:sp>
        <p:sp>
          <p:nvSpPr>
            <p:cNvPr id="3390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l-GR" dirty="0"/>
            </a:p>
          </p:txBody>
        </p:sp>
        <p:sp>
          <p:nvSpPr>
            <p:cNvPr id="3390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390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390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l-GR" dirty="0"/>
            </a:p>
          </p:txBody>
        </p:sp>
        <p:sp>
          <p:nvSpPr>
            <p:cNvPr id="3390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l-GR" dirty="0"/>
            </a:p>
          </p:txBody>
        </p:sp>
        <p:sp>
          <p:nvSpPr>
            <p:cNvPr id="3391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391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l-GR" dirty="0"/>
            </a:p>
          </p:txBody>
        </p:sp>
        <p:sp>
          <p:nvSpPr>
            <p:cNvPr id="3391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1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1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1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l-GR" dirty="0"/>
            </a:p>
          </p:txBody>
        </p:sp>
        <p:sp>
          <p:nvSpPr>
            <p:cNvPr id="3391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l-GR" dirty="0"/>
            </a:p>
          </p:txBody>
        </p:sp>
        <p:sp>
          <p:nvSpPr>
            <p:cNvPr id="3391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l-GR" dirty="0"/>
            </a:p>
          </p:txBody>
        </p:sp>
        <p:sp>
          <p:nvSpPr>
            <p:cNvPr id="3391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l-GR" dirty="0"/>
            </a:p>
          </p:txBody>
        </p:sp>
        <p:sp>
          <p:nvSpPr>
            <p:cNvPr id="3391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392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l-GR" dirty="0"/>
            </a:p>
          </p:txBody>
        </p:sp>
        <p:sp>
          <p:nvSpPr>
            <p:cNvPr id="3392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l-GR" dirty="0"/>
            </a:p>
          </p:txBody>
        </p:sp>
        <p:sp>
          <p:nvSpPr>
            <p:cNvPr id="3392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2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2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2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2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2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2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2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l-GR" dirty="0"/>
            </a:p>
          </p:txBody>
        </p:sp>
        <p:sp>
          <p:nvSpPr>
            <p:cNvPr id="3393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l-GR" dirty="0"/>
            </a:p>
          </p:txBody>
        </p:sp>
        <p:sp>
          <p:nvSpPr>
            <p:cNvPr id="3393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l-GR" dirty="0"/>
            </a:p>
          </p:txBody>
        </p:sp>
        <p:sp>
          <p:nvSpPr>
            <p:cNvPr id="3393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393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l-GR" dirty="0"/>
            </a:p>
          </p:txBody>
        </p:sp>
        <p:sp>
          <p:nvSpPr>
            <p:cNvPr id="3393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l-GR" dirty="0"/>
            </a:p>
          </p:txBody>
        </p:sp>
        <p:sp>
          <p:nvSpPr>
            <p:cNvPr id="3393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l-GR" dirty="0"/>
            </a:p>
          </p:txBody>
        </p:sp>
        <p:sp>
          <p:nvSpPr>
            <p:cNvPr id="3393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l-GR" dirty="0"/>
            </a:p>
          </p:txBody>
        </p:sp>
        <p:sp>
          <p:nvSpPr>
            <p:cNvPr id="3393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l-GR" dirty="0"/>
            </a:p>
          </p:txBody>
        </p:sp>
        <p:sp>
          <p:nvSpPr>
            <p:cNvPr id="3393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l-GR" dirty="0"/>
            </a:p>
          </p:txBody>
        </p:sp>
        <p:sp>
          <p:nvSpPr>
            <p:cNvPr id="3393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l-GR" dirty="0"/>
            </a:p>
          </p:txBody>
        </p:sp>
        <p:sp>
          <p:nvSpPr>
            <p:cNvPr id="3394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l-GR" dirty="0"/>
            </a:p>
          </p:txBody>
        </p:sp>
        <p:sp>
          <p:nvSpPr>
            <p:cNvPr id="3394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4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l-GR" dirty="0"/>
            </a:p>
          </p:txBody>
        </p:sp>
        <p:sp>
          <p:nvSpPr>
            <p:cNvPr id="3394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l-GR" dirty="0"/>
            </a:p>
          </p:txBody>
        </p:sp>
        <p:sp>
          <p:nvSpPr>
            <p:cNvPr id="3394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4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4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4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4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4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5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5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5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5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5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5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5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5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5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5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6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l-GR" dirty="0"/>
            </a:p>
          </p:txBody>
        </p:sp>
        <p:sp>
          <p:nvSpPr>
            <p:cNvPr id="3396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l-GR" dirty="0"/>
            </a:p>
          </p:txBody>
        </p:sp>
        <p:sp>
          <p:nvSpPr>
            <p:cNvPr id="3396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l-GR" dirty="0"/>
            </a:p>
          </p:txBody>
        </p:sp>
        <p:sp>
          <p:nvSpPr>
            <p:cNvPr id="3396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l-GR" dirty="0"/>
            </a:p>
          </p:txBody>
        </p:sp>
        <p:sp>
          <p:nvSpPr>
            <p:cNvPr id="3396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6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6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6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6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6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7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7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7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397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l-GR" dirty="0"/>
            </a:p>
          </p:txBody>
        </p:sp>
        <p:sp>
          <p:nvSpPr>
            <p:cNvPr id="3397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l-GR" dirty="0"/>
            </a:p>
          </p:txBody>
        </p:sp>
        <p:sp>
          <p:nvSpPr>
            <p:cNvPr id="3397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l-GR" dirty="0"/>
            </a:p>
          </p:txBody>
        </p:sp>
        <p:sp>
          <p:nvSpPr>
            <p:cNvPr id="3397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l-GR" dirty="0"/>
            </a:p>
          </p:txBody>
        </p:sp>
        <p:sp>
          <p:nvSpPr>
            <p:cNvPr id="3397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l-GR" dirty="0"/>
            </a:p>
          </p:txBody>
        </p:sp>
        <p:sp>
          <p:nvSpPr>
            <p:cNvPr id="3397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l-GR" dirty="0"/>
            </a:p>
          </p:txBody>
        </p:sp>
        <p:sp>
          <p:nvSpPr>
            <p:cNvPr id="3397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l-GR" dirty="0"/>
            </a:p>
          </p:txBody>
        </p:sp>
        <p:sp>
          <p:nvSpPr>
            <p:cNvPr id="3398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l-GR" dirty="0"/>
            </a:p>
          </p:txBody>
        </p:sp>
        <p:sp>
          <p:nvSpPr>
            <p:cNvPr id="3398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endParaRPr lang="el-GR" dirty="0"/>
            </a:p>
          </p:txBody>
        </p:sp>
        <p:sp>
          <p:nvSpPr>
            <p:cNvPr id="3398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l-GR" dirty="0"/>
            </a:p>
          </p:txBody>
        </p:sp>
        <p:sp>
          <p:nvSpPr>
            <p:cNvPr id="3398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l-GR" dirty="0"/>
            </a:p>
          </p:txBody>
        </p:sp>
        <p:sp>
          <p:nvSpPr>
            <p:cNvPr id="3398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l-GR" dirty="0"/>
            </a:p>
          </p:txBody>
        </p:sp>
        <p:sp>
          <p:nvSpPr>
            <p:cNvPr id="3398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l-GR" dirty="0"/>
            </a:p>
          </p:txBody>
        </p:sp>
        <p:sp>
          <p:nvSpPr>
            <p:cNvPr id="3398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l-GR" dirty="0"/>
            </a:p>
          </p:txBody>
        </p:sp>
        <p:sp>
          <p:nvSpPr>
            <p:cNvPr id="3398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l-GR" dirty="0"/>
            </a:p>
          </p:txBody>
        </p:sp>
        <p:sp>
          <p:nvSpPr>
            <p:cNvPr id="33988"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l-GR" dirty="0"/>
            </a:p>
          </p:txBody>
        </p:sp>
        <p:sp>
          <p:nvSpPr>
            <p:cNvPr id="33989"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l-GR" dirty="0"/>
            </a:p>
          </p:txBody>
        </p:sp>
        <p:sp>
          <p:nvSpPr>
            <p:cNvPr id="33990"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l-GR" dirty="0"/>
            </a:p>
          </p:txBody>
        </p:sp>
        <p:sp>
          <p:nvSpPr>
            <p:cNvPr id="33991"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l-GR" dirty="0"/>
            </a:p>
          </p:txBody>
        </p:sp>
        <p:sp>
          <p:nvSpPr>
            <p:cNvPr id="33992"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l-GR" dirty="0"/>
            </a:p>
          </p:txBody>
        </p:sp>
        <p:sp>
          <p:nvSpPr>
            <p:cNvPr id="33993"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l-GR" dirty="0"/>
            </a:p>
          </p:txBody>
        </p:sp>
        <p:sp>
          <p:nvSpPr>
            <p:cNvPr id="33994"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l-GR" dirty="0"/>
            </a:p>
          </p:txBody>
        </p:sp>
        <p:sp>
          <p:nvSpPr>
            <p:cNvPr id="33995"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l-GR" dirty="0"/>
            </a:p>
          </p:txBody>
        </p:sp>
        <p:sp>
          <p:nvSpPr>
            <p:cNvPr id="33996"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l-GR" dirty="0"/>
            </a:p>
          </p:txBody>
        </p:sp>
        <p:sp>
          <p:nvSpPr>
            <p:cNvPr id="33997"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l-GR" dirty="0"/>
            </a:p>
          </p:txBody>
        </p:sp>
        <p:sp>
          <p:nvSpPr>
            <p:cNvPr id="33998"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l-GR" dirty="0"/>
            </a:p>
          </p:txBody>
        </p:sp>
        <p:sp>
          <p:nvSpPr>
            <p:cNvPr id="33999"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l-GR" dirty="0"/>
            </a:p>
          </p:txBody>
        </p:sp>
        <p:sp>
          <p:nvSpPr>
            <p:cNvPr id="34000"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l-GR" dirty="0"/>
            </a:p>
          </p:txBody>
        </p:sp>
        <p:sp>
          <p:nvSpPr>
            <p:cNvPr id="34001"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l-GR" dirty="0"/>
            </a:p>
          </p:txBody>
        </p:sp>
        <p:sp>
          <p:nvSpPr>
            <p:cNvPr id="34002"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l-GR" dirty="0"/>
            </a:p>
          </p:txBody>
        </p:sp>
        <p:sp>
          <p:nvSpPr>
            <p:cNvPr id="34003"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endParaRPr lang="el-GR" dirty="0"/>
            </a:p>
          </p:txBody>
        </p:sp>
        <p:sp>
          <p:nvSpPr>
            <p:cNvPr id="34004"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endParaRPr lang="el-GR" dirty="0"/>
            </a:p>
          </p:txBody>
        </p:sp>
        <p:sp>
          <p:nvSpPr>
            <p:cNvPr id="34005"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l-GR" dirty="0"/>
            </a:p>
          </p:txBody>
        </p:sp>
        <p:sp>
          <p:nvSpPr>
            <p:cNvPr id="3400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l-GR" dirty="0"/>
            </a:p>
          </p:txBody>
        </p:sp>
        <p:sp>
          <p:nvSpPr>
            <p:cNvPr id="3400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l-GR" dirty="0"/>
            </a:p>
          </p:txBody>
        </p:sp>
        <p:sp>
          <p:nvSpPr>
            <p:cNvPr id="3400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l-GR" dirty="0"/>
            </a:p>
          </p:txBody>
        </p:sp>
        <p:sp>
          <p:nvSpPr>
            <p:cNvPr id="34009"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l-GR" dirty="0"/>
            </a:p>
          </p:txBody>
        </p:sp>
      </p:grpSp>
      <p:sp>
        <p:nvSpPr>
          <p:cNvPr id="34010"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E66D8C68-B1A4-4B18-8E09-A94BE4BA0DB7}" type="slidenum">
              <a:rPr lang="el-GR"/>
              <a:pPr/>
              <a:t>‹#›</a:t>
            </a:fld>
            <a:endParaRPr lang="el-GR" dirty="0"/>
          </a:p>
        </p:txBody>
      </p:sp>
      <p:sp>
        <p:nvSpPr>
          <p:cNvPr id="34011"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fld id="{19D04BB9-64E1-44EE-A717-5D2AA9CE16C3}" type="datetimeFigureOut">
              <a:rPr lang="el-GR"/>
              <a:pPr/>
              <a:t>18/5/2014</a:t>
            </a:fld>
            <a:endParaRPr lang="el-GR" dirty="0"/>
          </a:p>
        </p:txBody>
      </p:sp>
      <p:sp>
        <p:nvSpPr>
          <p:cNvPr id="34012"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el-GR" dirty="0"/>
          </a:p>
        </p:txBody>
      </p:sp>
      <p:sp>
        <p:nvSpPr>
          <p:cNvPr id="34013"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34014"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idx="4294967295"/>
          </p:nvPr>
        </p:nvSpPr>
        <p:spPr>
          <a:xfrm>
            <a:off x="611560" y="548680"/>
            <a:ext cx="7772400" cy="2808312"/>
          </a:xfrm>
        </p:spPr>
        <p:txBody>
          <a:bodyPr/>
          <a:lstStyle/>
          <a:p>
            <a:r>
              <a:rPr lang="el-GR" sz="5400" b="1" dirty="0" smtClean="0">
                <a:effectLst/>
              </a:rPr>
              <a:t>Έρευνα για την Ενδοσχολική Βία στο 2</a:t>
            </a:r>
            <a:r>
              <a:rPr lang="el-GR" sz="5400" b="1" baseline="30000" dirty="0" smtClean="0">
                <a:effectLst/>
              </a:rPr>
              <a:t>ο</a:t>
            </a:r>
            <a:r>
              <a:rPr lang="el-GR" sz="5400" b="1" dirty="0" smtClean="0">
                <a:effectLst/>
              </a:rPr>
              <a:t> ΓΕΛ Αχαρνών </a:t>
            </a:r>
            <a:endParaRPr lang="el-GR" sz="5400" b="1" dirty="0">
              <a:effectLst/>
            </a:endParaRPr>
          </a:p>
        </p:txBody>
      </p:sp>
      <p:sp>
        <p:nvSpPr>
          <p:cNvPr id="3" name="Subtitle 2"/>
          <p:cNvSpPr>
            <a:spLocks noGrp="1"/>
          </p:cNvSpPr>
          <p:nvPr>
            <p:ph type="subTitle" idx="4294967295"/>
          </p:nvPr>
        </p:nvSpPr>
        <p:spPr>
          <a:xfrm>
            <a:off x="1371600" y="3889375"/>
            <a:ext cx="6400800" cy="1757363"/>
          </a:xfrm>
        </p:spPr>
        <p:txBody>
          <a:bodyPr>
            <a:normAutofit/>
          </a:bodyPr>
          <a:lstStyle/>
          <a:p>
            <a:pPr marL="0" indent="0" algn="ctr">
              <a:buFont typeface="Wingdings" pitchFamily="2" charset="2"/>
              <a:buNone/>
            </a:pPr>
            <a:r>
              <a:rPr lang="el-GR" b="1" dirty="0">
                <a:solidFill>
                  <a:srgbClr val="898989"/>
                </a:solidFill>
              </a:rPr>
              <a:t>Μίλα Μην Φοβάσαι</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67544" y="0"/>
            <a:ext cx="8229600" cy="1143000"/>
          </a:xfrm>
        </p:spPr>
        <p:txBody>
          <a:bodyPr/>
          <a:lstStyle/>
          <a:p>
            <a:r>
              <a:rPr lang="el-GR" b="1" dirty="0"/>
              <a:t>Χαρα</a:t>
            </a:r>
            <a:r>
              <a:rPr lang="el-GR" b="1" dirty="0">
                <a:effectLst/>
              </a:rPr>
              <a:t>κ</a:t>
            </a:r>
            <a:r>
              <a:rPr lang="el-GR" b="1" dirty="0"/>
              <a:t>τηριστικά Θυμάτων</a:t>
            </a:r>
          </a:p>
        </p:txBody>
      </p:sp>
      <p:sp>
        <p:nvSpPr>
          <p:cNvPr id="36867" name="Rectangle 3"/>
          <p:cNvSpPr>
            <a:spLocks noGrp="1" noChangeArrowheads="1"/>
          </p:cNvSpPr>
          <p:nvPr>
            <p:ph type="body" idx="1"/>
          </p:nvPr>
        </p:nvSpPr>
        <p:spPr>
          <a:xfrm>
            <a:off x="0" y="1412776"/>
            <a:ext cx="9144000" cy="5445224"/>
          </a:xfrm>
        </p:spPr>
        <p:txBody>
          <a:bodyPr/>
          <a:lstStyle/>
          <a:p>
            <a:pPr>
              <a:lnSpc>
                <a:spcPct val="80000"/>
              </a:lnSpc>
              <a:buFont typeface="Wingdings" pitchFamily="2" charset="2"/>
              <a:buNone/>
            </a:pPr>
            <a:r>
              <a:rPr lang="el-GR" sz="2200" dirty="0" smtClean="0"/>
              <a:t>	Το </a:t>
            </a:r>
            <a:r>
              <a:rPr lang="el-GR" sz="2200" dirty="0"/>
              <a:t>θύμα είναι συνήθως άτομο ντροπαλό, συνεσταλμένο </a:t>
            </a:r>
            <a:r>
              <a:rPr lang="el-GR" sz="2200" dirty="0" smtClean="0"/>
              <a:t>, </a:t>
            </a:r>
          </a:p>
          <a:p>
            <a:pPr>
              <a:lnSpc>
                <a:spcPct val="80000"/>
              </a:lnSpc>
              <a:buFont typeface="Wingdings" pitchFamily="2" charset="2"/>
              <a:buNone/>
            </a:pPr>
            <a:r>
              <a:rPr lang="el-GR" sz="2200" dirty="0" smtClean="0"/>
              <a:t>επιφυλακτικό </a:t>
            </a:r>
            <a:r>
              <a:rPr lang="el-GR" sz="2200" dirty="0"/>
              <a:t>, με πολλές </a:t>
            </a:r>
            <a:r>
              <a:rPr lang="el-GR" sz="2200" dirty="0" smtClean="0"/>
              <a:t>ανασφάλειες </a:t>
            </a:r>
            <a:r>
              <a:rPr lang="el-GR" sz="2200" dirty="0"/>
              <a:t>καθώς και εσωστρεφή. </a:t>
            </a:r>
            <a:r>
              <a:rPr lang="el-GR" sz="2200" dirty="0" smtClean="0"/>
              <a:t>Έχει </a:t>
            </a:r>
          </a:p>
          <a:p>
            <a:pPr>
              <a:lnSpc>
                <a:spcPct val="80000"/>
              </a:lnSpc>
              <a:buFont typeface="Wingdings" pitchFamily="2" charset="2"/>
              <a:buNone/>
            </a:pPr>
            <a:r>
              <a:rPr lang="el-GR" sz="2200" dirty="0" smtClean="0"/>
              <a:t>χαμηλή </a:t>
            </a:r>
            <a:r>
              <a:rPr lang="el-GR" sz="2200" dirty="0"/>
              <a:t>αυτοεκτίμηση </a:t>
            </a:r>
            <a:r>
              <a:rPr lang="el-GR" sz="2200" dirty="0" smtClean="0"/>
              <a:t>και αυτό έχει </a:t>
            </a:r>
            <a:r>
              <a:rPr lang="el-GR" sz="2200" dirty="0"/>
              <a:t>ως αποτέλεσμα να θεωρεί τον εαυτό </a:t>
            </a:r>
            <a:endParaRPr lang="el-GR" sz="2200" dirty="0" smtClean="0"/>
          </a:p>
          <a:p>
            <a:pPr>
              <a:lnSpc>
                <a:spcPct val="80000"/>
              </a:lnSpc>
              <a:buFont typeface="Wingdings" pitchFamily="2" charset="2"/>
              <a:buNone/>
            </a:pPr>
            <a:r>
              <a:rPr lang="el-GR" sz="2200" dirty="0" smtClean="0"/>
              <a:t>του </a:t>
            </a:r>
            <a:r>
              <a:rPr lang="el-GR" sz="2200" dirty="0"/>
              <a:t>αποτυχημένο και να μην αντιδρά αποτελεσματικά όταν δέχεται </a:t>
            </a:r>
            <a:endParaRPr lang="el-GR" sz="2200" dirty="0" smtClean="0"/>
          </a:p>
          <a:p>
            <a:pPr>
              <a:lnSpc>
                <a:spcPct val="80000"/>
              </a:lnSpc>
              <a:buFont typeface="Wingdings" pitchFamily="2" charset="2"/>
              <a:buNone/>
            </a:pPr>
            <a:r>
              <a:rPr lang="el-GR" sz="2200" dirty="0" smtClean="0"/>
              <a:t>επιθετικές </a:t>
            </a:r>
            <a:r>
              <a:rPr lang="el-GR" sz="2200" dirty="0"/>
              <a:t>πράξεις . Έχει λίγους φίλους και ακόμα λιγότερους </a:t>
            </a:r>
            <a:endParaRPr lang="el-GR" sz="2200" dirty="0" smtClean="0"/>
          </a:p>
          <a:p>
            <a:pPr>
              <a:lnSpc>
                <a:spcPct val="80000"/>
              </a:lnSpc>
              <a:buFont typeface="Wingdings" pitchFamily="2" charset="2"/>
              <a:buNone/>
            </a:pPr>
            <a:r>
              <a:rPr lang="el-GR" sz="2200" dirty="0" smtClean="0"/>
              <a:t>κολλητούς</a:t>
            </a:r>
            <a:r>
              <a:rPr lang="el-GR" sz="2200" dirty="0"/>
              <a:t>, για το λόγο αυτό κατακλύζεται από ένα γενικότερο </a:t>
            </a:r>
            <a:endParaRPr lang="el-GR" sz="2200" dirty="0" smtClean="0"/>
          </a:p>
          <a:p>
            <a:pPr>
              <a:lnSpc>
                <a:spcPct val="80000"/>
              </a:lnSpc>
              <a:buFont typeface="Wingdings" pitchFamily="2" charset="2"/>
              <a:buNone/>
            </a:pPr>
            <a:r>
              <a:rPr lang="el-GR" sz="2200" dirty="0" smtClean="0"/>
              <a:t>συναίσθημα </a:t>
            </a:r>
            <a:r>
              <a:rPr lang="el-GR" sz="2200" dirty="0"/>
              <a:t>μοναξιάς . Το θύμα δυσκολεύεται να υποστηρίξει τον εαυτό </a:t>
            </a:r>
            <a:endParaRPr lang="el-GR" sz="2200" dirty="0" smtClean="0"/>
          </a:p>
          <a:p>
            <a:pPr>
              <a:lnSpc>
                <a:spcPct val="80000"/>
              </a:lnSpc>
              <a:buFont typeface="Wingdings" pitchFamily="2" charset="2"/>
              <a:buNone/>
            </a:pPr>
            <a:r>
              <a:rPr lang="el-GR" sz="2200" dirty="0" smtClean="0"/>
              <a:t>του </a:t>
            </a:r>
            <a:r>
              <a:rPr lang="el-GR" sz="2200" dirty="0"/>
              <a:t>και τα δικαιώματα του. Η αντίδραση του θύματος για τις προσβολές </a:t>
            </a:r>
            <a:endParaRPr lang="el-GR" sz="2200" dirty="0" smtClean="0"/>
          </a:p>
          <a:p>
            <a:pPr>
              <a:lnSpc>
                <a:spcPct val="80000"/>
              </a:lnSpc>
              <a:buFont typeface="Wingdings" pitchFamily="2" charset="2"/>
              <a:buNone/>
            </a:pPr>
            <a:r>
              <a:rPr lang="el-GR" sz="2200" dirty="0" smtClean="0"/>
              <a:t>που </a:t>
            </a:r>
            <a:r>
              <a:rPr lang="el-GR" sz="2200" dirty="0"/>
              <a:t>δέχεται από τους συμμαθητές του συνήθως είναι το κλάμα. </a:t>
            </a:r>
            <a:endParaRPr lang="el-GR" sz="2200" dirty="0" smtClean="0"/>
          </a:p>
          <a:p>
            <a:pPr>
              <a:lnSpc>
                <a:spcPct val="80000"/>
              </a:lnSpc>
              <a:buFont typeface="Wingdings" pitchFamily="2" charset="2"/>
              <a:buNone/>
            </a:pPr>
            <a:r>
              <a:rPr lang="el-GR" sz="2200" dirty="0" smtClean="0"/>
              <a:t>Σύμφωνα </a:t>
            </a:r>
            <a:r>
              <a:rPr lang="el-GR" sz="2200" dirty="0"/>
              <a:t>με μελέτες που έγιναν, το θύμα από μικρή ηλικία διακρίνεται </a:t>
            </a:r>
            <a:endParaRPr lang="el-GR" sz="2200" dirty="0" smtClean="0"/>
          </a:p>
          <a:p>
            <a:pPr>
              <a:lnSpc>
                <a:spcPct val="80000"/>
              </a:lnSpc>
              <a:buFont typeface="Wingdings" pitchFamily="2" charset="2"/>
              <a:buNone/>
            </a:pPr>
            <a:r>
              <a:rPr lang="el-GR" sz="2200" dirty="0" smtClean="0"/>
              <a:t>για </a:t>
            </a:r>
            <a:r>
              <a:rPr lang="el-GR" sz="2200" dirty="0"/>
              <a:t>την επιφυλακτικότητα και την ευαισθησία του. Επίσης από σωματική </a:t>
            </a:r>
            <a:endParaRPr lang="el-GR" sz="2200" dirty="0" smtClean="0"/>
          </a:p>
          <a:p>
            <a:pPr>
              <a:lnSpc>
                <a:spcPct val="80000"/>
              </a:lnSpc>
              <a:buFont typeface="Wingdings" pitchFamily="2" charset="2"/>
              <a:buNone/>
            </a:pPr>
            <a:r>
              <a:rPr lang="el-GR" sz="2200" dirty="0" smtClean="0"/>
              <a:t>κατασκευή </a:t>
            </a:r>
            <a:r>
              <a:rPr lang="el-GR" sz="2200" dirty="0"/>
              <a:t>ο συνολικός πληθυσμός των αγοριών-θυμάτων είναι κατά </a:t>
            </a:r>
            <a:endParaRPr lang="el-GR" sz="2200" dirty="0" smtClean="0"/>
          </a:p>
          <a:p>
            <a:pPr>
              <a:lnSpc>
                <a:spcPct val="80000"/>
              </a:lnSpc>
              <a:buFont typeface="Wingdings" pitchFamily="2" charset="2"/>
              <a:buNone/>
            </a:pPr>
            <a:r>
              <a:rPr lang="el-GR" sz="2200" dirty="0" smtClean="0"/>
              <a:t>πασά </a:t>
            </a:r>
            <a:r>
              <a:rPr lang="el-GR" sz="2200" dirty="0"/>
              <a:t>πιθανότητα αδύναμα και η σχέση με του γονείς τους είναι στενή </a:t>
            </a:r>
            <a:endParaRPr lang="el-GR" sz="2200" dirty="0" smtClean="0"/>
          </a:p>
          <a:p>
            <a:pPr>
              <a:lnSpc>
                <a:spcPct val="80000"/>
              </a:lnSpc>
              <a:buFont typeface="Wingdings" pitchFamily="2" charset="2"/>
              <a:buNone/>
            </a:pPr>
            <a:r>
              <a:rPr lang="el-GR" sz="2200" dirty="0" smtClean="0"/>
              <a:t>ιδιαίτερα </a:t>
            </a:r>
            <a:r>
              <a:rPr lang="el-GR" sz="2200" dirty="0"/>
              <a:t>με τη μητέρα </a:t>
            </a:r>
            <a:r>
              <a:rPr lang="el-GR" sz="2200" dirty="0" smtClean="0"/>
              <a:t>τους.</a:t>
            </a:r>
            <a:endParaRPr lang="el-GR" sz="2200" dirty="0"/>
          </a:p>
        </p:txBody>
      </p:sp>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 name="5 - Θέση περιεχομένου" descr="cyberbullyrex_468x366.jpg"/>
          <p:cNvPicPr>
            <a:picLocks noGrp="1" noChangeAspect="1"/>
          </p:cNvPicPr>
          <p:nvPr>
            <p:ph idx="1"/>
          </p:nvPr>
        </p:nvPicPr>
        <p:blipFill>
          <a:blip r:embed="rId2" cstate="print"/>
          <a:stretch>
            <a:fillRect/>
          </a:stretch>
        </p:blipFill>
        <p:spPr>
          <a:xfrm>
            <a:off x="0" y="0"/>
            <a:ext cx="9144000" cy="6858000"/>
          </a:xfrm>
          <a:prstGeom prst="rect">
            <a:avLst/>
          </a:prstGeom>
        </p:spPr>
      </p:pic>
      <p:sp>
        <p:nvSpPr>
          <p:cNvPr id="7" name="6 - Ορθογώνιο"/>
          <p:cNvSpPr/>
          <p:nvPr/>
        </p:nvSpPr>
        <p:spPr>
          <a:xfrm>
            <a:off x="0" y="0"/>
            <a:ext cx="8604448" cy="1569660"/>
          </a:xfrm>
          <a:prstGeom prst="rect">
            <a:avLst/>
          </a:prstGeom>
        </p:spPr>
        <p:txBody>
          <a:bodyPr wrap="square">
            <a:spAutoFit/>
          </a:bodyPr>
          <a:lstStyle/>
          <a:p>
            <a:r>
              <a:rPr lang="el-GR" sz="3200" b="1" i="1" dirty="0" smtClean="0">
                <a:effectLst>
                  <a:outerShdw blurRad="38100" dist="38100" dir="2700000" algn="tl">
                    <a:srgbClr val="000000">
                      <a:alpha val="43137"/>
                    </a:srgbClr>
                  </a:outerShdw>
                </a:effectLst>
              </a:rPr>
              <a:t>Αναγνωρίζω</a:t>
            </a:r>
          </a:p>
          <a:p>
            <a:r>
              <a:rPr lang="el-GR" sz="3200" b="1" i="1" dirty="0" smtClean="0">
                <a:effectLst>
                  <a:outerShdw blurRad="38100" dist="38100" dir="2700000" algn="tl">
                    <a:srgbClr val="000000">
                      <a:alpha val="43137"/>
                    </a:srgbClr>
                  </a:outerShdw>
                </a:effectLst>
              </a:rPr>
              <a:t>Αρνούμαι </a:t>
            </a:r>
          </a:p>
          <a:p>
            <a:r>
              <a:rPr lang="el-GR" sz="3200" b="1" i="1" dirty="0" smtClean="0">
                <a:effectLst>
                  <a:outerShdw blurRad="38100" dist="38100" dir="2700000" algn="tl">
                    <a:srgbClr val="000000">
                      <a:alpha val="43137"/>
                    </a:srgbClr>
                  </a:outerShdw>
                </a:effectLst>
              </a:rPr>
              <a:t>Αντιδρώ </a:t>
            </a:r>
            <a:r>
              <a:rPr lang="el-GR" sz="3200" b="1" dirty="0" smtClean="0">
                <a:effectLst>
                  <a:outerShdw blurRad="38100" dist="38100" dir="2700000" algn="tl">
                    <a:srgbClr val="000000">
                      <a:alpha val="43137"/>
                    </a:srgbClr>
                  </a:outerShdw>
                </a:effectLst>
              </a:rPr>
              <a:t>στην ενδοσχολική βία</a:t>
            </a:r>
            <a:endParaRPr lang="el-GR" sz="3200" b="1" i="1" dirty="0">
              <a:effectLst>
                <a:outerShdw blurRad="38100" dist="38100" dir="2700000" algn="tl">
                  <a:srgbClr val="000000">
                    <a:alpha val="43137"/>
                  </a:srgbClr>
                </a:outerShdw>
              </a:effectLst>
            </a:endParaRPr>
          </a:p>
        </p:txBody>
      </p:sp>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1143000"/>
          </a:xfrm>
        </p:spPr>
        <p:txBody>
          <a:bodyPr/>
          <a:lstStyle/>
          <a:p>
            <a:r>
              <a:rPr lang="el-GR" b="1" dirty="0" smtClean="0">
                <a:effectLst/>
              </a:rPr>
              <a:t>Προφίλ παρατηρητών </a:t>
            </a:r>
            <a:endParaRPr lang="el-GR" b="1" dirty="0">
              <a:effectLst/>
            </a:endParaRPr>
          </a:p>
        </p:txBody>
      </p:sp>
      <p:sp>
        <p:nvSpPr>
          <p:cNvPr id="3" name="2 - Θέση περιεχομένου"/>
          <p:cNvSpPr>
            <a:spLocks noGrp="1"/>
          </p:cNvSpPr>
          <p:nvPr>
            <p:ph idx="1"/>
          </p:nvPr>
        </p:nvSpPr>
        <p:spPr/>
        <p:txBody>
          <a:bodyPr/>
          <a:lstStyle/>
          <a:p>
            <a:pPr eaLnBrk="1" hangingPunct="1">
              <a:buNone/>
            </a:pPr>
            <a:r>
              <a:rPr lang="el-GR" sz="2400" dirty="0" smtClean="0">
                <a:effectLst/>
              </a:rPr>
              <a:t>	</a:t>
            </a:r>
            <a:r>
              <a:rPr lang="el-GR" sz="2000" dirty="0" smtClean="0"/>
              <a:t>Οι παρατηρητές συνήθως υποστηρίζουν το θύτη με διάφορους </a:t>
            </a:r>
          </a:p>
          <a:p>
            <a:pPr eaLnBrk="1" hangingPunct="1">
              <a:buNone/>
            </a:pPr>
            <a:r>
              <a:rPr lang="el-GR" sz="2000" dirty="0" smtClean="0"/>
              <a:t>τρόπους, όπως γέλια και χειροκροτήματα. Ωστόσο, μπορεί να </a:t>
            </a:r>
          </a:p>
          <a:p>
            <a:pPr eaLnBrk="1" hangingPunct="1">
              <a:buNone/>
            </a:pPr>
            <a:r>
              <a:rPr lang="el-GR" sz="2000" dirty="0" smtClean="0"/>
              <a:t>απομακρύνονται υποκρινόμενα ότι δεν είδαν τίποτα, να </a:t>
            </a:r>
          </a:p>
          <a:p>
            <a:pPr eaLnBrk="1" hangingPunct="1">
              <a:buNone/>
            </a:pPr>
            <a:r>
              <a:rPr lang="el-GR" sz="2000" dirty="0" smtClean="0"/>
              <a:t>τρομοκρατούνται, να «παγώνουν», ή να παίρνουν θέση. Το υπόλοιπο  </a:t>
            </a:r>
          </a:p>
          <a:p>
            <a:pPr eaLnBrk="1" hangingPunct="1">
              <a:buNone/>
            </a:pPr>
            <a:r>
              <a:rPr lang="el-GR" sz="2000" dirty="0" smtClean="0"/>
              <a:t>ποσοστό των παρατηρητών </a:t>
            </a:r>
            <a:r>
              <a:rPr lang="el-GR" altLang="zh-CN" sz="2000" dirty="0" smtClean="0"/>
              <a:t>προσπαθούν να βοηθήσουν το θύμα, </a:t>
            </a:r>
          </a:p>
          <a:p>
            <a:pPr eaLnBrk="1" hangingPunct="1">
              <a:buNone/>
            </a:pPr>
            <a:r>
              <a:rPr lang="el-GR" altLang="zh-CN" sz="2000" dirty="0" smtClean="0"/>
              <a:t>αποδοκιμάζουν το θύτη και τρέχουν να φέρουν βοήθεια. Τέλος </a:t>
            </a:r>
          </a:p>
          <a:p>
            <a:pPr eaLnBrk="1" hangingPunct="1">
              <a:buNone/>
            </a:pPr>
            <a:r>
              <a:rPr lang="el-GR" altLang="zh-CN" sz="2000" dirty="0" smtClean="0"/>
              <a:t>μερικούς τους διακατέχει ο</a:t>
            </a:r>
            <a:r>
              <a:rPr lang="el-GR" sz="2000" dirty="0" smtClean="0"/>
              <a:t> φόβος μήπως αποτελέσουν οι ίδιοι τον </a:t>
            </a:r>
          </a:p>
          <a:p>
            <a:pPr eaLnBrk="1" hangingPunct="1">
              <a:buNone/>
            </a:pPr>
            <a:r>
              <a:rPr lang="el-GR" sz="2000" dirty="0" smtClean="0"/>
              <a:t>επόμενο στόχο.  </a:t>
            </a:r>
            <a:endParaRPr lang="el-GR" sz="2000" dirty="0" smtClean="0">
              <a:effectLst/>
            </a:endParaRPr>
          </a:p>
          <a:p>
            <a:endParaRPr lang="el-GR" sz="2000" dirty="0"/>
          </a:p>
        </p:txBody>
      </p:sp>
    </p:spTree>
  </p:cSld>
  <p:clrMapOvr>
    <a:masterClrMapping/>
  </p:clrMapOvr>
  <p:transition>
    <p:pull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980728"/>
          </a:xfrm>
        </p:spPr>
        <p:txBody>
          <a:bodyPr/>
          <a:lstStyle/>
          <a:p>
            <a:r>
              <a:rPr lang="el-GR" b="1" dirty="0" smtClean="0"/>
              <a:t>Διαδικτυακή Βία </a:t>
            </a:r>
            <a:endParaRPr lang="el-GR" b="1" dirty="0"/>
          </a:p>
        </p:txBody>
      </p:sp>
      <p:sp>
        <p:nvSpPr>
          <p:cNvPr id="3" name="2 - Θέση περιεχομένου"/>
          <p:cNvSpPr>
            <a:spLocks noGrp="1"/>
          </p:cNvSpPr>
          <p:nvPr>
            <p:ph idx="1"/>
          </p:nvPr>
        </p:nvSpPr>
        <p:spPr>
          <a:xfrm>
            <a:off x="0" y="1196752"/>
            <a:ext cx="9144000" cy="5400600"/>
          </a:xfrm>
        </p:spPr>
        <p:txBody>
          <a:bodyPr/>
          <a:lstStyle/>
          <a:p>
            <a:pPr>
              <a:buNone/>
            </a:pPr>
            <a:r>
              <a:rPr lang="el-GR" dirty="0" smtClean="0"/>
              <a:t>  </a:t>
            </a:r>
          </a:p>
          <a:p>
            <a:pPr>
              <a:buNone/>
            </a:pPr>
            <a:r>
              <a:rPr lang="el-GR" dirty="0" smtClean="0"/>
              <a:t> </a:t>
            </a:r>
            <a:r>
              <a:rPr lang="el-GR" sz="2800" dirty="0" smtClean="0"/>
              <a:t>Ο όρος </a:t>
            </a:r>
            <a:r>
              <a:rPr lang="el-GR" sz="2800" b="1" dirty="0" smtClean="0"/>
              <a:t>Διαδικτυακή Βία, </a:t>
            </a:r>
            <a:r>
              <a:rPr lang="el-GR" sz="2800" dirty="0" smtClean="0"/>
              <a:t>ή αλλιώς </a:t>
            </a:r>
            <a:r>
              <a:rPr lang="el-GR" sz="2800" dirty="0" err="1" smtClean="0"/>
              <a:t>Cyberbullying</a:t>
            </a:r>
            <a:r>
              <a:rPr lang="el-GR" sz="2800" dirty="0" smtClean="0"/>
              <a:t>, αφορά τον  εκφοβισμό, την απειλή, την ταπείνωση ή την παρενόχληση παιδιών, προ-εφήβων και εφήβων που δέχονται μέσω της χρήσης του Διαδικτύου, κινητών τηλεφώνων είτε άλλων ψηφιακών τεχνολογιών από ομηλίκους τους</a:t>
            </a:r>
            <a:endParaRPr lang="el-GR" sz="2800" dirty="0"/>
          </a:p>
        </p:txBody>
      </p:sp>
    </p:spTree>
  </p:cSld>
  <p:clrMapOvr>
    <a:masterClrMapping/>
  </p:clrMapOvr>
  <p:transition>
    <p:cover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endParaRPr lang="el-GR" dirty="0"/>
          </a:p>
        </p:txBody>
      </p:sp>
      <p:pic>
        <p:nvPicPr>
          <p:cNvPr id="4" name="Picture 2" descr="external image sxolikos_ekfobismos65.png"/>
          <p:cNvPicPr>
            <a:picLocks noChangeAspect="1" noChangeArrowheads="1"/>
          </p:cNvPicPr>
          <p:nvPr/>
        </p:nvPicPr>
        <p:blipFill>
          <a:blip r:embed="rId2" cstate="print"/>
          <a:srcRect/>
          <a:stretch>
            <a:fillRect/>
          </a:stretch>
        </p:blipFill>
        <p:spPr bwMode="auto">
          <a:xfrm>
            <a:off x="0" y="-47625"/>
            <a:ext cx="9144000" cy="6905625"/>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908720"/>
          </a:xfrm>
        </p:spPr>
        <p:txBody>
          <a:bodyPr/>
          <a:lstStyle/>
          <a:p>
            <a:r>
              <a:rPr lang="el-GR" b="1" dirty="0" smtClean="0"/>
              <a:t>Αίτια του φαινομένου</a:t>
            </a:r>
            <a:endParaRPr lang="el-GR" dirty="0"/>
          </a:p>
        </p:txBody>
      </p:sp>
      <p:sp>
        <p:nvSpPr>
          <p:cNvPr id="3" name="2 - Θέση περιεχομένου"/>
          <p:cNvSpPr>
            <a:spLocks noGrp="1"/>
          </p:cNvSpPr>
          <p:nvPr>
            <p:ph sz="half" idx="1"/>
          </p:nvPr>
        </p:nvSpPr>
        <p:spPr>
          <a:xfrm>
            <a:off x="0" y="836712"/>
            <a:ext cx="4495800" cy="6021288"/>
          </a:xfrm>
        </p:spPr>
        <p:txBody>
          <a:bodyPr/>
          <a:lstStyle/>
          <a:p>
            <a:pPr marL="0">
              <a:buNone/>
            </a:pPr>
            <a:endParaRPr lang="el-GR" sz="1600" dirty="0" smtClean="0"/>
          </a:p>
          <a:p>
            <a:pPr marL="0">
              <a:buNone/>
            </a:pPr>
            <a:r>
              <a:rPr lang="el-GR" sz="1600" dirty="0" smtClean="0"/>
              <a:t>Οι λόγοι για τους οποίους ένα παιδί μπορεί να δέχεται επιθέσεις εκφοβισμού στο σχολείο είναι: Το «διαφορετικό» που μπορεί να αναφέρεται είτε σε εσωτερικά ή εξωτερικά ανθρώπινα γνωρίσματα. </a:t>
            </a:r>
          </a:p>
          <a:p>
            <a:pPr marL="0">
              <a:buFont typeface="Wingdings" pitchFamily="2" charset="2"/>
              <a:buChar char="§"/>
            </a:pPr>
            <a:r>
              <a:rPr lang="el-GR" sz="1600" dirty="0" smtClean="0"/>
              <a:t>Όπως: </a:t>
            </a:r>
          </a:p>
          <a:p>
            <a:pPr marL="0">
              <a:buFont typeface="Wingdings" pitchFamily="2" charset="2"/>
              <a:buChar char="ü"/>
            </a:pPr>
            <a:r>
              <a:rPr lang="el-GR" sz="1600" dirty="0" smtClean="0"/>
              <a:t>Το χρώμα του δέρματος</a:t>
            </a:r>
          </a:p>
          <a:p>
            <a:pPr marL="0">
              <a:buFont typeface="Wingdings" pitchFamily="2" charset="2"/>
              <a:buChar char="ü"/>
            </a:pPr>
            <a:r>
              <a:rPr lang="el-GR" sz="1600" dirty="0" smtClean="0"/>
              <a:t>Η εθνικότητα</a:t>
            </a:r>
          </a:p>
          <a:p>
            <a:pPr marL="0">
              <a:buFont typeface="Wingdings" pitchFamily="2" charset="2"/>
              <a:buChar char="ü"/>
            </a:pPr>
            <a:r>
              <a:rPr lang="el-GR" sz="1600" dirty="0" smtClean="0"/>
              <a:t>Το φύλο</a:t>
            </a:r>
          </a:p>
          <a:p>
            <a:pPr marL="0">
              <a:buFont typeface="Wingdings" pitchFamily="2" charset="2"/>
              <a:buChar char="ü"/>
            </a:pPr>
            <a:r>
              <a:rPr lang="el-GR" sz="1600" dirty="0" smtClean="0"/>
              <a:t>Η εμφάνιση (π.χ. βάρος, ντύσιμο)</a:t>
            </a:r>
          </a:p>
          <a:p>
            <a:pPr marL="0">
              <a:buFont typeface="Wingdings" pitchFamily="2" charset="2"/>
              <a:buChar char="ü"/>
            </a:pPr>
            <a:r>
              <a:rPr lang="el-GR" sz="1600" dirty="0" smtClean="0"/>
              <a:t>Η σχολική επίδοση</a:t>
            </a:r>
          </a:p>
          <a:p>
            <a:pPr marL="0">
              <a:buNone/>
            </a:pPr>
            <a:r>
              <a:rPr lang="el-GR" sz="1800" dirty="0" smtClean="0"/>
              <a:t/>
            </a:r>
            <a:br>
              <a:rPr lang="el-GR" sz="1800" dirty="0" smtClean="0"/>
            </a:br>
            <a:r>
              <a:rPr lang="el-GR" sz="1800" dirty="0" smtClean="0"/>
              <a:t>Γενικά:</a:t>
            </a:r>
          </a:p>
          <a:p>
            <a:pPr>
              <a:buFont typeface="Wingdings" pitchFamily="2" charset="2"/>
              <a:buChar char="ü"/>
            </a:pPr>
            <a:r>
              <a:rPr lang="el-GR" sz="1600" dirty="0" smtClean="0">
                <a:effectLst/>
              </a:rPr>
              <a:t>Έλλειψη παιδείας </a:t>
            </a:r>
          </a:p>
          <a:p>
            <a:pPr lvl="0">
              <a:buFont typeface="Wingdings" pitchFamily="2" charset="2"/>
              <a:buChar char="ü"/>
            </a:pPr>
            <a:r>
              <a:rPr lang="el-GR" sz="1600" dirty="0" smtClean="0">
                <a:effectLst/>
              </a:rPr>
              <a:t>Κακή αγωγή/ανατροφη </a:t>
            </a:r>
          </a:p>
          <a:p>
            <a:pPr lvl="0">
              <a:buFont typeface="Wingdings" pitchFamily="2" charset="2"/>
              <a:buChar char="ü"/>
            </a:pPr>
            <a:r>
              <a:rPr lang="el-GR" sz="1600" dirty="0" smtClean="0">
                <a:effectLst/>
              </a:rPr>
              <a:t>Ανασφάλεια</a:t>
            </a:r>
          </a:p>
          <a:p>
            <a:pPr lvl="0">
              <a:buFont typeface="Wingdings" pitchFamily="2" charset="2"/>
              <a:buChar char="ü"/>
            </a:pPr>
            <a:r>
              <a:rPr lang="el-GR" sz="1600" dirty="0" smtClean="0">
                <a:effectLst/>
              </a:rPr>
              <a:t>Σύνδρομο ταύτισης με τον επιτιθέμενο </a:t>
            </a:r>
          </a:p>
          <a:p>
            <a:pPr lvl="0">
              <a:buFont typeface="Wingdings" pitchFamily="2" charset="2"/>
              <a:buChar char="ü"/>
            </a:pPr>
            <a:r>
              <a:rPr lang="el-GR" sz="1600" dirty="0" smtClean="0">
                <a:effectLst/>
              </a:rPr>
              <a:t>Αίσθημα κοινωνικής αποστασιοποίησης </a:t>
            </a:r>
            <a:r>
              <a:rPr lang="el-GR" sz="1800" dirty="0" smtClean="0"/>
              <a:t/>
            </a:r>
            <a:br>
              <a:rPr lang="el-GR" sz="1800" dirty="0" smtClean="0"/>
            </a:br>
            <a:r>
              <a:rPr lang="el-GR" sz="1800" dirty="0" smtClean="0"/>
              <a:t/>
            </a:r>
            <a:br>
              <a:rPr lang="el-GR" sz="1800" dirty="0" smtClean="0"/>
            </a:br>
            <a:endParaRPr lang="el-GR" sz="1800" dirty="0"/>
          </a:p>
        </p:txBody>
      </p:sp>
      <p:sp>
        <p:nvSpPr>
          <p:cNvPr id="4" name="3 - Θέση περιεχομένου"/>
          <p:cNvSpPr>
            <a:spLocks noGrp="1"/>
          </p:cNvSpPr>
          <p:nvPr>
            <p:ph sz="half" idx="2"/>
          </p:nvPr>
        </p:nvSpPr>
        <p:spPr>
          <a:xfrm>
            <a:off x="4648200" y="836712"/>
            <a:ext cx="4495800" cy="6021288"/>
          </a:xfrm>
        </p:spPr>
        <p:txBody>
          <a:bodyPr/>
          <a:lstStyle/>
          <a:p>
            <a:pPr marL="0" indent="0">
              <a:buNone/>
            </a:pPr>
            <a:endParaRPr lang="el-GR" sz="1600" dirty="0" smtClean="0"/>
          </a:p>
          <a:p>
            <a:pPr marL="0" indent="0">
              <a:buNone/>
            </a:pPr>
            <a:r>
              <a:rPr lang="el-GR" sz="1600" dirty="0" smtClean="0"/>
              <a:t>Η κοινωνική συστολή</a:t>
            </a:r>
            <a:r>
              <a:rPr lang="en-US" sz="1600" dirty="0" smtClean="0"/>
              <a:t>. </a:t>
            </a:r>
            <a:r>
              <a:rPr lang="el-GR" sz="1600" dirty="0" smtClean="0"/>
              <a:t>Οι λόγοι για τους οποίους ένας μαθητής αναπτύσσει εκφοβιστικές και βίαιες συμπεριφορές είναι:</a:t>
            </a:r>
          </a:p>
          <a:p>
            <a:pPr marL="0" indent="0">
              <a:buFont typeface="Wingdings" pitchFamily="2" charset="2"/>
              <a:buChar char="ü"/>
            </a:pPr>
            <a:r>
              <a:rPr lang="el-GR" sz="1600" dirty="0" smtClean="0"/>
              <a:t>  το αποτέλεσμα πολυποίκιλων εμπειριών και ερεθισμάτων στα οποία έχει εκτεθεί το παιδί που εκφοβίζει κατά τη διάρκεια της αναπτυξιακής του πορείας</a:t>
            </a:r>
          </a:p>
          <a:p>
            <a:pPr marL="0" indent="0">
              <a:buFont typeface="Wingdings" pitchFamily="2" charset="2"/>
              <a:buChar char="ü"/>
            </a:pPr>
            <a:r>
              <a:rPr lang="el-GR" sz="1600" dirty="0" smtClean="0"/>
              <a:t>ο εκφοβισμός με σκοπό να νιώσουν ανώτεροι από τους άλλους</a:t>
            </a:r>
          </a:p>
          <a:p>
            <a:pPr marL="0" indent="0">
              <a:buFont typeface="Wingdings" pitchFamily="2" charset="2"/>
              <a:buChar char="ü"/>
            </a:pPr>
            <a:r>
              <a:rPr lang="el-GR" sz="1600" dirty="0" smtClean="0"/>
              <a:t> η άντληση ισχύος και δύναμης </a:t>
            </a:r>
          </a:p>
          <a:p>
            <a:pPr marL="0" indent="0">
              <a:buFont typeface="Wingdings" pitchFamily="2" charset="2"/>
              <a:buChar char="ü"/>
            </a:pPr>
            <a:r>
              <a:rPr lang="el-GR" sz="1600" dirty="0" smtClean="0"/>
              <a:t> η αναζήτηση προσοχής, αποδοχής και δημοτικότητας </a:t>
            </a:r>
          </a:p>
          <a:p>
            <a:pPr marL="0" indent="0">
              <a:buFont typeface="Wingdings" pitchFamily="2" charset="2"/>
              <a:buChar char="ü"/>
            </a:pPr>
            <a:r>
              <a:rPr lang="el-GR" sz="1600" dirty="0" smtClean="0"/>
              <a:t> η πρόκληση δυστυχίας λόγω έλλειψης χαράς του ιδίου </a:t>
            </a:r>
          </a:p>
          <a:p>
            <a:pPr marL="0" indent="0">
              <a:buFont typeface="Wingdings" pitchFamily="2" charset="2"/>
              <a:buChar char="ü"/>
            </a:pPr>
            <a:r>
              <a:rPr lang="el-GR" sz="1600" dirty="0" smtClean="0"/>
              <a:t> η ζήλεια προς τον αποδέκτη εκφοβιστικής συμπεριφοράς </a:t>
            </a:r>
          </a:p>
          <a:p>
            <a:endParaRPr lang="el-GR" dirty="0"/>
          </a:p>
        </p:txBody>
      </p:sp>
    </p:spTree>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1143000"/>
          </a:xfrm>
        </p:spPr>
        <p:txBody>
          <a:bodyPr/>
          <a:lstStyle/>
          <a:p>
            <a:r>
              <a:rPr lang="el-GR" b="1" dirty="0" smtClean="0"/>
              <a:t>Σεξουαλική-Λεκτική Βία </a:t>
            </a:r>
            <a:endParaRPr lang="el-GR" b="1" dirty="0"/>
          </a:p>
        </p:txBody>
      </p:sp>
      <p:sp>
        <p:nvSpPr>
          <p:cNvPr id="3" name="2 - Θέση περιεχομένου"/>
          <p:cNvSpPr>
            <a:spLocks noGrp="1"/>
          </p:cNvSpPr>
          <p:nvPr>
            <p:ph idx="1"/>
          </p:nvPr>
        </p:nvSpPr>
        <p:spPr>
          <a:xfrm>
            <a:off x="0" y="1340768"/>
            <a:ext cx="9144000" cy="5517232"/>
          </a:xfrm>
        </p:spPr>
        <p:txBody>
          <a:bodyPr/>
          <a:lstStyle/>
          <a:p>
            <a:pPr>
              <a:buFont typeface="Wingdings" pitchFamily="2" charset="2"/>
              <a:buChar char="ü"/>
            </a:pPr>
            <a:endParaRPr lang="el-GR" sz="1800" dirty="0" smtClean="0"/>
          </a:p>
          <a:p>
            <a:pPr>
              <a:buNone/>
            </a:pPr>
            <a:endParaRPr lang="el-GR" sz="2000" dirty="0" smtClean="0"/>
          </a:p>
          <a:p>
            <a:pPr>
              <a:buFont typeface="Wingdings" pitchFamily="2" charset="2"/>
              <a:buChar char="ü"/>
            </a:pPr>
            <a:r>
              <a:rPr lang="el-GR" sz="2000" dirty="0" smtClean="0"/>
              <a:t>Ονομάζουμε σεξουαλική βία την πράξη μεταξύ δύο ή περισσότερων ατόμων που ενεργούν προς ένα άλλο πρόσωπο ή πρόσωπα παρά τη θέλησή του/τους</a:t>
            </a:r>
            <a:br>
              <a:rPr lang="el-GR" sz="2000" dirty="0" smtClean="0"/>
            </a:br>
            <a:endParaRPr lang="el-GR" sz="2000" dirty="0" smtClean="0"/>
          </a:p>
          <a:p>
            <a:pPr>
              <a:buFont typeface="Wingdings" pitchFamily="2" charset="2"/>
              <a:buChar char="ü"/>
            </a:pPr>
            <a:r>
              <a:rPr lang="el-GR" sz="2000" dirty="0" smtClean="0"/>
              <a:t>Λεκτική βία είναι οι προσβολές και τα άσχημα λόγια μπορεί να οδηγήσουν σε κατάθλιψη ή προβλήματα συμπεριφοράς στην εφηβική, κυρίως, ηλικία. Τα λόγια απαξίωσης προς τα παιδιά, είναι σαν τη χειροδικία, επισημαίνουν οι επιστήμονες και την παρομοιάζουν με την σωματική. Όσο πιο συχνή είναι η λεκτική βία στα παιδιά, τόσο μεγαλύτερα προβλήματα θα αποκτήσουν μεγαλώνοντας.</a:t>
            </a:r>
          </a:p>
          <a:p>
            <a:pPr>
              <a:buNone/>
            </a:pPr>
            <a:r>
              <a:rPr lang="el-GR" sz="2800" i="1" dirty="0" smtClean="0"/>
              <a:t/>
            </a:r>
            <a:br>
              <a:rPr lang="el-GR" sz="2800" i="1" dirty="0" smtClean="0"/>
            </a:br>
            <a:endParaRPr lang="el-GR" sz="2800" dirty="0"/>
          </a:p>
        </p:txBody>
      </p:sp>
    </p:spTree>
  </p:cSld>
  <p:clrMapOvr>
    <a:masterClrMapping/>
  </p:clrMapOvr>
  <p:transition>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8" name="Picture 3" descr="C:\Users\ΚΥΡΙΑΚΗ\Desktop\thumbnai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pull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7544" y="0"/>
            <a:ext cx="8229600" cy="980728"/>
          </a:xfrm>
        </p:spPr>
        <p:txBody>
          <a:bodyPr/>
          <a:lstStyle/>
          <a:p>
            <a:r>
              <a:rPr lang="el-GR" b="1" dirty="0" smtClean="0"/>
              <a:t>Συνέπειες των μορφών της βίας </a:t>
            </a:r>
            <a:endParaRPr lang="el-GR" b="1" dirty="0"/>
          </a:p>
        </p:txBody>
      </p:sp>
      <p:sp>
        <p:nvSpPr>
          <p:cNvPr id="7" name="6 - Θέση περιεχομένου"/>
          <p:cNvSpPr>
            <a:spLocks noGrp="1"/>
          </p:cNvSpPr>
          <p:nvPr>
            <p:ph sz="half" idx="1"/>
          </p:nvPr>
        </p:nvSpPr>
        <p:spPr>
          <a:xfrm>
            <a:off x="0" y="1052736"/>
            <a:ext cx="4572000" cy="5805264"/>
          </a:xfrm>
        </p:spPr>
        <p:txBody>
          <a:bodyPr/>
          <a:lstStyle/>
          <a:p>
            <a:pPr>
              <a:buNone/>
            </a:pPr>
            <a:endParaRPr lang="el-GR" sz="1600" dirty="0" smtClean="0">
              <a:effectLst/>
            </a:endParaRPr>
          </a:p>
          <a:p>
            <a:pPr>
              <a:buNone/>
            </a:pPr>
            <a:r>
              <a:rPr lang="el-GR" sz="1600" dirty="0" smtClean="0">
                <a:effectLst/>
              </a:rPr>
              <a:t>Οι μαθητές /τριες που βιώνουν πιο άμεσα τις</a:t>
            </a:r>
          </a:p>
          <a:p>
            <a:pPr>
              <a:buNone/>
            </a:pPr>
            <a:r>
              <a:rPr lang="el-GR" sz="1600" dirty="0" smtClean="0">
                <a:effectLst/>
              </a:rPr>
              <a:t>Οδυνηρές συνέπειες της ενδοσχολικής </a:t>
            </a:r>
          </a:p>
          <a:p>
            <a:pPr>
              <a:buNone/>
            </a:pPr>
            <a:r>
              <a:rPr lang="el-GR" sz="1600" dirty="0" smtClean="0">
                <a:effectLst/>
              </a:rPr>
              <a:t>βίας είναι αναμφίβολα καθοριστικές για την</a:t>
            </a:r>
          </a:p>
          <a:p>
            <a:pPr>
              <a:buNone/>
            </a:pPr>
            <a:r>
              <a:rPr lang="el-GR" sz="1600" dirty="0" smtClean="0">
                <a:effectLst/>
              </a:rPr>
              <a:t>ψυχοκοινωνική τους ανάπτυξη και εξέλιξη.</a:t>
            </a:r>
          </a:p>
          <a:p>
            <a:pPr marL="0" indent="0">
              <a:buFont typeface="Wingdings" pitchFamily="2" charset="2"/>
              <a:buChar char="ü"/>
            </a:pPr>
            <a:r>
              <a:rPr lang="el-GR" sz="1600" dirty="0" smtClean="0"/>
              <a:t>έντονο άγχος </a:t>
            </a:r>
          </a:p>
          <a:p>
            <a:pPr marL="0" indent="0">
              <a:buFont typeface="Wingdings" pitchFamily="2" charset="2"/>
              <a:buChar char="ü"/>
            </a:pPr>
            <a:r>
              <a:rPr lang="el-GR" sz="1600" dirty="0" smtClean="0"/>
              <a:t> αισθήματα ανασφάλειας </a:t>
            </a:r>
          </a:p>
          <a:p>
            <a:pPr marL="0" indent="0">
              <a:buFont typeface="Wingdings" pitchFamily="2" charset="2"/>
              <a:buChar char="ü"/>
            </a:pPr>
            <a:r>
              <a:rPr lang="el-GR" sz="1600" dirty="0" smtClean="0"/>
              <a:t> φοβίες </a:t>
            </a:r>
          </a:p>
          <a:p>
            <a:pPr marL="0" indent="0">
              <a:buFont typeface="Wingdings" pitchFamily="2" charset="2"/>
              <a:buChar char="ü"/>
            </a:pPr>
            <a:r>
              <a:rPr lang="el-GR" sz="1600" dirty="0" smtClean="0"/>
              <a:t> σχολική άρνηση </a:t>
            </a:r>
          </a:p>
          <a:p>
            <a:pPr marL="0" indent="0">
              <a:buFont typeface="Wingdings" pitchFamily="2" charset="2"/>
              <a:buChar char="ü"/>
            </a:pPr>
            <a:r>
              <a:rPr lang="el-GR" sz="1600" dirty="0" smtClean="0"/>
              <a:t> συχνές απουσίες από το σχολείο </a:t>
            </a:r>
          </a:p>
          <a:p>
            <a:pPr marL="0" indent="0">
              <a:buFont typeface="Wingdings" pitchFamily="2" charset="2"/>
              <a:buChar char="ü"/>
            </a:pPr>
            <a:r>
              <a:rPr lang="el-GR" sz="1600" dirty="0" smtClean="0"/>
              <a:t> εμφάνιση μαθησιακών δυσκολιών</a:t>
            </a:r>
          </a:p>
          <a:p>
            <a:pPr marL="0" indent="0">
              <a:buFont typeface="Wingdings" pitchFamily="2" charset="2"/>
              <a:buChar char="ü"/>
            </a:pPr>
            <a:r>
              <a:rPr lang="el-GR" sz="1600" dirty="0" smtClean="0"/>
              <a:t>πρόκληση ψυχοσωματικών συμπτωμάτων (π.χ. πονοκεφάλους, κοιλιακούς πόνους, διαταραχές ύπνου, κατάθλιψη)</a:t>
            </a:r>
          </a:p>
          <a:p>
            <a:pPr>
              <a:buFont typeface="Wingdings" pitchFamily="2" charset="2"/>
              <a:buChar char="ü"/>
            </a:pPr>
            <a:r>
              <a:rPr lang="el-GR" sz="1600" dirty="0" smtClean="0"/>
              <a:t>Έχει, σχεδόν πάντα, σφιγμένους τους ώμους. Επίσης, καμπουριάζει όσο γίνεται περισσότερο καλύπτοντας διακριτικά το κεφάλι του.</a:t>
            </a:r>
          </a:p>
          <a:p>
            <a:pPr>
              <a:buNone/>
            </a:pPr>
            <a:r>
              <a:rPr lang="el-GR" sz="1600" dirty="0" smtClean="0">
                <a:effectLst/>
              </a:rPr>
              <a:t> </a:t>
            </a:r>
          </a:p>
        </p:txBody>
      </p:sp>
      <p:sp>
        <p:nvSpPr>
          <p:cNvPr id="8" name="7 - Θέση περιεχομένου"/>
          <p:cNvSpPr>
            <a:spLocks noGrp="1"/>
          </p:cNvSpPr>
          <p:nvPr>
            <p:ph sz="half" idx="2"/>
          </p:nvPr>
        </p:nvSpPr>
        <p:spPr>
          <a:xfrm>
            <a:off x="4648200" y="1052736"/>
            <a:ext cx="4495800" cy="5805264"/>
          </a:xfrm>
        </p:spPr>
        <p:txBody>
          <a:bodyPr/>
          <a:lstStyle/>
          <a:p>
            <a:pPr>
              <a:buFont typeface="Wingdings" pitchFamily="2" charset="2"/>
              <a:buChar char="ü"/>
            </a:pPr>
            <a:endParaRPr lang="el-GR" sz="1600" dirty="0" smtClean="0">
              <a:effectLst>
                <a:outerShdw blurRad="38100" dist="38100" dir="2700000" algn="tl">
                  <a:srgbClr val="000000">
                    <a:alpha val="43137"/>
                  </a:srgbClr>
                </a:outerShdw>
              </a:effectLst>
            </a:endParaRPr>
          </a:p>
          <a:p>
            <a:pPr>
              <a:buFont typeface="Wingdings" pitchFamily="2" charset="2"/>
              <a:buChar char="ü"/>
            </a:pPr>
            <a:r>
              <a:rPr lang="el-GR" sz="1600" dirty="0" smtClean="0">
                <a:effectLst>
                  <a:outerShdw blurRad="38100" dist="38100" dir="2700000" algn="tl">
                    <a:srgbClr val="000000">
                      <a:alpha val="43137"/>
                    </a:srgbClr>
                  </a:outerShdw>
                </a:effectLst>
              </a:rPr>
              <a:t>Αντίθετα, </a:t>
            </a:r>
            <a:r>
              <a:rPr lang="el-GR" sz="1600" dirty="0" smtClean="0"/>
              <a:t>Τα παιδιά θύτες, αντιμετωπίζουν τον κίνδυνο να απομακρυνθούν από το σχολείο, να διακόψουν τη σχολική φοίτηση, να εμφανίσουν τάσεις φυγής από το σπίτι και να εξελιχθούν σε ενήλικες με αντικοινωνική και παραβατική συμπεριφορά.</a:t>
            </a:r>
            <a:br>
              <a:rPr lang="el-GR" sz="1600" dirty="0" smtClean="0"/>
            </a:br>
            <a:r>
              <a:rPr lang="el-GR" sz="1600" dirty="0" smtClean="0"/>
              <a:t>Κυρίως λόγω της κοινωνικής-ρατσιστικής βίας παρατηρούνται:</a:t>
            </a:r>
          </a:p>
          <a:p>
            <a:pPr eaLnBrk="1" hangingPunct="1">
              <a:buFont typeface="Wingdings" pitchFamily="2" charset="2"/>
              <a:buChar char="ü"/>
            </a:pPr>
            <a:r>
              <a:rPr lang="el-GR" sz="1600" dirty="0" smtClean="0"/>
              <a:t>Οικονομική εκμετάλλευση ατόμων και λαών.</a:t>
            </a:r>
          </a:p>
          <a:p>
            <a:pPr eaLnBrk="1" hangingPunct="1">
              <a:buFont typeface="Wingdings" pitchFamily="2" charset="2"/>
              <a:buChar char="ü"/>
            </a:pPr>
            <a:r>
              <a:rPr lang="el-GR" sz="1600" dirty="0" smtClean="0"/>
              <a:t>Το άτομο αποδέχεται σκοταδιστικές αντιλήψεις με αποτέλεσμα την παρακώλυση της κριτικής σκέψης. Πνευματική ελευθερία.</a:t>
            </a:r>
          </a:p>
          <a:p>
            <a:pPr eaLnBrk="1" hangingPunct="1">
              <a:buFont typeface="Wingdings" pitchFamily="2" charset="2"/>
              <a:buChar char="ü"/>
            </a:pPr>
            <a:r>
              <a:rPr lang="el-GR" sz="1600" dirty="0" smtClean="0"/>
              <a:t>Υπομονεύεται η δημοκρατική λειτουργία των θεσμών από την κυριαρχία της αδικίας, αναξιοκρατίας, την περιφρόνηση των ανθρώπινων δικαιωμάτων.</a:t>
            </a:r>
          </a:p>
          <a:p>
            <a:pPr>
              <a:buFont typeface="Wingdings" pitchFamily="2" charset="2"/>
              <a:buChar char="ü"/>
            </a:pPr>
            <a:endParaRPr lang="el-GR" sz="1600" dirty="0" smtClean="0">
              <a:effectLst>
                <a:outerShdw blurRad="38100" dist="38100" dir="2700000" algn="tl">
                  <a:srgbClr val="000000">
                    <a:alpha val="43137"/>
                  </a:srgbClr>
                </a:outerShdw>
              </a:effectLst>
            </a:endParaRPr>
          </a:p>
        </p:txBody>
      </p:sp>
    </p:spTree>
  </p:cSld>
  <p:clrMapOvr>
    <a:masterClrMapping/>
  </p:clrMapOvr>
  <p:transition>
    <p:spli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4" name="Picture 5" descr="external image images?q=tbn:ANd9GcRKo-HJqhhXsM4q8i8xHTQJQnnm2r430Yveu5MAsZAmgQAmBzOgaN2FGTCCjw"/>
          <p:cNvPicPr>
            <a:picLocks noChangeAspect="1" noChangeArrowheads="1"/>
          </p:cNvPicPr>
          <p:nvPr/>
        </p:nvPicPr>
        <p:blipFill>
          <a:blip r:embed="rId2" cstate="print"/>
          <a:srcRect/>
          <a:stretch>
            <a:fillRect/>
          </a:stretch>
        </p:blipFill>
        <p:spPr>
          <a:xfrm>
            <a:off x="0" y="27384"/>
            <a:ext cx="9144000" cy="6858000"/>
          </a:xfrm>
          <a:prstGeom prst="rect">
            <a:avLst/>
          </a:prstGeom>
          <a:noFill/>
        </p:spPr>
      </p:pic>
    </p:spTree>
  </p:cSld>
  <p:clrMapOvr>
    <a:masterClrMapping/>
  </p:clrMapOvr>
  <p:transition>
    <p:wheel spokes="2"/>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effectLst/>
              </a:rPr>
              <a:t>Πρόλογος</a:t>
            </a:r>
            <a:r>
              <a:rPr lang="el-GR" b="1" dirty="0" smtClean="0"/>
              <a:t> </a:t>
            </a:r>
            <a:endParaRPr lang="el-GR" b="1" dirty="0"/>
          </a:p>
        </p:txBody>
      </p:sp>
      <p:sp>
        <p:nvSpPr>
          <p:cNvPr id="3" name="2 - Θέση περιεχομένου"/>
          <p:cNvSpPr>
            <a:spLocks noGrp="1"/>
          </p:cNvSpPr>
          <p:nvPr>
            <p:ph idx="1"/>
          </p:nvPr>
        </p:nvSpPr>
        <p:spPr>
          <a:xfrm>
            <a:off x="0" y="1600200"/>
            <a:ext cx="9144000" cy="5257800"/>
          </a:xfrm>
        </p:spPr>
        <p:txBody>
          <a:bodyPr/>
          <a:lstStyle/>
          <a:p>
            <a:pPr>
              <a:buNone/>
            </a:pPr>
            <a:r>
              <a:rPr lang="el-GR" dirty="0" smtClean="0"/>
              <a:t>	</a:t>
            </a:r>
            <a:r>
              <a:rPr lang="el-GR" sz="2400" dirty="0" smtClean="0"/>
              <a:t>Η ενδοσχολική βία είναι ένα φαινόμενο το οποίο απασχολεί ένα μεγάλο ποσοστό των εφήβων της σημερινής εποχής. </a:t>
            </a:r>
          </a:p>
          <a:p>
            <a:pPr>
              <a:buFont typeface="Arial" pitchFamily="34" charset="0"/>
              <a:buChar char="•"/>
            </a:pPr>
            <a:r>
              <a:rPr lang="el-GR" sz="2400" dirty="0" smtClean="0"/>
              <a:t>Τι είναι όμως η ενδοσχολική βία;</a:t>
            </a:r>
          </a:p>
          <a:p>
            <a:pPr>
              <a:buFont typeface="Arial" pitchFamily="34" charset="0"/>
              <a:buChar char="•"/>
            </a:pPr>
            <a:r>
              <a:rPr lang="el-GR" sz="2400" dirty="0" smtClean="0"/>
              <a:t>Σε ποιες μορφές διακρίνεται;</a:t>
            </a:r>
          </a:p>
          <a:p>
            <a:pPr>
              <a:buFont typeface="Arial" pitchFamily="34" charset="0"/>
              <a:buChar char="•"/>
            </a:pPr>
            <a:r>
              <a:rPr lang="el-GR" sz="2400" dirty="0" smtClean="0"/>
              <a:t>Ποια τα χαρακτηριστικά θυτών θυμάτων και παρατηρητών;</a:t>
            </a:r>
          </a:p>
          <a:p>
            <a:pPr>
              <a:buFont typeface="Arial" pitchFamily="34" charset="0"/>
              <a:buChar char="•"/>
            </a:pPr>
            <a:r>
              <a:rPr lang="el-GR" sz="2400" dirty="0" smtClean="0"/>
              <a:t>Ποια είναι τα αίτια, οι συνέπειες αλλά και τα αποτελέσματα του φαινομένου;</a:t>
            </a:r>
            <a:br>
              <a:rPr lang="el-GR" sz="2400" dirty="0" smtClean="0"/>
            </a:br>
            <a:r>
              <a:rPr lang="el-GR" sz="2400" dirty="0" smtClean="0"/>
              <a:t/>
            </a:r>
            <a:br>
              <a:rPr lang="el-GR" sz="2400" dirty="0" smtClean="0"/>
            </a:br>
            <a:r>
              <a:rPr lang="el-GR" sz="2400" dirty="0" smtClean="0"/>
              <a:t>Τα παραπάνω ερωτήματα μας απασχόλησαν κατά τη διάρκεια της σχολικής χρονιάς. Με την έρευνα και το ενδιαφέρον απαντήσαμε αυτά τα ερωτήματα και καταλήξαμε σε κάποια συμπεράσματα. Αυτά είναι τα παρακάτω…</a:t>
            </a:r>
            <a:br>
              <a:rPr lang="el-GR" sz="2400" dirty="0" smtClean="0"/>
            </a:br>
            <a:r>
              <a:rPr lang="el-GR" sz="2400" dirty="0" smtClean="0"/>
              <a:t/>
            </a:r>
            <a:br>
              <a:rPr lang="el-GR" sz="2400" dirty="0" smtClean="0"/>
            </a:br>
            <a:endParaRPr lang="el-GR" sz="2400"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720080"/>
          </a:xfrm>
        </p:spPr>
        <p:txBody>
          <a:bodyPr/>
          <a:lstStyle/>
          <a:p>
            <a:r>
              <a:rPr lang="el-GR" sz="4000" b="1" dirty="0" smtClean="0">
                <a:effectLst/>
              </a:rPr>
              <a:t>Τρόποι πρόληψης και αντιμετώπισης </a:t>
            </a:r>
            <a:endParaRPr lang="el-GR" sz="4000" b="1" dirty="0">
              <a:effectLst/>
            </a:endParaRPr>
          </a:p>
        </p:txBody>
      </p:sp>
      <p:sp>
        <p:nvSpPr>
          <p:cNvPr id="3" name="2 - Θέση περιεχομένου"/>
          <p:cNvSpPr>
            <a:spLocks noGrp="1"/>
          </p:cNvSpPr>
          <p:nvPr>
            <p:ph idx="1"/>
          </p:nvPr>
        </p:nvSpPr>
        <p:spPr>
          <a:xfrm>
            <a:off x="0" y="1124744"/>
            <a:ext cx="9144000" cy="5805264"/>
          </a:xfrm>
        </p:spPr>
        <p:txBody>
          <a:bodyPr/>
          <a:lstStyle/>
          <a:p>
            <a:pPr>
              <a:buNone/>
            </a:pPr>
            <a:r>
              <a:rPr lang="el-GR" sz="1600" dirty="0" smtClean="0">
                <a:effectLst/>
              </a:rPr>
              <a:t>Κάθε μέλος της σχολικής κοινότητας έχει ρόλο και ευθύνη για την αντιμετώπιση του σχολικού </a:t>
            </a:r>
          </a:p>
          <a:p>
            <a:pPr>
              <a:buNone/>
            </a:pPr>
            <a:r>
              <a:rPr lang="el-GR" sz="1600" dirty="0" smtClean="0">
                <a:effectLst/>
              </a:rPr>
              <a:t>εκφοβισμού. Ωστόσο, θα πρέπει όλοι να συνεργαστούν σε ένα πλαίσιο </a:t>
            </a:r>
          </a:p>
          <a:p>
            <a:pPr>
              <a:buNone/>
            </a:pPr>
            <a:r>
              <a:rPr lang="el-GR" sz="1600" dirty="0" smtClean="0">
                <a:effectLst/>
              </a:rPr>
              <a:t>παράλληλων δράσεων, διότι, αφού η αιτιολογία του εκφοβισμού είναι πολυπαραγοντική και η </a:t>
            </a:r>
          </a:p>
          <a:p>
            <a:pPr>
              <a:buFont typeface="Wingdings" pitchFamily="2" charset="2"/>
              <a:buChar char="ü"/>
            </a:pPr>
            <a:r>
              <a:rPr lang="el-GR" sz="1600" dirty="0" smtClean="0">
                <a:effectLst/>
              </a:rPr>
              <a:t>αντιμετώπισή του θα πρέπει να είναι πολυεπίπεδη. Στα πλαίσια της πρόληψης έχουν εφαρμοστεί κάποια προγράμματα κατά του εκφοβισμού και της ενδοσχολικής βίας. Κάποιες αποτελεσματικές πρακτικές, σε επίπεδο σχολείου, για εφαρμογή μιας στρατηγικής ενάντια στη βία, σύνταξη Σχολικής Επιτροπής ενάντια στον εκφοβισμό &amp; την </a:t>
            </a:r>
            <a:r>
              <a:rPr lang="el-GR" sz="1600" dirty="0" err="1" smtClean="0">
                <a:effectLst/>
              </a:rPr>
              <a:t>Ενδοσχολική</a:t>
            </a:r>
            <a:r>
              <a:rPr lang="el-GR" sz="1600" dirty="0" smtClean="0">
                <a:effectLst/>
              </a:rPr>
              <a:t> βία σύνταξη Διακήρυξης του σχολείου ενάντια στη βία: δικαιώματα-υποχρεώσεις-καθήκοντα για όλα τα μέλη της σχολικής κοινότητας αύξηση της επίβλεψης του σχολικού χώρου ευαισθητοποίηση και συνεργασία με τους γονείς, προκειμένου να σταματήσει ο κύκλος αναπαραγωγής και ενθάρρυνσης της ενδοσχολικής βίας. </a:t>
            </a:r>
            <a:r>
              <a:rPr lang="el-GR" sz="1600" dirty="0" smtClean="0"/>
              <a:t>Συζήτηση στην τάξη για τον ορισμό &amp; τις μορφές της ενδοσχολικής βίας και του εκφοβισμού συζήτηση για τις επιπτώσεις του εκφοβισμού ενημέρωση σχετικά με το γιατί η ενδοσχολική βία και ο εκφοβισμός δεν είναι αποδεκτά από το Σχολείο τρόποι &amp; προτάσεις για πρόληψη και αντιμετώπιση από τους μαθητές.</a:t>
            </a:r>
            <a:br>
              <a:rPr lang="el-GR" sz="1600" dirty="0" smtClean="0"/>
            </a:br>
            <a:r>
              <a:rPr lang="el-GR" sz="1600" dirty="0" smtClean="0"/>
              <a:t>Σε επίπεδο διαδικτυακής βίας:</a:t>
            </a:r>
          </a:p>
          <a:p>
            <a:pPr>
              <a:buFont typeface="Wingdings" pitchFamily="2" charset="2"/>
              <a:buChar char="ü"/>
            </a:pPr>
            <a:r>
              <a:rPr lang="el-GR" sz="1600" dirty="0" smtClean="0"/>
              <a:t>Αγνόηση ενοχλητικών μηνυμάτων, σε περίπτωση ωστόσο απειλών συνιστάται αναφορά των μηνυμάτων και λήψη προληπτικών μέτρων .</a:t>
            </a:r>
          </a:p>
          <a:p>
            <a:pPr>
              <a:buFont typeface="Wingdings" pitchFamily="2" charset="2"/>
              <a:buChar char="ü"/>
            </a:pPr>
            <a:r>
              <a:rPr lang="el-GR" sz="1600" dirty="0" smtClean="0"/>
              <a:t>Αποκλεισμός του αποστολέα που στέλνει απειλητικά ή ενοχλητικά μηνύματα</a:t>
            </a:r>
          </a:p>
          <a:p>
            <a:pPr>
              <a:buFont typeface="Wingdings" pitchFamily="2" charset="2"/>
              <a:buChar char="ü"/>
            </a:pPr>
            <a:r>
              <a:rPr lang="el-GR" sz="1600" dirty="0" smtClean="0"/>
              <a:t>Προειδοποίηση του αποστολέα</a:t>
            </a:r>
          </a:p>
          <a:p>
            <a:pPr>
              <a:buFont typeface="Wingdings" pitchFamily="2" charset="2"/>
              <a:buChar char="ü"/>
            </a:pPr>
            <a:r>
              <a:rPr lang="el-GR" sz="1600" dirty="0" smtClean="0"/>
              <a:t>Αναφορά του περιστατικού στην Αστυνομία είτε σε κάποια αρμόδια υπηρεσία Δίωξης Ηλεκτρονικού εγκλήματος</a:t>
            </a:r>
          </a:p>
          <a:p>
            <a:pPr>
              <a:buNone/>
            </a:pPr>
            <a:endParaRPr lang="el-GR" sz="1600" dirty="0" smtClean="0">
              <a:effectLst/>
            </a:endParaRPr>
          </a:p>
        </p:txBody>
      </p:sp>
    </p:spTree>
  </p:cSld>
  <p:clrMapOvr>
    <a:masterClrMapping/>
  </p:clrMapOvr>
  <p:transition>
    <p:split orient="ver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4" name="Picture 10" descr="ANd9GcQ6YuAKx9KrylXUTG2ZbzeFBkkLQQY_l2qbyV2pKf_TvEv_t4p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67544" y="0"/>
            <a:ext cx="8229600" cy="980728"/>
          </a:xfrm>
        </p:spPr>
        <p:txBody>
          <a:bodyPr/>
          <a:lstStyle/>
          <a:p>
            <a:r>
              <a:rPr lang="el-GR" b="1" dirty="0" smtClean="0"/>
              <a:t>Τρόποι αντιμετώπισης θυτών-θυμάτων</a:t>
            </a:r>
            <a:endParaRPr lang="el-GR" b="1" dirty="0"/>
          </a:p>
        </p:txBody>
      </p:sp>
      <p:sp>
        <p:nvSpPr>
          <p:cNvPr id="5" name="4 - Θέση περιεχομένου"/>
          <p:cNvSpPr>
            <a:spLocks noGrp="1"/>
          </p:cNvSpPr>
          <p:nvPr>
            <p:ph sz="half" idx="1"/>
          </p:nvPr>
        </p:nvSpPr>
        <p:spPr>
          <a:xfrm>
            <a:off x="0" y="980728"/>
            <a:ext cx="4495800" cy="5877272"/>
          </a:xfrm>
        </p:spPr>
        <p:txBody>
          <a:bodyPr/>
          <a:lstStyle/>
          <a:p>
            <a:pPr>
              <a:buNone/>
            </a:pPr>
            <a:endParaRPr lang="el-GR" sz="1600" dirty="0" smtClean="0">
              <a:effectLst/>
            </a:endParaRPr>
          </a:p>
          <a:p>
            <a:pPr>
              <a:buNone/>
            </a:pPr>
            <a:r>
              <a:rPr lang="el-GR" sz="1600" dirty="0" smtClean="0">
                <a:effectLst/>
              </a:rPr>
              <a:t>	• Γονείς παιδιού που εκφοβίζεται:</a:t>
            </a:r>
          </a:p>
          <a:p>
            <a:pPr>
              <a:buNone/>
            </a:pPr>
            <a:r>
              <a:rPr lang="el-GR" sz="1600" dirty="0" smtClean="0">
                <a:effectLst/>
              </a:rPr>
              <a:t>Συνεργαστείτε στενά με το σχολείο για να πληροφορηθείτε για την έκταση και τη σοβαρότητα του περιστατικού καθώς και για τους τρόπους αντιμετώπισής του. Παρέχετε στο παιδί σας υποστήριξη και ασφάλεια, χωρίς να το κατακρίνετε. Ακούστε προσεκτικά τι έχει να σας πει το παιδί σας για τα συναισθήματά του και για τις ανάγκες του. Παρακολουθείτε την εξέλιξη της κατάστασης αλλά και την υγεία του παιδιού σας. Αν το παιδί σας παραπονιέται για μεγάλο χρονικό διάστημα ότι έχει σωματικούς πόνους, αν παρατηρείτε ότι έχει δυσκολίες στον ύπνο ή αν αρνείται επίμονα να πάει στο σχολείο, επισκεφτείτε έναν ειδικό ψυχικής υγείας για παιδιά.</a:t>
            </a:r>
          </a:p>
        </p:txBody>
      </p:sp>
      <p:sp>
        <p:nvSpPr>
          <p:cNvPr id="6" name="5 - Θέση περιεχομένου"/>
          <p:cNvSpPr>
            <a:spLocks noGrp="1"/>
          </p:cNvSpPr>
          <p:nvPr>
            <p:ph sz="half" idx="2"/>
          </p:nvPr>
        </p:nvSpPr>
        <p:spPr>
          <a:xfrm>
            <a:off x="4648200" y="980728"/>
            <a:ext cx="4495800" cy="5877272"/>
          </a:xfrm>
        </p:spPr>
        <p:txBody>
          <a:bodyPr/>
          <a:lstStyle/>
          <a:p>
            <a:pPr>
              <a:buNone/>
            </a:pPr>
            <a:endParaRPr lang="el-GR" sz="1600" dirty="0" smtClean="0">
              <a:effectLst/>
            </a:endParaRPr>
          </a:p>
          <a:p>
            <a:pPr>
              <a:buNone/>
            </a:pPr>
            <a:r>
              <a:rPr lang="el-GR" sz="1600" dirty="0" smtClean="0">
                <a:effectLst/>
              </a:rPr>
              <a:t>• Γονείς παιδιού που εκφοβίζει:</a:t>
            </a:r>
          </a:p>
          <a:p>
            <a:pPr>
              <a:buNone/>
            </a:pPr>
            <a:r>
              <a:rPr lang="el-GR" sz="1600" dirty="0" smtClean="0">
                <a:effectLst/>
              </a:rPr>
              <a:t>Συζητήστε με τον Διευθυντή του σχολείου για το περιστατικό εκφοβισμού που προκλήθηκε από το παιδί σας. Συνεργαστείτε με το σχολείο, για την αντιμετώπιση του προβλήματος του παιδιού σας σχετικά με τη Βία Συνεργαστείτε με τον Διευθυντή και τον δάσκαλο του παιδιού σας για την εφαρμογή των κανόνων, των συνεπειών και την πρόληψη τέτοιων συμπεριφορών. Παρακολουθήστε την εξέλιξη της κατάστασης και συνεργαστείτε στενά με το σχολείο. Παρατηρήστε αν το παιδί σας εμπλέκεται συχνά σε καβγάδες ή εκδηλώνει εκφοβιστική συμπεριφορά και με τα παιδιά της γειτονιάς ή και με εσάς στο σπίτι. Μιλήστε γι’ αυτά στο Διευθυντή και το δάσκαλο της τάξης και συνεργαστείτε μαζί τους για να πάρετε βοήθεια.</a:t>
            </a:r>
          </a:p>
          <a:p>
            <a:pPr>
              <a:buNone/>
            </a:pPr>
            <a:endParaRPr lang="el-GR" sz="1600" dirty="0"/>
          </a:p>
        </p:txBody>
      </p:sp>
    </p:spTree>
  </p:cSld>
  <p:clrMapOvr>
    <a:masterClrMapping/>
  </p:clrMapOvr>
  <p:transition>
    <p:whee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b="1" dirty="0" smtClean="0"/>
              <a:t>Κοινωνική-Ρατσιστική Βία </a:t>
            </a:r>
            <a:endParaRPr lang="el-GR" b="1" dirty="0"/>
          </a:p>
        </p:txBody>
      </p:sp>
      <p:sp>
        <p:nvSpPr>
          <p:cNvPr id="3" name="2 - Θέση περιεχομένου"/>
          <p:cNvSpPr>
            <a:spLocks noGrp="1"/>
          </p:cNvSpPr>
          <p:nvPr>
            <p:ph idx="1"/>
          </p:nvPr>
        </p:nvSpPr>
        <p:spPr/>
        <p:txBody>
          <a:bodyPr/>
          <a:lstStyle/>
          <a:p>
            <a:pPr>
              <a:buNone/>
            </a:pPr>
            <a:r>
              <a:rPr lang="el-GR" sz="1800" u="sng" dirty="0" smtClean="0">
                <a:effectLst/>
                <a:latin typeface="Arial (Κυρίως κείμενο)"/>
              </a:rPr>
              <a:t/>
            </a:r>
            <a:br>
              <a:rPr lang="el-GR" sz="1800" u="sng" dirty="0" smtClean="0">
                <a:effectLst/>
                <a:latin typeface="Arial (Κυρίως κείμενο)"/>
              </a:rPr>
            </a:br>
            <a:r>
              <a:rPr lang="el-GR" sz="1800" dirty="0" smtClean="0">
                <a:effectLst/>
                <a:latin typeface="Arial (Κυρίως κείμενο)"/>
              </a:rPr>
              <a:t>Ρατσισμός είναι η αντίληψη  ότι οι άνθρωποι δεν είναι ίσοι μεταξύ τους αλλά διαχωρίζονται σε ανώτερους και κατώτερους, διακρινόμενοι είτε με το χρώμα του δέρματος τους, είτε </a:t>
            </a:r>
            <a:r>
              <a:rPr lang="el-GR" sz="1800" dirty="0" err="1" smtClean="0">
                <a:effectLst/>
                <a:latin typeface="Arial (Κυρίως κείμενο)"/>
              </a:rPr>
              <a:t>απ’την</a:t>
            </a:r>
            <a:r>
              <a:rPr lang="el-GR" sz="1800" dirty="0" smtClean="0">
                <a:effectLst/>
                <a:latin typeface="Arial (Κυρίως κείμενο)"/>
              </a:rPr>
              <a:t> εθνικότητα, είτε </a:t>
            </a:r>
            <a:r>
              <a:rPr lang="el-GR" sz="1800" dirty="0" err="1" smtClean="0">
                <a:effectLst/>
                <a:latin typeface="Arial (Κυρίως κείμενο)"/>
              </a:rPr>
              <a:t>απ’τη</a:t>
            </a:r>
            <a:r>
              <a:rPr lang="el-GR" sz="1800" dirty="0" smtClean="0">
                <a:effectLst/>
                <a:latin typeface="Arial (Κυρίως κείμενο)"/>
              </a:rPr>
              <a:t> θρησκεία κτλ. Απορρίπτοντας την αρχή της ισότητας η ιδεολογία του ρατσισμού διακρίνει και διαχωρίζει με μεροληπτικό τρόπο τους ανθρώπους. Το πιο συνηθισμένο είδος ρατσισμού είναι ο φυλετικός.</a:t>
            </a:r>
            <a:br>
              <a:rPr lang="el-GR" sz="1800" dirty="0" smtClean="0">
                <a:effectLst/>
                <a:latin typeface="Arial (Κυρίως κείμενο)"/>
              </a:rPr>
            </a:br>
            <a:r>
              <a:rPr lang="el-GR" sz="1800" dirty="0" smtClean="0">
                <a:effectLst/>
                <a:latin typeface="Arial (Κυρίως κείμενο)"/>
              </a:rPr>
              <a:t>Σήμερα η λέξη ρατσισμός χρησιμοποιείτε για να περιγράψει τις πράξεις μιας ομάδας εναντίον μιας άλλης, είτε τις πράξεις ενός ανθρώπου εναντίον κάποιου άλλου. Έτσι οι ρατσιστές υποστηρίζουν τη διαφορετικότητα των φύλλων. Επίσης, οι φυλετικοί ρατσιστές θεωρούν μια συγκεκριμένη ομοιογενή ομάδα ανθρώπων ως ανώτερη, π.χ. θεωρούν τους «λευκούς» ανθρώπους ανώτερους από τους «μαύρων». Ο ρατσισμός θεωρείται παραβίαση του θεμελιώδους δικαιώματος του ανθρώπου στην ισότητα στους παράγοντες της καθημερινότητας. </a:t>
            </a:r>
            <a:endParaRPr lang="el-GR" sz="1800" u="sng" dirty="0" smtClean="0">
              <a:effectLst/>
              <a:latin typeface="Arial (Κυρίως κείμενο)"/>
            </a:endParaRPr>
          </a:p>
          <a:p>
            <a:endParaRPr lang="el-GR" dirty="0"/>
          </a:p>
        </p:txBody>
      </p:sp>
    </p:spTree>
  </p:cSld>
  <p:clrMapOvr>
    <a:masterClrMapping/>
  </p:clrMapOvr>
  <p:transition>
    <p:blind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5" name="4 - Θέση περιεχομένου"/>
          <p:cNvSpPr>
            <a:spLocks noGrp="1"/>
          </p:cNvSpPr>
          <p:nvPr>
            <p:ph idx="1"/>
          </p:nvPr>
        </p:nvSpPr>
        <p:spPr/>
        <p:txBody>
          <a:bodyPr/>
          <a:lstStyle/>
          <a:p>
            <a:endParaRPr lang="el-GR"/>
          </a:p>
        </p:txBody>
      </p:sp>
      <p:pic>
        <p:nvPicPr>
          <p:cNvPr id="6" name="5 - Εικόνα" descr="αρχείο λήψης (5).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hee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052736"/>
          </a:xfrm>
        </p:spPr>
        <p:txBody>
          <a:bodyPr/>
          <a:lstStyle/>
          <a:p>
            <a:r>
              <a:rPr lang="el-GR" b="1" dirty="0" smtClean="0">
                <a:effectLst/>
              </a:rPr>
              <a:t>Έρευνες</a:t>
            </a:r>
            <a:endParaRPr lang="el-GR" b="1" dirty="0">
              <a:effectLst/>
            </a:endParaRPr>
          </a:p>
        </p:txBody>
      </p:sp>
      <p:sp>
        <p:nvSpPr>
          <p:cNvPr id="5" name="4 - Θέση περιεχομένου"/>
          <p:cNvSpPr>
            <a:spLocks noGrp="1"/>
          </p:cNvSpPr>
          <p:nvPr>
            <p:ph idx="1"/>
          </p:nvPr>
        </p:nvSpPr>
        <p:spPr>
          <a:xfrm>
            <a:off x="0" y="1600200"/>
            <a:ext cx="9144000" cy="5257800"/>
          </a:xfrm>
        </p:spPr>
        <p:txBody>
          <a:bodyPr/>
          <a:lstStyle/>
          <a:p>
            <a:pPr>
              <a:buNone/>
            </a:pPr>
            <a:endParaRPr lang="el-GR" sz="2800" dirty="0" smtClean="0"/>
          </a:p>
          <a:p>
            <a:pPr>
              <a:buNone/>
            </a:pPr>
            <a:r>
              <a:rPr lang="el-GR" sz="2800" dirty="0" smtClean="0"/>
              <a:t>Σύμφωνα με στατιστική έρευνα που πραγματοποιήθηκε στο </a:t>
            </a:r>
            <a:r>
              <a:rPr lang="el-GR" sz="2800" smtClean="0"/>
              <a:t>2</a:t>
            </a:r>
            <a:r>
              <a:rPr lang="el-GR" sz="2800" baseline="30000" smtClean="0"/>
              <a:t>ο</a:t>
            </a:r>
            <a:r>
              <a:rPr lang="el-GR" sz="2800" smtClean="0"/>
              <a:t> ΓΕΛ </a:t>
            </a:r>
            <a:r>
              <a:rPr lang="el-GR" sz="2800" dirty="0" smtClean="0"/>
              <a:t>Αχαρνών μέσω ερωτηματολογίων η ομάδα/πρότζεκτ της ενδοσχολικής βίας κατέληξε στα παρακάτω αποτελέσματα.</a:t>
            </a:r>
            <a:endParaRPr lang="el-GR" sz="2800" dirty="0"/>
          </a:p>
        </p:txBody>
      </p:sp>
    </p:spTree>
  </p:cSld>
  <p:clrMapOvr>
    <a:masterClrMapping/>
  </p:clrMapOvr>
  <p:transition>
    <p:push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9" name="9 - Γράφημα"/>
          <p:cNvGraphicFramePr>
            <a:graphicFrameLocks noGrp="1"/>
          </p:cNvGraphicFramePr>
          <p:nvPr>
            <p:ph idx="1"/>
          </p:nvPr>
        </p:nvGraphicFramePr>
        <p:xfrm>
          <a:off x="-1016" y="0"/>
          <a:ext cx="9145016"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1 - Γράφημα"/>
          <p:cNvGraphicFramePr>
            <a:graphicFrameLocks noGrp="1"/>
          </p:cNvGraphicFramePr>
          <p:nvPr>
            <p:ph idx="1"/>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1 - Γράφημα"/>
          <p:cNvGraphicFramePr>
            <a:graphicFrameLocks noGrp="1"/>
          </p:cNvGraphicFramePr>
          <p:nvPr>
            <p:ph idx="1"/>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1 - Γράφημα"/>
          <p:cNvGraphicFramePr>
            <a:graphicFrameLocks noGrp="1"/>
          </p:cNvGraphicFramePr>
          <p:nvPr>
            <p:ph idx="1"/>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976945_312665308858457_935632758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1 - Γράφημα"/>
          <p:cNvGraphicFramePr>
            <a:graphicFrameLocks noGrp="1"/>
          </p:cNvGraphicFramePr>
          <p:nvPr>
            <p:ph idx="1"/>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1 - Γράφημα"/>
          <p:cNvGraphicFramePr>
            <a:graphicFrameLocks noGrp="1"/>
          </p:cNvGraphicFramePr>
          <p:nvPr>
            <p:ph idx="1"/>
          </p:nvPr>
        </p:nvGraphicFramePr>
        <p:xfrm>
          <a:off x="0" y="0"/>
          <a:ext cx="9001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p:txBody>
          <a:bodyPr/>
          <a:lstStyle/>
          <a:p>
            <a:r>
              <a:rPr lang="el-GR" b="1"/>
              <a:t>Σωματική Βία</a:t>
            </a:r>
          </a:p>
        </p:txBody>
      </p:sp>
      <p:sp>
        <p:nvSpPr>
          <p:cNvPr id="15362" name="Content Placeholder 2"/>
          <p:cNvSpPr>
            <a:spLocks noGrp="1"/>
          </p:cNvSpPr>
          <p:nvPr>
            <p:ph idx="4294967295"/>
          </p:nvPr>
        </p:nvSpPr>
        <p:spPr>
          <a:xfrm>
            <a:off x="468313" y="1628775"/>
            <a:ext cx="8229600" cy="4533900"/>
          </a:xfrm>
        </p:spPr>
        <p:txBody>
          <a:bodyPr/>
          <a:lstStyle/>
          <a:p>
            <a:pPr>
              <a:buNone/>
            </a:pPr>
            <a:r>
              <a:rPr lang="el-GR" sz="2000" dirty="0" smtClean="0"/>
              <a:t>	Η </a:t>
            </a:r>
            <a:r>
              <a:rPr lang="el-GR" sz="2000" dirty="0"/>
              <a:t>σωματική βία είναι ένας κλάδος της ενδοσχολικής βίας που προκύπτει </a:t>
            </a:r>
            <a:r>
              <a:rPr lang="el-GR" sz="2000" dirty="0" smtClean="0"/>
              <a:t>από βίαιες </a:t>
            </a:r>
            <a:r>
              <a:rPr lang="el-GR" sz="2000" dirty="0"/>
              <a:t>διαθέσεις των </a:t>
            </a:r>
            <a:r>
              <a:rPr lang="el-GR" sz="2000" dirty="0" smtClean="0"/>
              <a:t>έφηβων </a:t>
            </a:r>
            <a:r>
              <a:rPr lang="el-GR" sz="2000" dirty="0"/>
              <a:t>μαθητών.</a:t>
            </a:r>
          </a:p>
          <a:p>
            <a:pPr>
              <a:buNone/>
            </a:pPr>
            <a:r>
              <a:rPr lang="el-GR" sz="2000" dirty="0" smtClean="0"/>
              <a:t>	Σωματική </a:t>
            </a:r>
            <a:r>
              <a:rPr lang="el-GR" sz="2000" dirty="0"/>
              <a:t>βία περιλαμβάνει πραγματική επαφή του σώματος μεταξύ του θύτη και του θύματός του, για το σαφή σκοπό του εκφοβισμό ή τον έλεγχο πάνω στο θύμα. Αυτό μπορεί να περιλαμβάνει κλοτσιές, δαγκώματα, μπουνιές ή την πάλη του θύματος, μέχρις ότου αυτός ή αυτή είναι εντελώς υποχωρητική ή αδυνατούν να προβούν σε αντίποινα. Αυτό θα μπορούσε επίσης να περιλαμβάνει τη χρήση μη θανατηφόρων όπλων, προκειμένου να προκαλέσουν πρόσθετη ζημία, ή την απειλή της θανατηφόρας βίας, εάν το θύμα συνεχίζει να αντιστέκεται</a:t>
            </a:r>
            <a:r>
              <a:rPr lang="el-GR" sz="2000" dirty="0" smtClean="0"/>
              <a:t>. </a:t>
            </a:r>
            <a:endParaRPr lang="el-GR" altLang="zh-CN" sz="2000" dirty="0" smtClean="0"/>
          </a:p>
          <a:p>
            <a:pPr>
              <a:buNone/>
            </a:pPr>
            <a:endParaRPr lang="el-GR" sz="2000" dirty="0"/>
          </a:p>
        </p:txBody>
      </p:sp>
    </p:spTree>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b="1" dirty="0" smtClean="0"/>
              <a:t>Επίλογος</a:t>
            </a:r>
            <a:endParaRPr lang="el-GR" b="1" dirty="0"/>
          </a:p>
        </p:txBody>
      </p:sp>
      <p:sp>
        <p:nvSpPr>
          <p:cNvPr id="3" name="2 - Θέση περιεχομένου"/>
          <p:cNvSpPr>
            <a:spLocks noGrp="1"/>
          </p:cNvSpPr>
          <p:nvPr>
            <p:ph idx="1"/>
          </p:nvPr>
        </p:nvSpPr>
        <p:spPr>
          <a:xfrm>
            <a:off x="0" y="1600200"/>
            <a:ext cx="9144000" cy="5257800"/>
          </a:xfrm>
        </p:spPr>
        <p:txBody>
          <a:bodyPr/>
          <a:lstStyle/>
          <a:p>
            <a:pPr>
              <a:buNone/>
            </a:pPr>
            <a:r>
              <a:rPr lang="el-GR" dirty="0" smtClean="0"/>
              <a:t>Κάθε τρόπος αντιμετώπισης από τους προαναφερθέντες συμβάλλει στην εξάλειψη του φαινομένου της ενδοσχολικής βίας. Σαν μία ομάδα αναπτύξαμε και βιώσαμε την αίσθηση του ‘</a:t>
            </a:r>
            <a:r>
              <a:rPr lang="el-GR" b="1" dirty="0" smtClean="0"/>
              <a:t>’ΕΜΕΙΣ’’ </a:t>
            </a:r>
            <a:r>
              <a:rPr lang="el-GR" dirty="0" smtClean="0"/>
              <a:t>. Νιώσαμε οικειότητα με το πέρασμα του καιρού και δημιουργήσαμε τον δικό μας τρόπο πρόληψης και αντιμετώπισης. Την σύσφιξη σχέσεων! </a:t>
            </a:r>
            <a:endParaRPr lang="el-GR" b="1" dirty="0"/>
          </a:p>
        </p:txBody>
      </p:sp>
    </p:spTree>
  </p:cSld>
  <p:clrMapOvr>
    <a:masterClrMapping/>
  </p:clrMapOvr>
  <p:transition advClick="0" advTm="24000">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958105_595577440549931_888598105570792271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advClick="0" advTm="24000">
    <p:diamon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959450_595577720549903_4138279666298465456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advClick="0" advTm="24000">
    <p:plu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0157141_595577700549905_4949294792635990599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advClick="0" advTm="24000">
    <p:spli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0172644_595576510550024_7655758641063998999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advClick="0" advTm="24000">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0255353_595576693883339_1661489266325093485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advClick="0" advTm="24000">
    <p:pu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0270798_595576860549989_6021183148809322126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advClick="0" advTm="24000">
    <p:cover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idx="4294967295"/>
          </p:nvPr>
        </p:nvSpPr>
        <p:spPr/>
        <p:txBody>
          <a:bodyPr/>
          <a:lstStyle/>
          <a:p>
            <a:r>
              <a:rPr lang="el-GR" b="1" dirty="0">
                <a:effectLst/>
              </a:rPr>
              <a:t>Ορισμός</a:t>
            </a:r>
          </a:p>
        </p:txBody>
      </p:sp>
      <p:sp>
        <p:nvSpPr>
          <p:cNvPr id="14338" name="Content Placeholder 2"/>
          <p:cNvSpPr>
            <a:spLocks noGrp="1"/>
          </p:cNvSpPr>
          <p:nvPr>
            <p:ph idx="4294967295"/>
          </p:nvPr>
        </p:nvSpPr>
        <p:spPr/>
        <p:txBody>
          <a:bodyPr/>
          <a:lstStyle/>
          <a:p>
            <a:r>
              <a:rPr lang="el-GR" dirty="0" err="1"/>
              <a:t>Ενδοσχολική</a:t>
            </a:r>
            <a:r>
              <a:rPr lang="el-GR" dirty="0"/>
              <a:t> βία </a:t>
            </a:r>
            <a:r>
              <a:rPr lang="el-GR" dirty="0" smtClean="0"/>
              <a:t>θεωρείται </a:t>
            </a:r>
            <a:r>
              <a:rPr lang="el-GR" dirty="0"/>
              <a:t>η εσκεμμένη, απρόκλητη, συστηματική και επαναλαμβανόμενη βία και επιθετική συμπεριφορά με σκοπό την επιβολή, την καταδυνάστευση και την πρόκληση σωματικού και ψυχικού πόνου σε μαθητές από συμμαθητές τους, εντός και εκτός σχολείου.</a:t>
            </a:r>
          </a:p>
        </p:txBody>
      </p:sp>
    </p:spTree>
  </p:cSld>
  <p:clrMapOvr>
    <a:masterClrMapping/>
  </p:clrMapOvr>
  <p:transition>
    <p:wipe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0177240_595577080549967_4911165229803857948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advClick="0" advTm="24000">
    <p:cover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0247402_595576643883344_1776937092783901889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advClick="0" advTm="24000">
    <p:randomBa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0254046_595576530550022_6260834185356035796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advClick="0" advTm="24000">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0346590_595576240550051_1081548164413320438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descr="26"/>
          <p:cNvPicPr>
            <a:picLocks noChangeAspect="1" noChangeArrowheads="1"/>
          </p:cNvPicPr>
          <p:nvPr/>
        </p:nvPicPr>
        <p:blipFill>
          <a:blip r:embed="rId2" cstate="print"/>
          <a:srcRect/>
          <a:stretch>
            <a:fillRect/>
          </a:stretch>
        </p:blipFill>
        <p:spPr bwMode="auto">
          <a:xfrm rot="19532424">
            <a:off x="700306" y="290380"/>
            <a:ext cx="2936875" cy="3386137"/>
          </a:xfrm>
          <a:prstGeom prst="rect">
            <a:avLst/>
          </a:prstGeom>
          <a:noFill/>
          <a:ln w="9525">
            <a:noFill/>
            <a:miter lim="800000"/>
            <a:headEnd/>
            <a:tailEnd/>
          </a:ln>
          <a:effectLst/>
        </p:spPr>
      </p:pic>
      <p:pic>
        <p:nvPicPr>
          <p:cNvPr id="3" name="Picture 7" descr="24"/>
          <p:cNvPicPr>
            <a:picLocks noChangeAspect="1" noChangeArrowheads="1"/>
          </p:cNvPicPr>
          <p:nvPr/>
        </p:nvPicPr>
        <p:blipFill>
          <a:blip r:embed="rId3" cstate="print"/>
          <a:srcRect/>
          <a:stretch>
            <a:fillRect/>
          </a:stretch>
        </p:blipFill>
        <p:spPr bwMode="auto">
          <a:xfrm rot="970039">
            <a:off x="4918108" y="234637"/>
            <a:ext cx="4392612" cy="3109912"/>
          </a:xfrm>
          <a:prstGeom prst="rect">
            <a:avLst/>
          </a:prstGeom>
          <a:noFill/>
          <a:ln w="9525">
            <a:noFill/>
            <a:miter lim="800000"/>
            <a:headEnd/>
            <a:tailEnd/>
          </a:ln>
          <a:effectLst/>
        </p:spPr>
      </p:pic>
      <p:pic>
        <p:nvPicPr>
          <p:cNvPr id="4" name="Picture 23" descr="imagesCAFQ9F1H"/>
          <p:cNvPicPr>
            <a:picLocks noChangeAspect="1" noChangeArrowheads="1"/>
          </p:cNvPicPr>
          <p:nvPr/>
        </p:nvPicPr>
        <p:blipFill>
          <a:blip r:embed="rId4" cstate="print"/>
          <a:srcRect/>
          <a:stretch>
            <a:fillRect/>
          </a:stretch>
        </p:blipFill>
        <p:spPr bwMode="auto">
          <a:xfrm>
            <a:off x="3059832" y="1844824"/>
            <a:ext cx="3576638" cy="3187700"/>
          </a:xfrm>
          <a:prstGeom prst="rect">
            <a:avLst/>
          </a:prstGeom>
          <a:noFill/>
          <a:ln w="9525">
            <a:noFill/>
            <a:miter lim="800000"/>
            <a:headEnd/>
            <a:tailEnd/>
          </a:ln>
          <a:effectLst/>
        </p:spPr>
      </p:pic>
      <p:pic>
        <p:nvPicPr>
          <p:cNvPr id="5" name="Picture 28" descr="external image images?q=tbn:ANd9GcTgVRNFgAa7EceF9V_CWx58ZVauAwHVD1k1ea6PaEOmRHpH-Urj"/>
          <p:cNvPicPr>
            <a:picLocks noChangeAspect="1" noChangeArrowheads="1"/>
          </p:cNvPicPr>
          <p:nvPr/>
        </p:nvPicPr>
        <p:blipFill>
          <a:blip r:embed="rId5" cstate="print"/>
          <a:srcRect/>
          <a:stretch>
            <a:fillRect/>
          </a:stretch>
        </p:blipFill>
        <p:spPr>
          <a:xfrm rot="1191666">
            <a:off x="481842" y="3334778"/>
            <a:ext cx="3438525" cy="3438525"/>
          </a:xfrm>
          <a:prstGeom prst="rect">
            <a:avLst/>
          </a:prstGeom>
          <a:noFill/>
        </p:spPr>
      </p:pic>
      <p:pic>
        <p:nvPicPr>
          <p:cNvPr id="6" name="Picture 22" descr="external image bullying-term-paper.jpg"/>
          <p:cNvPicPr>
            <a:picLocks noChangeAspect="1" noChangeArrowheads="1"/>
          </p:cNvPicPr>
          <p:nvPr/>
        </p:nvPicPr>
        <p:blipFill>
          <a:blip r:embed="rId6" cstate="print"/>
          <a:srcRect/>
          <a:stretch>
            <a:fillRect/>
          </a:stretch>
        </p:blipFill>
        <p:spPr bwMode="auto">
          <a:xfrm rot="19903803">
            <a:off x="5246705" y="3293196"/>
            <a:ext cx="3241675" cy="3240088"/>
          </a:xfrm>
          <a:prstGeom prst="rect">
            <a:avLst/>
          </a:prstGeom>
          <a:noFill/>
          <a:ln w="9525">
            <a:noFill/>
            <a:miter lim="800000"/>
            <a:headEnd/>
            <a:tailEnd/>
          </a:ln>
          <a:effectLst/>
        </p:spPr>
      </p:pic>
      <p:sp>
        <p:nvSpPr>
          <p:cNvPr id="7" name="6 - Τίτλος"/>
          <p:cNvSpPr>
            <a:spLocks noGrp="1"/>
          </p:cNvSpPr>
          <p:nvPr>
            <p:ph type="title"/>
          </p:nvPr>
        </p:nvSpPr>
        <p:spPr>
          <a:xfrm>
            <a:off x="755576" y="0"/>
            <a:ext cx="7772400" cy="1362075"/>
          </a:xfrm>
        </p:spPr>
        <p:txBody>
          <a:bodyPr/>
          <a:lstStyle/>
          <a:p>
            <a:pPr algn="ctr"/>
            <a:r>
              <a:rPr lang="el-GR" u="sng" dirty="0" err="1" smtClean="0"/>
              <a:t>Μορφεσ</a:t>
            </a:r>
            <a:r>
              <a:rPr lang="el-GR" u="sng" dirty="0" smtClean="0"/>
              <a:t> </a:t>
            </a:r>
            <a:r>
              <a:rPr lang="el-GR" u="sng" dirty="0" err="1" smtClean="0"/>
              <a:t>βιασ</a:t>
            </a:r>
            <a:r>
              <a:rPr lang="el-GR" u="sng" dirty="0" smtClean="0"/>
              <a:t> </a:t>
            </a:r>
            <a:endParaRPr lang="el-GR" u="sng" dirty="0"/>
          </a:p>
        </p:txBody>
      </p:sp>
      <p:sp>
        <p:nvSpPr>
          <p:cNvPr id="10" name="9 - Θέση κειμένου"/>
          <p:cNvSpPr>
            <a:spLocks noGrp="1"/>
          </p:cNvSpPr>
          <p:nvPr>
            <p:ph type="body" idx="1"/>
          </p:nvPr>
        </p:nvSpPr>
        <p:spPr>
          <a:xfrm>
            <a:off x="0" y="836712"/>
            <a:ext cx="9144000" cy="6021288"/>
          </a:xfrm>
        </p:spPr>
        <p:txBody>
          <a:bodyPr/>
          <a:lstStyle/>
          <a:p>
            <a:endParaRPr lang="el-GR" b="1" dirty="0" smtClean="0">
              <a:solidFill>
                <a:schemeClr val="accent6">
                  <a:lumMod val="75000"/>
                </a:schemeClr>
              </a:solidFill>
            </a:endParaRPr>
          </a:p>
          <a:p>
            <a:r>
              <a:rPr lang="el-GR" b="1" dirty="0" smtClean="0">
                <a:solidFill>
                  <a:schemeClr val="accent6">
                    <a:lumMod val="75000"/>
                  </a:schemeClr>
                </a:solidFill>
              </a:rPr>
              <a:t>Σωματική Βία                                                                         Λεκτική Βία  </a:t>
            </a:r>
          </a:p>
          <a:p>
            <a:r>
              <a:rPr lang="el-GR" b="1" dirty="0" smtClean="0">
                <a:solidFill>
                  <a:schemeClr val="accent6">
                    <a:lumMod val="75000"/>
                  </a:schemeClr>
                </a:solidFill>
              </a:rPr>
              <a:t>                                                                    </a:t>
            </a:r>
          </a:p>
          <a:p>
            <a:endParaRPr lang="el-GR" b="1" dirty="0" smtClean="0">
              <a:solidFill>
                <a:schemeClr val="accent6">
                  <a:lumMod val="75000"/>
                </a:schemeClr>
              </a:solidFill>
            </a:endParaRPr>
          </a:p>
          <a:p>
            <a:r>
              <a:rPr lang="el-GR" b="1" dirty="0" smtClean="0">
                <a:solidFill>
                  <a:schemeClr val="accent6">
                    <a:lumMod val="75000"/>
                  </a:schemeClr>
                </a:solidFill>
              </a:rPr>
              <a:t>                                              Σεξουαλική παρενόχληση</a:t>
            </a:r>
          </a:p>
          <a:p>
            <a:endParaRPr lang="el-GR" b="1" dirty="0" smtClean="0">
              <a:solidFill>
                <a:schemeClr val="accent6">
                  <a:lumMod val="75000"/>
                </a:schemeClr>
              </a:solidFill>
            </a:endParaRPr>
          </a:p>
          <a:p>
            <a:endParaRPr lang="el-GR" b="1" dirty="0" smtClean="0">
              <a:solidFill>
                <a:schemeClr val="accent6">
                  <a:lumMod val="75000"/>
                </a:schemeClr>
              </a:solidFill>
            </a:endParaRPr>
          </a:p>
          <a:p>
            <a:endParaRPr lang="el-GR" b="1" dirty="0" smtClean="0">
              <a:solidFill>
                <a:schemeClr val="accent6">
                  <a:lumMod val="75000"/>
                </a:schemeClr>
              </a:solidFill>
            </a:endParaRPr>
          </a:p>
          <a:p>
            <a:endParaRPr lang="el-GR" b="1" dirty="0" smtClean="0">
              <a:solidFill>
                <a:schemeClr val="accent6">
                  <a:lumMod val="75000"/>
                </a:schemeClr>
              </a:solidFill>
            </a:endParaRPr>
          </a:p>
          <a:p>
            <a:r>
              <a:rPr lang="el-GR" b="1" dirty="0" smtClean="0">
                <a:solidFill>
                  <a:schemeClr val="accent6">
                    <a:lumMod val="75000"/>
                  </a:schemeClr>
                </a:solidFill>
              </a:rPr>
              <a:t>                             Ηλεκτρονικός εκφοβισμός</a:t>
            </a:r>
          </a:p>
          <a:p>
            <a:endParaRPr lang="el-GR" b="1" dirty="0" smtClean="0">
              <a:solidFill>
                <a:schemeClr val="accent6">
                  <a:lumMod val="75000"/>
                </a:schemeClr>
              </a:solidFill>
            </a:endParaRPr>
          </a:p>
          <a:p>
            <a:endParaRPr lang="el-GR" b="1" dirty="0" smtClean="0">
              <a:solidFill>
                <a:schemeClr val="accent6">
                  <a:lumMod val="75000"/>
                </a:schemeClr>
              </a:solidFill>
            </a:endParaRPr>
          </a:p>
          <a:p>
            <a:r>
              <a:rPr lang="el-GR" b="1" dirty="0" smtClean="0">
                <a:solidFill>
                  <a:schemeClr val="accent6">
                    <a:lumMod val="75000"/>
                  </a:schemeClr>
                </a:solidFill>
              </a:rPr>
              <a:t>                                                                 Ψυχολογική-Κοινωνική-Ρατσιστική</a:t>
            </a:r>
          </a:p>
          <a:p>
            <a:endParaRPr lang="el-GR" b="1" dirty="0" smtClean="0">
              <a:solidFill>
                <a:schemeClr val="accent6">
                  <a:lumMod val="75000"/>
                </a:schemeClr>
              </a:solidFill>
            </a:endParaRPr>
          </a:p>
          <a:p>
            <a:endParaRPr lang="el-GR" b="1" dirty="0" smtClean="0">
              <a:solidFill>
                <a:schemeClr val="accent6">
                  <a:lumMod val="75000"/>
                </a:schemeClr>
              </a:solidFill>
            </a:endParaRPr>
          </a:p>
          <a:p>
            <a:endParaRPr lang="el-GR" b="1" dirty="0" smtClean="0">
              <a:solidFill>
                <a:schemeClr val="accent6">
                  <a:lumMod val="75000"/>
                </a:schemeClr>
              </a:solidFill>
            </a:endParaRPr>
          </a:p>
          <a:p>
            <a:endParaRPr lang="el-GR" b="1" dirty="0">
              <a:solidFill>
                <a:schemeClr val="accent6">
                  <a:lumMod val="7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 presetClass="exit" presetSubtype="4" fill="hold" nodeType="withEffect">
                                  <p:stCondLst>
                                    <p:cond delay="0"/>
                                  </p:stCondLst>
                                  <p:childTnLst>
                                    <p:anim calcmode="lin" valueType="num">
                                      <p:cBhvr additive="base">
                                        <p:cTn id="8" dur="500"/>
                                        <p:tgtEl>
                                          <p:spTgt spid="2"/>
                                        </p:tgtEl>
                                        <p:attrNameLst>
                                          <p:attrName>ppt_x</p:attrName>
                                        </p:attrNameLst>
                                      </p:cBhvr>
                                      <p:tavLst>
                                        <p:tav tm="0">
                                          <p:val>
                                            <p:strVal val="ppt_x"/>
                                          </p:val>
                                        </p:tav>
                                        <p:tav tm="100000">
                                          <p:val>
                                            <p:strVal val="ppt_x"/>
                                          </p:val>
                                        </p:tav>
                                      </p:tavLst>
                                    </p:anim>
                                    <p:anim calcmode="lin" valueType="num">
                                      <p:cBhvr additive="base">
                                        <p:cTn id="9" dur="500"/>
                                        <p:tgtEl>
                                          <p:spTgt spid="2"/>
                                        </p:tgtEl>
                                        <p:attrNameLst>
                                          <p:attrName>ppt_y</p:attrName>
                                        </p:attrNameLst>
                                      </p:cBhvr>
                                      <p:tavLst>
                                        <p:tav tm="0">
                                          <p:val>
                                            <p:strVal val="ppt_y"/>
                                          </p:val>
                                        </p:tav>
                                        <p:tav tm="100000">
                                          <p:val>
                                            <p:strVal val="1+ppt_h/2"/>
                                          </p:val>
                                        </p:tav>
                                      </p:tavLst>
                                    </p:anim>
                                    <p:set>
                                      <p:cBhvr>
                                        <p:cTn id="10" dur="1" fill="hold">
                                          <p:stCondLst>
                                            <p:cond delay="4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3"/>
                                        </p:tgtEl>
                                        <p:attrNameLst>
                                          <p:attrName>ppt_x</p:attrName>
                                        </p:attrNameLst>
                                      </p:cBhvr>
                                      <p:tavLst>
                                        <p:tav tm="0">
                                          <p:val>
                                            <p:strVal val="ppt_x"/>
                                          </p:val>
                                        </p:tav>
                                        <p:tav tm="100000">
                                          <p:val>
                                            <p:strVal val="ppt_x"/>
                                          </p:val>
                                        </p:tav>
                                      </p:tavLst>
                                    </p:anim>
                                    <p:anim calcmode="lin" valueType="num">
                                      <p:cBhvr additive="base">
                                        <p:cTn id="19" dur="500"/>
                                        <p:tgtEl>
                                          <p:spTgt spid="3"/>
                                        </p:tgtEl>
                                        <p:attrNameLst>
                                          <p:attrName>ppt_y</p:attrName>
                                        </p:attrNameLst>
                                      </p:cBhvr>
                                      <p:tavLst>
                                        <p:tav tm="0">
                                          <p:val>
                                            <p:strVal val="ppt_y"/>
                                          </p:val>
                                        </p:tav>
                                        <p:tav tm="100000">
                                          <p:val>
                                            <p:strVal val="1+ppt_h/2"/>
                                          </p:val>
                                        </p:tav>
                                      </p:tavLst>
                                    </p:anim>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4"/>
                                        </p:tgtEl>
                                        <p:attrNameLst>
                                          <p:attrName>ppt_x</p:attrName>
                                        </p:attrNameLst>
                                      </p:cBhvr>
                                      <p:tavLst>
                                        <p:tav tm="0">
                                          <p:val>
                                            <p:strVal val="ppt_x"/>
                                          </p:val>
                                        </p:tav>
                                        <p:tav tm="100000">
                                          <p:val>
                                            <p:strVal val="ppt_x"/>
                                          </p:val>
                                        </p:tav>
                                      </p:tavLst>
                                    </p:anim>
                                    <p:anim calcmode="lin" valueType="num">
                                      <p:cBhvr additive="base">
                                        <p:cTn id="29" dur="500"/>
                                        <p:tgtEl>
                                          <p:spTgt spid="4"/>
                                        </p:tgtEl>
                                        <p:attrNameLst>
                                          <p:attrName>ppt_y</p:attrName>
                                        </p:attrNameLst>
                                      </p:cBhvr>
                                      <p:tavLst>
                                        <p:tav tm="0">
                                          <p:val>
                                            <p:strVal val="ppt_y"/>
                                          </p:val>
                                        </p:tav>
                                        <p:tav tm="100000">
                                          <p:val>
                                            <p:strVal val="1+ppt_h/2"/>
                                          </p:val>
                                        </p:tav>
                                      </p:tavLst>
                                    </p:anim>
                                    <p:set>
                                      <p:cBhvr>
                                        <p:cTn id="30" dur="1" fill="hold">
                                          <p:stCondLst>
                                            <p:cond delay="499"/>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5"/>
                                        </p:tgtEl>
                                        <p:attrNameLst>
                                          <p:attrName>ppt_x</p:attrName>
                                        </p:attrNameLst>
                                      </p:cBhvr>
                                      <p:tavLst>
                                        <p:tav tm="0">
                                          <p:val>
                                            <p:strVal val="ppt_x"/>
                                          </p:val>
                                        </p:tav>
                                        <p:tav tm="100000">
                                          <p:val>
                                            <p:strVal val="ppt_x"/>
                                          </p:val>
                                        </p:tav>
                                      </p:tavLst>
                                    </p:anim>
                                    <p:anim calcmode="lin" valueType="num">
                                      <p:cBhvr additive="base">
                                        <p:cTn id="39" dur="500"/>
                                        <p:tgtEl>
                                          <p:spTgt spid="5"/>
                                        </p:tgtEl>
                                        <p:attrNameLst>
                                          <p:attrName>ppt_y</p:attrName>
                                        </p:attrNameLst>
                                      </p:cBhvr>
                                      <p:tavLst>
                                        <p:tav tm="0">
                                          <p:val>
                                            <p:strVal val="ppt_y"/>
                                          </p:val>
                                        </p:tav>
                                        <p:tav tm="100000">
                                          <p:val>
                                            <p:strVal val="1+ppt_h/2"/>
                                          </p:val>
                                        </p:tav>
                                      </p:tavLst>
                                    </p:anim>
                                    <p:set>
                                      <p:cBhvr>
                                        <p:cTn id="40" dur="1" fill="hold">
                                          <p:stCondLst>
                                            <p:cond delay="499"/>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6"/>
                                        </p:tgtEl>
                                        <p:attrNameLst>
                                          <p:attrName>ppt_x</p:attrName>
                                        </p:attrNameLst>
                                      </p:cBhvr>
                                      <p:tavLst>
                                        <p:tav tm="0">
                                          <p:val>
                                            <p:strVal val="ppt_x"/>
                                          </p:val>
                                        </p:tav>
                                        <p:tav tm="100000">
                                          <p:val>
                                            <p:strVal val="ppt_x"/>
                                          </p:val>
                                        </p:tav>
                                      </p:tavLst>
                                    </p:anim>
                                    <p:anim calcmode="lin" valueType="num">
                                      <p:cBhvr additive="base">
                                        <p:cTn id="49" dur="500"/>
                                        <p:tgtEl>
                                          <p:spTgt spid="6"/>
                                        </p:tgtEl>
                                        <p:attrNameLst>
                                          <p:attrName>ppt_y</p:attrName>
                                        </p:attrNameLst>
                                      </p:cBhvr>
                                      <p:tavLst>
                                        <p:tav tm="0">
                                          <p:val>
                                            <p:strVal val="ppt_y"/>
                                          </p:val>
                                        </p:tav>
                                        <p:tav tm="100000">
                                          <p:val>
                                            <p:strVal val="1+ppt_h/2"/>
                                          </p:val>
                                        </p:tav>
                                      </p:tavLst>
                                    </p:anim>
                                    <p:set>
                                      <p:cBhvr>
                                        <p:cTn id="5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395536" y="0"/>
            <a:ext cx="8229600" cy="1143000"/>
          </a:xfrm>
        </p:spPr>
        <p:txBody>
          <a:bodyPr/>
          <a:lstStyle/>
          <a:p>
            <a:r>
              <a:rPr lang="el-GR" b="1" dirty="0" smtClean="0"/>
              <a:t>Ψυχολογική Βία</a:t>
            </a:r>
            <a:endParaRPr lang="el-GR" dirty="0"/>
          </a:p>
        </p:txBody>
      </p:sp>
      <p:sp>
        <p:nvSpPr>
          <p:cNvPr id="5" name="4 - Θέση περιεχομένου"/>
          <p:cNvSpPr>
            <a:spLocks noGrp="1"/>
          </p:cNvSpPr>
          <p:nvPr>
            <p:ph idx="1"/>
          </p:nvPr>
        </p:nvSpPr>
        <p:spPr>
          <a:xfrm>
            <a:off x="0" y="1340768"/>
            <a:ext cx="9144000" cy="5517232"/>
          </a:xfrm>
        </p:spPr>
        <p:txBody>
          <a:bodyPr/>
          <a:lstStyle/>
          <a:p>
            <a:pPr>
              <a:buNone/>
              <a:defRPr/>
            </a:pPr>
            <a:r>
              <a:rPr lang="el-GR" dirty="0" smtClean="0"/>
              <a:t> </a:t>
            </a:r>
            <a:r>
              <a:rPr lang="en-US" dirty="0" smtClean="0"/>
              <a:t/>
            </a:r>
            <a:br>
              <a:rPr lang="en-US" dirty="0" smtClean="0"/>
            </a:br>
            <a:r>
              <a:rPr lang="el-GR" sz="2400" b="1" u="sng" dirty="0" smtClean="0">
                <a:effectLst/>
              </a:rPr>
              <a:t>Τι είναι η ψυχολογική βία;</a:t>
            </a:r>
            <a:r>
              <a:rPr lang="en-US" sz="2400" b="1" u="sng" dirty="0" smtClean="0">
                <a:effectLst/>
              </a:rPr>
              <a:t/>
            </a:r>
            <a:br>
              <a:rPr lang="en-US" sz="2400" b="1" u="sng" dirty="0" smtClean="0">
                <a:effectLst/>
              </a:rPr>
            </a:br>
            <a:endParaRPr lang="el-GR" sz="2400" dirty="0" smtClean="0">
              <a:effectLst/>
            </a:endParaRPr>
          </a:p>
          <a:p>
            <a:pPr>
              <a:buNone/>
              <a:defRPr/>
            </a:pPr>
            <a:r>
              <a:rPr lang="el-GR" sz="2400" dirty="0" smtClean="0">
                <a:effectLst/>
              </a:rPr>
              <a:t>    Πρόκειται για ψυχολογική πίεση συνειδητή ή μη που μπορεί να θεωρηθεί ως η πίεση η οποία ασκείται σ’ ένα άτομο, οδηγώντας το να κάνει κάτι χωρίς τη θέλησή του και μάλιστα χωρίς να έχει ερωτηθεί γι’ αυτό. </a:t>
            </a:r>
            <a:endParaRPr lang="el-GR" sz="2400" dirty="0">
              <a:effectLst/>
            </a:endParaRPr>
          </a:p>
        </p:txBody>
      </p:sp>
    </p:spTree>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imagesCATF8E38"/>
          <p:cNvPicPr>
            <a:picLocks noChangeAspect="1" noChangeArrowheads="1"/>
          </p:cNvPicPr>
          <p:nvPr/>
        </p:nvPicPr>
        <p:blipFill>
          <a:blip r:embed="rId2" cstate="print"/>
          <a:srcRect/>
          <a:stretch>
            <a:fillRect/>
          </a:stretch>
        </p:blipFill>
        <p:spPr bwMode="auto">
          <a:xfrm>
            <a:off x="0" y="0"/>
            <a:ext cx="9143999" cy="6858000"/>
          </a:xfrm>
          <a:prstGeom prst="rect">
            <a:avLst/>
          </a:prstGeom>
          <a:solidFill>
            <a:schemeClr val="bg1">
              <a:alpha val="16078"/>
            </a:schemeClr>
          </a:solidFill>
          <a:ln w="9525">
            <a:noFill/>
            <a:miter lim="800000"/>
            <a:headEnd/>
            <a:tailEnd/>
          </a:ln>
        </p:spPr>
      </p:pic>
      <p:sp>
        <p:nvSpPr>
          <p:cNvPr id="3" name="2 - TextBox"/>
          <p:cNvSpPr txBox="1"/>
          <p:nvPr/>
        </p:nvSpPr>
        <p:spPr>
          <a:xfrm>
            <a:off x="323528" y="692696"/>
            <a:ext cx="4896544" cy="1323439"/>
          </a:xfrm>
          <a:prstGeom prst="rect">
            <a:avLst/>
          </a:prstGeom>
          <a:noFill/>
        </p:spPr>
        <p:txBody>
          <a:bodyPr wrap="square" rtlCol="0">
            <a:spAutoFit/>
          </a:bodyPr>
          <a:lstStyle/>
          <a:p>
            <a:r>
              <a:rPr lang="el-GR" sz="4000" i="1" dirty="0" smtClean="0">
                <a:solidFill>
                  <a:schemeClr val="accent6">
                    <a:lumMod val="75000"/>
                  </a:schemeClr>
                </a:solidFill>
              </a:rPr>
              <a:t>Θύτης δεν γεννιέσαι, γίνεσαι…</a:t>
            </a:r>
            <a:endParaRPr lang="el-GR" sz="4000" i="1" dirty="0"/>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95536" y="0"/>
            <a:ext cx="8229600" cy="1143000"/>
          </a:xfrm>
        </p:spPr>
        <p:txBody>
          <a:bodyPr/>
          <a:lstStyle/>
          <a:p>
            <a:r>
              <a:rPr lang="el-GR" sz="5000" b="1" dirty="0">
                <a:effectLst/>
              </a:rPr>
              <a:t>Χαρακτηριστικά Θυτών</a:t>
            </a:r>
          </a:p>
        </p:txBody>
      </p:sp>
      <p:sp>
        <p:nvSpPr>
          <p:cNvPr id="16387" name="Rectangle 3"/>
          <p:cNvSpPr>
            <a:spLocks noGrp="1" noChangeArrowheads="1"/>
          </p:cNvSpPr>
          <p:nvPr>
            <p:ph type="body" idx="1"/>
          </p:nvPr>
        </p:nvSpPr>
        <p:spPr>
          <a:xfrm>
            <a:off x="0" y="1340768"/>
            <a:ext cx="9144000" cy="5517232"/>
          </a:xfrm>
        </p:spPr>
        <p:txBody>
          <a:bodyPr/>
          <a:lstStyle/>
          <a:p>
            <a:pPr>
              <a:lnSpc>
                <a:spcPct val="80000"/>
              </a:lnSpc>
              <a:buFont typeface="Wingdings" pitchFamily="2" charset="2"/>
              <a:buNone/>
            </a:pPr>
            <a:r>
              <a:rPr lang="en-US" sz="2000" dirty="0"/>
              <a:t>	</a:t>
            </a:r>
            <a:r>
              <a:rPr lang="el-GR" sz="2000" dirty="0" smtClean="0"/>
              <a:t>Οι </a:t>
            </a:r>
            <a:r>
              <a:rPr lang="el-GR" sz="2000" dirty="0"/>
              <a:t>θύτες συνήθως είναι αγόρια. Παιδιά με ανασφάλειες που έχουν </a:t>
            </a:r>
            <a:r>
              <a:rPr lang="el-GR" sz="2000" dirty="0" smtClean="0"/>
              <a:t>την</a:t>
            </a:r>
          </a:p>
          <a:p>
            <a:pPr>
              <a:lnSpc>
                <a:spcPct val="80000"/>
              </a:lnSpc>
              <a:buFont typeface="Wingdings" pitchFamily="2" charset="2"/>
              <a:buNone/>
            </a:pPr>
            <a:r>
              <a:rPr lang="el-GR" sz="2000" dirty="0" smtClean="0"/>
              <a:t>ανάγκη </a:t>
            </a:r>
            <a:r>
              <a:rPr lang="el-GR" sz="2000" dirty="0"/>
              <a:t>να τραβήξουν το ενδιαφέρον στο σχολείο. Χαρακτηρίζονται από </a:t>
            </a:r>
            <a:endParaRPr lang="el-GR" sz="2000" dirty="0" smtClean="0"/>
          </a:p>
          <a:p>
            <a:pPr>
              <a:lnSpc>
                <a:spcPct val="80000"/>
              </a:lnSpc>
              <a:buFont typeface="Wingdings" pitchFamily="2" charset="2"/>
              <a:buNone/>
            </a:pPr>
            <a:r>
              <a:rPr lang="el-GR" sz="2000" dirty="0" smtClean="0"/>
              <a:t>επιθετικότητα </a:t>
            </a:r>
            <a:r>
              <a:rPr lang="el-GR" sz="2000" dirty="0"/>
              <a:t>και θεωρούν την βία «μαγκιά». Πιστεύουν πως ασκώντας βία σε </a:t>
            </a:r>
            <a:endParaRPr lang="el-GR" sz="2000" dirty="0" smtClean="0"/>
          </a:p>
          <a:p>
            <a:pPr>
              <a:lnSpc>
                <a:spcPct val="80000"/>
              </a:lnSpc>
              <a:buFont typeface="Wingdings" pitchFamily="2" charset="2"/>
              <a:buNone/>
            </a:pPr>
            <a:r>
              <a:rPr lang="el-GR" sz="2000" dirty="0" smtClean="0"/>
              <a:t>άλλα </a:t>
            </a:r>
            <a:r>
              <a:rPr lang="el-GR" sz="2000" dirty="0"/>
              <a:t>άτομα είτε συνομήλικα ή πολλές φορές μικρότερης ηλικίας επιβεβαιώνεται </a:t>
            </a:r>
            <a:endParaRPr lang="el-GR" sz="2000" dirty="0" smtClean="0"/>
          </a:p>
          <a:p>
            <a:pPr>
              <a:lnSpc>
                <a:spcPct val="80000"/>
              </a:lnSpc>
              <a:buFont typeface="Wingdings" pitchFamily="2" charset="2"/>
              <a:buNone/>
            </a:pPr>
            <a:r>
              <a:rPr lang="el-GR" sz="2000" dirty="0" smtClean="0"/>
              <a:t>η </a:t>
            </a:r>
            <a:r>
              <a:rPr lang="el-GR" sz="2000" dirty="0"/>
              <a:t>δύναμη τους. Έτσι κάθε φορά που ασκούν βία σε κάποιο άλλο άτομο ή απλά </a:t>
            </a:r>
            <a:endParaRPr lang="el-GR" sz="2000" dirty="0" smtClean="0"/>
          </a:p>
          <a:p>
            <a:pPr>
              <a:lnSpc>
                <a:spcPct val="80000"/>
              </a:lnSpc>
              <a:buFont typeface="Wingdings" pitchFamily="2" charset="2"/>
              <a:buNone/>
            </a:pPr>
            <a:r>
              <a:rPr lang="el-GR" sz="2000" dirty="0" smtClean="0"/>
              <a:t>μπλέκονται </a:t>
            </a:r>
            <a:r>
              <a:rPr lang="el-GR" sz="2000" dirty="0"/>
              <a:t>σε μικρούς καβγάδες νιώθουν ευχαρίστηση.</a:t>
            </a:r>
          </a:p>
          <a:p>
            <a:pPr>
              <a:lnSpc>
                <a:spcPct val="80000"/>
              </a:lnSpc>
              <a:buFont typeface="Wingdings" pitchFamily="2" charset="2"/>
              <a:buNone/>
            </a:pPr>
            <a:r>
              <a:rPr lang="en-US" sz="2000" dirty="0"/>
              <a:t>	</a:t>
            </a:r>
            <a:r>
              <a:rPr lang="el-GR" sz="2000" dirty="0" smtClean="0"/>
              <a:t>Μπορούμε </a:t>
            </a:r>
            <a:r>
              <a:rPr lang="el-GR" sz="2000" dirty="0"/>
              <a:t>να πούμε ότι οι θύτες  είτε αγόρια είτε κορίτσια</a:t>
            </a:r>
            <a:r>
              <a:rPr lang="en-US" sz="2000" dirty="0"/>
              <a:t>, </a:t>
            </a:r>
            <a:r>
              <a:rPr lang="el-GR" sz="2000" dirty="0"/>
              <a:t>είναι παιδιά </a:t>
            </a:r>
            <a:endParaRPr lang="el-GR" sz="2000" dirty="0" smtClean="0"/>
          </a:p>
          <a:p>
            <a:pPr>
              <a:lnSpc>
                <a:spcPct val="80000"/>
              </a:lnSpc>
              <a:buFont typeface="Wingdings" pitchFamily="2" charset="2"/>
              <a:buNone/>
            </a:pPr>
            <a:r>
              <a:rPr lang="el-GR" sz="2000" dirty="0" smtClean="0"/>
              <a:t>με </a:t>
            </a:r>
            <a:r>
              <a:rPr lang="el-GR" sz="2000" dirty="0"/>
              <a:t>χαμηλή αυτοεκτίμηση και ανασφαλεια,τα οποία δεν μπορούν να αποδεχτούν </a:t>
            </a:r>
            <a:endParaRPr lang="el-GR" sz="2000" dirty="0" smtClean="0"/>
          </a:p>
          <a:p>
            <a:pPr>
              <a:lnSpc>
                <a:spcPct val="80000"/>
              </a:lnSpc>
              <a:buFont typeface="Wingdings" pitchFamily="2" charset="2"/>
              <a:buNone/>
            </a:pPr>
            <a:r>
              <a:rPr lang="el-GR" sz="2000" dirty="0" smtClean="0"/>
              <a:t>τον </a:t>
            </a:r>
            <a:r>
              <a:rPr lang="el-GR" sz="2000" dirty="0"/>
              <a:t>εαυτό τους και οδηγούνται στην βια για να δείξουν στους συμμαθητές τους </a:t>
            </a:r>
            <a:endParaRPr lang="el-GR" sz="2000" dirty="0" smtClean="0"/>
          </a:p>
          <a:p>
            <a:pPr>
              <a:lnSpc>
                <a:spcPct val="80000"/>
              </a:lnSpc>
              <a:buFont typeface="Wingdings" pitchFamily="2" charset="2"/>
              <a:buNone/>
            </a:pPr>
            <a:r>
              <a:rPr lang="el-GR" sz="2000" dirty="0" smtClean="0"/>
              <a:t>ότι </a:t>
            </a:r>
            <a:r>
              <a:rPr lang="el-GR" sz="2000" dirty="0"/>
              <a:t>είναι ανώτεροι. Το γεγονός ότι κάποιοι τους θαυμάζουν και γίνονται αρχηγοί </a:t>
            </a:r>
            <a:endParaRPr lang="el-GR" sz="2000" dirty="0" smtClean="0"/>
          </a:p>
          <a:p>
            <a:pPr>
              <a:lnSpc>
                <a:spcPct val="80000"/>
              </a:lnSpc>
              <a:buFont typeface="Wingdings" pitchFamily="2" charset="2"/>
              <a:buNone/>
            </a:pPr>
            <a:r>
              <a:rPr lang="el-GR" sz="2000" dirty="0" smtClean="0"/>
              <a:t>μιας </a:t>
            </a:r>
            <a:r>
              <a:rPr lang="el-GR" sz="2000" dirty="0"/>
              <a:t>ομάδας τους βοηθαει να νιώσουν σημαντικοί και χρήσιμοι. </a:t>
            </a:r>
          </a:p>
          <a:p>
            <a:pPr>
              <a:lnSpc>
                <a:spcPct val="80000"/>
              </a:lnSpc>
              <a:buFont typeface="Wingdings" pitchFamily="2" charset="2"/>
              <a:buNone/>
            </a:pPr>
            <a:r>
              <a:rPr lang="en-US" sz="2000" dirty="0"/>
              <a:t>	</a:t>
            </a:r>
            <a:r>
              <a:rPr lang="el-GR" sz="2000" dirty="0" smtClean="0"/>
              <a:t>Ένα </a:t>
            </a:r>
            <a:r>
              <a:rPr lang="el-GR" sz="2000" dirty="0"/>
              <a:t>ακόμα χαρακτηριστικό των θυτών είναι η κακομεταχείριση των </a:t>
            </a:r>
            <a:endParaRPr lang="el-GR" sz="2000" dirty="0" smtClean="0"/>
          </a:p>
          <a:p>
            <a:pPr>
              <a:lnSpc>
                <a:spcPct val="80000"/>
              </a:lnSpc>
              <a:buFont typeface="Wingdings" pitchFamily="2" charset="2"/>
              <a:buNone/>
            </a:pPr>
            <a:r>
              <a:rPr lang="el-GR" sz="2000" dirty="0" smtClean="0"/>
              <a:t>ίδιων </a:t>
            </a:r>
            <a:r>
              <a:rPr lang="el-GR" sz="2000" dirty="0"/>
              <a:t>από το οικογενειακό τους περιβάλλον ή η απόρριψη από τους γονείς </a:t>
            </a:r>
            <a:endParaRPr lang="el-GR" sz="2000" dirty="0" smtClean="0"/>
          </a:p>
          <a:p>
            <a:pPr>
              <a:lnSpc>
                <a:spcPct val="80000"/>
              </a:lnSpc>
              <a:buFont typeface="Wingdings" pitchFamily="2" charset="2"/>
              <a:buNone/>
            </a:pPr>
            <a:r>
              <a:rPr lang="el-GR" sz="2000" dirty="0" smtClean="0"/>
              <a:t>τους</a:t>
            </a:r>
            <a:r>
              <a:rPr lang="el-GR" sz="2000" dirty="0"/>
              <a:t>. Όταν υπάρχει επιθετικότητα μέσα στο σπίτι τα παιδιά αισθάνονται την </a:t>
            </a:r>
            <a:endParaRPr lang="el-GR" sz="2000" dirty="0" smtClean="0"/>
          </a:p>
          <a:p>
            <a:pPr>
              <a:lnSpc>
                <a:spcPct val="80000"/>
              </a:lnSpc>
              <a:buFont typeface="Wingdings" pitchFamily="2" charset="2"/>
              <a:buNone/>
            </a:pPr>
            <a:r>
              <a:rPr lang="el-GR" sz="2000" dirty="0" smtClean="0"/>
              <a:t>ανάγκη </a:t>
            </a:r>
            <a:r>
              <a:rPr lang="el-GR" sz="2000" dirty="0"/>
              <a:t>να μιμηθούν αυτές τις κινήσεις των γονιών τους και πιστεύουν ότι η βια </a:t>
            </a:r>
            <a:endParaRPr lang="el-GR" sz="2000" dirty="0" smtClean="0"/>
          </a:p>
          <a:p>
            <a:pPr>
              <a:lnSpc>
                <a:spcPct val="80000"/>
              </a:lnSpc>
              <a:buFont typeface="Wingdings" pitchFamily="2" charset="2"/>
              <a:buNone/>
            </a:pPr>
            <a:r>
              <a:rPr lang="el-GR" sz="2000" dirty="0" smtClean="0"/>
              <a:t>είναι </a:t>
            </a:r>
            <a:r>
              <a:rPr lang="el-GR" sz="2000" dirty="0"/>
              <a:t>κάτι φυσιολογικό που συμβαίνει παντού. Επίσης οι θύτες είναι άτομα με </a:t>
            </a:r>
            <a:endParaRPr lang="el-GR" sz="2000" dirty="0" smtClean="0"/>
          </a:p>
          <a:p>
            <a:pPr>
              <a:lnSpc>
                <a:spcPct val="80000"/>
              </a:lnSpc>
              <a:buFont typeface="Wingdings" pitchFamily="2" charset="2"/>
              <a:buNone/>
            </a:pPr>
            <a:r>
              <a:rPr lang="el-GR" sz="2000" dirty="0" smtClean="0"/>
              <a:t>αντικοινωνική </a:t>
            </a:r>
            <a:r>
              <a:rPr lang="el-GR" sz="2000" dirty="0"/>
              <a:t>συμπεριφορά  και συχνά παραβαίνουν κανόνες</a:t>
            </a:r>
            <a:r>
              <a:rPr lang="en-US" sz="2000" dirty="0"/>
              <a:t> </a:t>
            </a:r>
            <a:r>
              <a:rPr lang="el-GR" sz="2000" dirty="0"/>
              <a:t>και μελλοντικά </a:t>
            </a:r>
            <a:endParaRPr lang="el-GR" sz="2000" dirty="0" smtClean="0"/>
          </a:p>
          <a:p>
            <a:pPr>
              <a:lnSpc>
                <a:spcPct val="80000"/>
              </a:lnSpc>
              <a:buFont typeface="Wingdings" pitchFamily="2" charset="2"/>
              <a:buNone/>
            </a:pPr>
            <a:r>
              <a:rPr lang="el-GR" sz="2000" dirty="0" smtClean="0"/>
              <a:t>ακόμα </a:t>
            </a:r>
            <a:r>
              <a:rPr lang="el-GR" sz="2000" dirty="0"/>
              <a:t>και νόμους.</a:t>
            </a:r>
          </a:p>
          <a:p>
            <a:pPr>
              <a:lnSpc>
                <a:spcPct val="90000"/>
              </a:lnSpc>
            </a:pPr>
            <a:endParaRPr lang="el-GR" sz="2400"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dirty="0"/>
          </a:p>
        </p:txBody>
      </p:sp>
      <p:pic>
        <p:nvPicPr>
          <p:cNvPr id="5" name="4 - Εικόνα" descr="αρχείο λήψης (4).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heel spokes="1"/>
  </p:transition>
  <p:timing>
    <p:tnLst>
      <p:par>
        <p:cTn id="1" dur="indefinite" restart="never" nodeType="tmRoot"/>
      </p:par>
    </p:tnLst>
  </p:timing>
</p:sld>
</file>

<file path=ppt/theme/theme1.xml><?xml version="1.0" encoding="utf-8"?>
<a:theme xmlns:a="http://schemas.openxmlformats.org/drawingml/2006/main" name="Ψηφιακές κουκκίδες">
  <a:themeElements>
    <a:clrScheme name="Ψηφιακές κουκκίδες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Ψηφιακές κουκκίδες">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Ψηφιακές κουκκίδες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Ψηφιακές κουκκίδες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Ψηφιακές κουκκίδες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Ψηφιακές κουκκίδες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Ψηφιακές κουκκίδες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Ψηφιακές κουκκίδες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Ψηφιακές κουκκίδες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Ψηφιακές κουκκίδες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Ψηφιακές κουκκίδες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Digital Dots</Template>
  <TotalTime>542</TotalTime>
  <Words>923</Words>
  <Application>Microsoft Office PowerPoint</Application>
  <PresentationFormat>Προβολή στην οθόνη (4:3)</PresentationFormat>
  <Paragraphs>213</Paragraphs>
  <Slides>43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43</vt:i4>
      </vt:variant>
    </vt:vector>
  </HeadingPairs>
  <TitlesOfParts>
    <vt:vector size="44" baseType="lpstr">
      <vt:lpstr>Ψηφιακές κουκκίδες</vt:lpstr>
      <vt:lpstr>Έρευνα για την Ενδοσχολική Βία στο 2ο ΓΕΛ Αχαρνών </vt:lpstr>
      <vt:lpstr>Πρόλογος </vt:lpstr>
      <vt:lpstr>Διαφάνεια 3</vt:lpstr>
      <vt:lpstr>Ορισμός</vt:lpstr>
      <vt:lpstr>Μορφεσ βιασ </vt:lpstr>
      <vt:lpstr>Ψυχολογική Βία</vt:lpstr>
      <vt:lpstr>Διαφάνεια 7</vt:lpstr>
      <vt:lpstr>Χαρακτηριστικά Θυτών</vt:lpstr>
      <vt:lpstr>Διαφάνεια 9</vt:lpstr>
      <vt:lpstr>Χαρακτηριστικά Θυμάτων</vt:lpstr>
      <vt:lpstr>Διαφάνεια 11</vt:lpstr>
      <vt:lpstr>Προφίλ παρατηρητών </vt:lpstr>
      <vt:lpstr>Διαδικτυακή Βία </vt:lpstr>
      <vt:lpstr>Διαφάνεια 14</vt:lpstr>
      <vt:lpstr>Αίτια του φαινομένου</vt:lpstr>
      <vt:lpstr>Σεξουαλική-Λεκτική Βία </vt:lpstr>
      <vt:lpstr>Διαφάνεια 17</vt:lpstr>
      <vt:lpstr>Συνέπειες των μορφών της βίας </vt:lpstr>
      <vt:lpstr>Διαφάνεια 19</vt:lpstr>
      <vt:lpstr>Τρόποι πρόληψης και αντιμετώπισης </vt:lpstr>
      <vt:lpstr>Διαφάνεια 21</vt:lpstr>
      <vt:lpstr>Τρόποι αντιμετώπισης θυτών-θυμάτων</vt:lpstr>
      <vt:lpstr>Κοινωνική-Ρατσιστική Βία </vt:lpstr>
      <vt:lpstr>Διαφάνεια 24</vt:lpstr>
      <vt:lpstr>Έρευνες</vt:lpstr>
      <vt:lpstr>Διαφάνεια 26</vt:lpstr>
      <vt:lpstr>Διαφάνεια 27</vt:lpstr>
      <vt:lpstr>Διαφάνεια 28</vt:lpstr>
      <vt:lpstr>Διαφάνεια 29</vt:lpstr>
      <vt:lpstr>Διαφάνεια 30</vt:lpstr>
      <vt:lpstr>Διαφάνεια 31</vt:lpstr>
      <vt:lpstr>Σωματική Βία</vt:lpstr>
      <vt:lpstr>Επίλογος</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Ενδοσχολική Βία</dc:title>
  <dc:creator>student</dc:creator>
  <cp:lastModifiedBy>Nefeli</cp:lastModifiedBy>
  <cp:revision>54</cp:revision>
  <dcterms:created xsi:type="dcterms:W3CDTF">2014-03-21T11:05:48Z</dcterms:created>
  <dcterms:modified xsi:type="dcterms:W3CDTF">2014-05-18T18:09:37Z</dcterms:modified>
</cp:coreProperties>
</file>